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ags/tag1.xml" ContentType="application/vnd.openxmlformats-officedocument.presentationml.tag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slideLayouts/slideLayout19.xml" ContentType="application/vnd.openxmlformats-officedocument.presentationml.slideLayout+xml"/>
  <Override PartName="/ppt/theme/theme3.xml" ContentType="application/vnd.openxmlformats-officedocument.theme+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5.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6.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7.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8.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3.xml" ContentType="application/vnd.openxmlformats-officedocument.presentationml.tags+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8" r:id="rId4"/>
    <p:sldMasterId id="2147483964" r:id="rId5"/>
    <p:sldMasterId id="2147483952" r:id="rId6"/>
    <p:sldMasterId id="2147483966" r:id="rId7"/>
    <p:sldMasterId id="2147483927" r:id="rId8"/>
    <p:sldMasterId id="2147483975" r:id="rId9"/>
    <p:sldMasterId id="2147483995" r:id="rId10"/>
    <p:sldMasterId id="2147484020" r:id="rId11"/>
    <p:sldMasterId id="2147484039" r:id="rId12"/>
  </p:sldMasterIdLst>
  <p:notesMasterIdLst>
    <p:notesMasterId r:id="rId46"/>
  </p:notesMasterIdLst>
  <p:handoutMasterIdLst>
    <p:handoutMasterId r:id="rId47"/>
  </p:handoutMasterIdLst>
  <p:sldIdLst>
    <p:sldId id="1250" r:id="rId13"/>
    <p:sldId id="1216" r:id="rId14"/>
    <p:sldId id="1322" r:id="rId15"/>
    <p:sldId id="1327" r:id="rId16"/>
    <p:sldId id="1330" r:id="rId17"/>
    <p:sldId id="1323" r:id="rId18"/>
    <p:sldId id="1315" r:id="rId19"/>
    <p:sldId id="1316" r:id="rId20"/>
    <p:sldId id="1314" r:id="rId21"/>
    <p:sldId id="1317" r:id="rId22"/>
    <p:sldId id="1252" r:id="rId23"/>
    <p:sldId id="1334" r:id="rId24"/>
    <p:sldId id="1318" r:id="rId25"/>
    <p:sldId id="1257" r:id="rId26"/>
    <p:sldId id="1258" r:id="rId27"/>
    <p:sldId id="1245" r:id="rId28"/>
    <p:sldId id="1247" r:id="rId29"/>
    <p:sldId id="1248" r:id="rId30"/>
    <p:sldId id="1249" r:id="rId31"/>
    <p:sldId id="1331" r:id="rId32"/>
    <p:sldId id="1332" r:id="rId33"/>
    <p:sldId id="1328" r:id="rId34"/>
    <p:sldId id="1329" r:id="rId35"/>
    <p:sldId id="1333" r:id="rId36"/>
    <p:sldId id="1260" r:id="rId37"/>
    <p:sldId id="1319" r:id="rId38"/>
    <p:sldId id="1321" r:id="rId39"/>
    <p:sldId id="1254" r:id="rId40"/>
    <p:sldId id="1274" r:id="rId41"/>
    <p:sldId id="1277" r:id="rId42"/>
    <p:sldId id="1278" r:id="rId43"/>
    <p:sldId id="1280" r:id="rId44"/>
    <p:sldId id="1302"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lack Background" id="{981162E5-5C99-4ECE-8FCE-14E9C9F9B302}">
          <p14:sldIdLst>
            <p14:sldId id="1250"/>
            <p14:sldId id="1216"/>
            <p14:sldId id="1322"/>
            <p14:sldId id="1327"/>
            <p14:sldId id="1330"/>
            <p14:sldId id="1323"/>
            <p14:sldId id="1315"/>
            <p14:sldId id="1316"/>
            <p14:sldId id="1314"/>
            <p14:sldId id="1317"/>
            <p14:sldId id="1252"/>
            <p14:sldId id="1334"/>
            <p14:sldId id="1318"/>
            <p14:sldId id="1257"/>
            <p14:sldId id="1258"/>
            <p14:sldId id="1245"/>
            <p14:sldId id="1247"/>
            <p14:sldId id="1248"/>
            <p14:sldId id="1249"/>
            <p14:sldId id="1331"/>
            <p14:sldId id="1332"/>
            <p14:sldId id="1328"/>
            <p14:sldId id="1329"/>
            <p14:sldId id="1333"/>
            <p14:sldId id="1260"/>
            <p14:sldId id="1319"/>
            <p14:sldId id="1321"/>
            <p14:sldId id="1254"/>
            <p14:sldId id="1274"/>
            <p14:sldId id="1277"/>
            <p14:sldId id="1278"/>
            <p14:sldId id="1280"/>
            <p14:sldId id="130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nnifer League" initials="JL" lastIdx="6"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1F1E"/>
    <a:srgbClr val="323B46"/>
    <a:srgbClr val="ECEDEF"/>
    <a:srgbClr val="E55D5B"/>
    <a:srgbClr val="EE393A"/>
    <a:srgbClr val="EE7674"/>
    <a:srgbClr val="DAD3C9"/>
    <a:srgbClr val="D7D9DC"/>
    <a:srgbClr val="ED744F"/>
    <a:srgbClr val="F08C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5513" autoAdjust="0"/>
    <p:restoredTop sz="83799" autoAdjust="0"/>
  </p:normalViewPr>
  <p:slideViewPr>
    <p:cSldViewPr snapToGrid="0" showGuides="1">
      <p:cViewPr>
        <p:scale>
          <a:sx n="83" d="100"/>
          <a:sy n="83" d="100"/>
        </p:scale>
        <p:origin x="-48" y="536"/>
      </p:cViewPr>
      <p:guideLst/>
    </p:cSldViewPr>
  </p:slideViewPr>
  <p:outlineViewPr>
    <p:cViewPr>
      <p:scale>
        <a:sx n="33" d="100"/>
        <a:sy n="33" d="100"/>
      </p:scale>
      <p:origin x="0" y="-2448"/>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4" d="100"/>
          <a:sy n="64" d="100"/>
        </p:scale>
        <p:origin x="3342"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9" Type="http://schemas.openxmlformats.org/officeDocument/2006/relationships/slide" Target="slides/slide27.xml"/><Relationship Id="rId21" Type="http://schemas.openxmlformats.org/officeDocument/2006/relationships/slide" Target="slides/slide9.xml"/><Relationship Id="rId34" Type="http://schemas.openxmlformats.org/officeDocument/2006/relationships/slide" Target="slides/slide22.xml"/><Relationship Id="rId42" Type="http://schemas.openxmlformats.org/officeDocument/2006/relationships/slide" Target="slides/slide30.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4.xml"/><Relationship Id="rId29" Type="http://schemas.openxmlformats.org/officeDocument/2006/relationships/slide" Target="slides/slide17.xml"/><Relationship Id="rId11" Type="http://schemas.openxmlformats.org/officeDocument/2006/relationships/slideMaster" Target="slideMasters/slideMaster8.xml"/><Relationship Id="rId24" Type="http://schemas.openxmlformats.org/officeDocument/2006/relationships/slide" Target="slides/slide12.xml"/><Relationship Id="rId32" Type="http://schemas.openxmlformats.org/officeDocument/2006/relationships/slide" Target="slides/slide20.xml"/><Relationship Id="rId37" Type="http://schemas.openxmlformats.org/officeDocument/2006/relationships/slide" Target="slides/slide25.xml"/><Relationship Id="rId40" Type="http://schemas.openxmlformats.org/officeDocument/2006/relationships/slide" Target="slides/slide28.xml"/><Relationship Id="rId45" Type="http://schemas.openxmlformats.org/officeDocument/2006/relationships/slide" Target="slides/slide33.xml"/><Relationship Id="rId5" Type="http://schemas.openxmlformats.org/officeDocument/2006/relationships/slideMaster" Target="slideMasters/slideMaster2.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commentAuthors" Target="commentAuthors.xml"/><Relationship Id="rId8" Type="http://schemas.openxmlformats.org/officeDocument/2006/relationships/slideMaster" Target="slideMasters/slideMaster5.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notesMaster" Target="notesMasters/notesMaster1.xml"/><Relationship Id="rId20" Type="http://schemas.openxmlformats.org/officeDocument/2006/relationships/slide" Target="slides/slide8.xml"/><Relationship Id="rId41" Type="http://schemas.openxmlformats.org/officeDocument/2006/relationships/slide" Target="slides/slide29.xml"/><Relationship Id="rId1" Type="http://schemas.openxmlformats.org/officeDocument/2006/relationships/customXml" Target="../customXml/item1.xml"/><Relationship Id="rId6" Type="http://schemas.openxmlformats.org/officeDocument/2006/relationships/slideMaster" Target="slideMasters/slideMaster3.xml"/></Relationships>
</file>

<file path=ppt/diagrams/colors1.xml><?xml version="1.0" encoding="utf-8"?>
<dgm:colorsDef xmlns:dgm="http://schemas.openxmlformats.org/drawingml/2006/diagram" xmlns:a="http://schemas.openxmlformats.org/drawingml/2006/main" uniqueId="urn:microsoft.com/office/officeart/2005/8/colors/accent5_4">
  <dgm:title val=""/>
  <dgm:desc val=""/>
  <dgm:catLst>
    <dgm:cat type="accent5" pri="11400"/>
  </dgm:catLst>
  <dgm:styleLbl name="node0">
    <dgm:fillClrLst meth="cycle">
      <a:schemeClr val="accent5">
        <a:shade val="60000"/>
      </a:schemeClr>
    </dgm:fillClrLst>
    <dgm:linClrLst meth="repeat">
      <a:schemeClr val="lt1"/>
    </dgm:linClrLst>
    <dgm:effectClrLst/>
    <dgm:txLinClrLst/>
    <dgm:txFillClrLst/>
    <dgm:txEffectClrLst/>
  </dgm:styleLbl>
  <dgm:styleLbl name="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alignNode1">
    <dgm:fillClrLst meth="cycle">
      <a:schemeClr val="accent5">
        <a:shade val="50000"/>
      </a:schemeClr>
      <a:schemeClr val="accent5">
        <a:tint val="55000"/>
      </a:schemeClr>
    </dgm:fillClrLst>
    <dgm:linClrLst meth="cycle">
      <a:schemeClr val="accent5">
        <a:shade val="50000"/>
      </a:schemeClr>
      <a:schemeClr val="accent5">
        <a:tint val="55000"/>
      </a:schemeClr>
    </dgm:linClrLst>
    <dgm:effectClrLst/>
    <dgm:txLinClrLst/>
    <dgm:txFillClrLst/>
    <dgm:txEffectClrLst/>
  </dgm:styleLbl>
  <dgm:styleLbl name="lnNode1">
    <dgm:fillClrLst meth="cycle">
      <a:schemeClr val="accent5">
        <a:shade val="50000"/>
      </a:schemeClr>
      <a:schemeClr val="accent5">
        <a:tint val="55000"/>
      </a:schemeClr>
    </dgm:fillClrLst>
    <dgm:linClrLst meth="repeat">
      <a:schemeClr val="lt1"/>
    </dgm:linClrLst>
    <dgm:effectClrLst/>
    <dgm:txLinClrLst/>
    <dgm:txFillClrLst/>
    <dgm:txEffectClrLst/>
  </dgm:styleLbl>
  <dgm:styleLbl name="vennNode1">
    <dgm:fillClrLst meth="cycle">
      <a:schemeClr val="accent5">
        <a:shade val="80000"/>
        <a:alpha val="50000"/>
      </a:schemeClr>
      <a:schemeClr val="accent5">
        <a:tint val="50000"/>
        <a:alpha val="50000"/>
      </a:schemeClr>
    </dgm:fillClrLst>
    <dgm:linClrLst meth="repeat">
      <a:schemeClr val="lt1"/>
    </dgm:linClrLst>
    <dgm:effectClrLst/>
    <dgm:txLinClrLst/>
    <dgm:txFillClrLst/>
    <dgm:txEffectClrLst/>
  </dgm:styleLbl>
  <dgm:styleLbl name="node2">
    <dgm:fillClrLst>
      <a:schemeClr val="accent5">
        <a:shade val="80000"/>
      </a:schemeClr>
    </dgm:fillClrLst>
    <dgm:linClrLst meth="repeat">
      <a:schemeClr val="lt1"/>
    </dgm:linClrLst>
    <dgm:effectClrLst/>
    <dgm:txLinClrLst/>
    <dgm:txFillClrLst/>
    <dgm:txEffectClrLst/>
  </dgm:styleLbl>
  <dgm:styleLbl name="node3">
    <dgm:fillClrLst>
      <a:schemeClr val="accent5">
        <a:tint val="99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b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fgSibTrans2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dgm:txEffectClrLst/>
  </dgm:styleLbl>
  <dgm:styleLbl name="sibTrans1D1">
    <dgm:fillClrLst meth="cycle">
      <a:schemeClr val="accent5">
        <a:shade val="90000"/>
      </a:schemeClr>
      <a:schemeClr val="accent5">
        <a:tint val="50000"/>
      </a:schemeClr>
    </dgm:fillClrLst>
    <dgm:linClrLst meth="cycle">
      <a:schemeClr val="accent5">
        <a:shade val="90000"/>
      </a:schemeClr>
      <a:schemeClr val="accent5">
        <a:tint val="5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0000"/>
      </a:schemeClr>
    </dgm:fillClrLst>
    <dgm:linClrLst meth="repeat">
      <a:schemeClr val="lt1"/>
    </dgm:linClrLst>
    <dgm:effectClrLst/>
    <dgm:txLinClrLst/>
    <dgm:txFillClrLst/>
    <dgm:txEffectClrLst/>
  </dgm:styleLbl>
  <dgm:styleLbl name="asst3">
    <dgm:fillClrLst>
      <a:schemeClr val="accent5">
        <a:tint val="70000"/>
      </a:schemeClr>
    </dgm:fillClrLst>
    <dgm:linClrLst meth="repeat">
      <a:schemeClr val="lt1"/>
    </dgm:linClrLst>
    <dgm:effectClrLst/>
    <dgm:txLinClrLst/>
    <dgm:txFillClrLst/>
    <dgm:txEffectClrLst/>
  </dgm:styleLbl>
  <dgm:styleLbl name="asst4">
    <dgm:fillClrLst>
      <a:schemeClr val="accent5">
        <a:tint val="5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shade val="80000"/>
      </a:schemeClr>
    </dgm:linClrLst>
    <dgm:effectClrLst/>
    <dgm:txLinClrLst/>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dk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0000"/>
      </a:schemeClr>
    </dgm:fillClrLst>
    <dgm:linClrLst meth="repeat">
      <a:schemeClr val="accent5">
        <a:tint val="90000"/>
      </a:schemeClr>
    </dgm:linClrLst>
    <dgm:effectClrLst/>
    <dgm:txLinClrLst/>
    <dgm:txFillClrLst meth="repeat">
      <a:schemeClr val="tx1"/>
    </dgm:txFillClrLst>
    <dgm:txEffectClrLst/>
  </dgm:styleLbl>
  <dgm:styleLbl name="parChTrans1D3">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5">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5">
        <a:shade val="50000"/>
      </a:schemeClr>
      <a:schemeClr val="accent5">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alignAccFollowNode1">
    <dgm:fillClrLst meth="repeat">
      <a:schemeClr val="accent5">
        <a:alpha val="90000"/>
        <a:tint val="55000"/>
      </a:schemeClr>
    </dgm:fillClrLst>
    <dgm:linClrLst meth="repeat">
      <a:schemeClr val="accent5">
        <a:alpha val="90000"/>
        <a:tint val="55000"/>
      </a:schemeClr>
    </dgm:linClrLst>
    <dgm:effectClrLst/>
    <dgm:txLinClrLst/>
    <dgm:txFillClrLst meth="repeat">
      <a:schemeClr val="dk1"/>
    </dgm:txFillClrLst>
    <dgm:txEffectClrLst/>
  </dgm:styleLbl>
  <dgm:styleLbl name="bgAccFollowNode1">
    <dgm:fillClrLst meth="repeat">
      <a:schemeClr val="accent5">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50000"/>
      </a:schemeClr>
    </dgm:linClrLst>
    <dgm:effectClrLst/>
    <dgm:txLinClrLst/>
    <dgm:txFillClrLst meth="repeat">
      <a:schemeClr val="dk1"/>
    </dgm:txFillClrLst>
    <dgm:txEffectClrLst/>
  </dgm:styleLbl>
  <dgm:styleLbl name="bgShp">
    <dgm:fillClrLst meth="repeat">
      <a:schemeClr val="accent5">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55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59BCCA-D34A-428F-9653-37DD5E7BD850}" type="doc">
      <dgm:prSet loTypeId="urn:microsoft.com/office/officeart/2005/8/layout/pyramid2" loCatId="list" qsTypeId="urn:microsoft.com/office/officeart/2005/8/quickstyle/simple4" qsCatId="simple" csTypeId="urn:microsoft.com/office/officeart/2005/8/colors/accent5_4" csCatId="accent5" phldr="1"/>
      <dgm:spPr/>
      <dgm:t>
        <a:bodyPr/>
        <a:lstStyle/>
        <a:p>
          <a:endParaRPr lang="en-US"/>
        </a:p>
      </dgm:t>
    </dgm:pt>
    <dgm:pt modelId="{AC97AF0E-DAD8-432A-B7D0-A7F2FD633F77}">
      <dgm:prSet phldrT="[Text]" custT="1"/>
      <dgm:spPr/>
      <dgm:t>
        <a:bodyPr/>
        <a:lstStyle/>
        <a:p>
          <a:r>
            <a:rPr lang="en-US" sz="1600" b="1" dirty="0"/>
            <a:t>Geo Protection / IPI</a:t>
          </a:r>
        </a:p>
      </dgm:t>
    </dgm:pt>
    <dgm:pt modelId="{7BAA0812-C289-44EB-92D2-670618F18110}" type="parTrans" cxnId="{D50AEEB2-3C58-439E-9EAF-8F669B49888D}">
      <dgm:prSet/>
      <dgm:spPr/>
      <dgm:t>
        <a:bodyPr/>
        <a:lstStyle/>
        <a:p>
          <a:endParaRPr lang="en-US"/>
        </a:p>
      </dgm:t>
    </dgm:pt>
    <dgm:pt modelId="{ECED4EDB-04D5-4135-B704-A19DDAD33255}" type="sibTrans" cxnId="{D50AEEB2-3C58-439E-9EAF-8F669B49888D}">
      <dgm:prSet/>
      <dgm:spPr/>
      <dgm:t>
        <a:bodyPr/>
        <a:lstStyle/>
        <a:p>
          <a:endParaRPr lang="en-US"/>
        </a:p>
      </dgm:t>
    </dgm:pt>
    <dgm:pt modelId="{AFB0619B-737F-4C65-9FA7-2F77E1A49C25}">
      <dgm:prSet phldrT="[Text]" custT="1"/>
      <dgm:spPr/>
      <dgm:t>
        <a:bodyPr/>
        <a:lstStyle/>
        <a:p>
          <a:r>
            <a:rPr lang="en-US" sz="1600" b="1" dirty="0"/>
            <a:t>SDK for Mobile</a:t>
          </a:r>
        </a:p>
      </dgm:t>
    </dgm:pt>
    <dgm:pt modelId="{4EA9C351-F3D8-4E63-A2EB-DCEC795BCA04}" type="parTrans" cxnId="{0E9F709D-F875-464B-BDF6-DF54E7CB3740}">
      <dgm:prSet/>
      <dgm:spPr/>
      <dgm:t>
        <a:bodyPr/>
        <a:lstStyle/>
        <a:p>
          <a:endParaRPr lang="en-US"/>
        </a:p>
      </dgm:t>
    </dgm:pt>
    <dgm:pt modelId="{BD2B604A-5E7B-42D1-93DC-42567BB71833}" type="sibTrans" cxnId="{0E9F709D-F875-464B-BDF6-DF54E7CB3740}">
      <dgm:prSet/>
      <dgm:spPr/>
      <dgm:t>
        <a:bodyPr/>
        <a:lstStyle/>
        <a:p>
          <a:endParaRPr lang="en-US" dirty="0"/>
        </a:p>
      </dgm:t>
    </dgm:pt>
    <dgm:pt modelId="{35F6ABB5-2937-4279-BCF1-1BA4F54D290E}">
      <dgm:prSet custT="1"/>
      <dgm:spPr>
        <a:solidFill>
          <a:schemeClr val="bg2">
            <a:alpha val="90000"/>
          </a:schemeClr>
        </a:solidFill>
      </dgm:spPr>
      <dgm:t>
        <a:bodyPr/>
        <a:lstStyle/>
        <a:p>
          <a:r>
            <a:rPr lang="en-US" sz="1600" b="1" dirty="0">
              <a:solidFill>
                <a:schemeClr val="tx2"/>
              </a:solidFill>
            </a:rPr>
            <a:t>Credential Stuffing protection</a:t>
          </a:r>
        </a:p>
      </dgm:t>
    </dgm:pt>
    <dgm:pt modelId="{4D63E512-F916-4AE4-84F8-941E26A6A2CF}" type="parTrans" cxnId="{322DF069-9518-4752-A6EC-954FD622CAC1}">
      <dgm:prSet/>
      <dgm:spPr/>
      <dgm:t>
        <a:bodyPr/>
        <a:lstStyle/>
        <a:p>
          <a:endParaRPr lang="en-US"/>
        </a:p>
      </dgm:t>
    </dgm:pt>
    <dgm:pt modelId="{39C44514-7D77-4A3E-8C22-EE9150CB03CC}" type="sibTrans" cxnId="{322DF069-9518-4752-A6EC-954FD622CAC1}">
      <dgm:prSet/>
      <dgm:spPr/>
      <dgm:t>
        <a:bodyPr/>
        <a:lstStyle/>
        <a:p>
          <a:endParaRPr lang="en-US"/>
        </a:p>
      </dgm:t>
    </dgm:pt>
    <dgm:pt modelId="{06BC9B65-C643-4512-8A92-73AB4C7A38AB}">
      <dgm:prSet custT="1"/>
      <dgm:spPr/>
      <dgm:t>
        <a:bodyPr/>
        <a:lstStyle/>
        <a:p>
          <a:r>
            <a:rPr lang="en-US" sz="1600" b="1" dirty="0"/>
            <a:t>BOT Protection</a:t>
          </a:r>
        </a:p>
      </dgm:t>
    </dgm:pt>
    <dgm:pt modelId="{90ADAC48-76E3-4C45-BB7A-740EA4261BC9}" type="parTrans" cxnId="{DD0E9B49-BDE7-4409-88EA-BDA5E2217032}">
      <dgm:prSet/>
      <dgm:spPr/>
      <dgm:t>
        <a:bodyPr/>
        <a:lstStyle/>
        <a:p>
          <a:endParaRPr lang="en-US"/>
        </a:p>
      </dgm:t>
    </dgm:pt>
    <dgm:pt modelId="{A00785BE-E099-4952-8F3D-CB2DCF92C4E5}" type="sibTrans" cxnId="{DD0E9B49-BDE7-4409-88EA-BDA5E2217032}">
      <dgm:prSet/>
      <dgm:spPr/>
      <dgm:t>
        <a:bodyPr/>
        <a:lstStyle/>
        <a:p>
          <a:endParaRPr lang="en-US"/>
        </a:p>
      </dgm:t>
    </dgm:pt>
    <dgm:pt modelId="{2EC77481-AB44-42F5-94E0-738C21DB4671}">
      <dgm:prSet phldrT="[Text]" custT="1"/>
      <dgm:spPr>
        <a:solidFill>
          <a:srgbClr val="FF0000">
            <a:alpha val="90000"/>
          </a:srgbClr>
        </a:solidFill>
      </dgm:spPr>
      <dgm:t>
        <a:bodyPr/>
        <a:lstStyle/>
        <a:p>
          <a:pPr marL="0" lvl="0" indent="0" algn="ctr" defTabSz="889000">
            <a:lnSpc>
              <a:spcPct val="90000"/>
            </a:lnSpc>
            <a:spcBef>
              <a:spcPct val="0"/>
            </a:spcBef>
            <a:spcAft>
              <a:spcPct val="35000"/>
            </a:spcAft>
            <a:buNone/>
          </a:pPr>
          <a:r>
            <a:rPr lang="en-US" sz="1600" b="1" kern="1200" dirty="0" err="1">
              <a:solidFill>
                <a:schemeClr val="bg1"/>
              </a:solidFill>
              <a:latin typeface="Arial"/>
              <a:ea typeface="+mn-ea"/>
              <a:cs typeface="+mn-cs"/>
            </a:rPr>
            <a:t>Oauth</a:t>
          </a:r>
          <a:r>
            <a:rPr lang="en-US" sz="1600" b="1" kern="1200" dirty="0">
              <a:solidFill>
                <a:schemeClr val="bg1"/>
              </a:solidFill>
              <a:latin typeface="Arial"/>
              <a:ea typeface="+mn-ea"/>
              <a:cs typeface="+mn-cs"/>
            </a:rPr>
            <a:t> 2.0 / JWT / OIDC </a:t>
          </a:r>
        </a:p>
      </dgm:t>
    </dgm:pt>
    <dgm:pt modelId="{8098F24B-CDFB-4AC7-8362-0CAB977251DB}" type="parTrans" cxnId="{1854FAB3-CC0D-4D22-98D5-6ED16B94202A}">
      <dgm:prSet/>
      <dgm:spPr/>
      <dgm:t>
        <a:bodyPr/>
        <a:lstStyle/>
        <a:p>
          <a:endParaRPr lang="en-US"/>
        </a:p>
      </dgm:t>
    </dgm:pt>
    <dgm:pt modelId="{02C05528-235F-48B9-98EC-D27C951607C8}" type="sibTrans" cxnId="{1854FAB3-CC0D-4D22-98D5-6ED16B94202A}">
      <dgm:prSet/>
      <dgm:spPr/>
      <dgm:t>
        <a:bodyPr/>
        <a:lstStyle/>
        <a:p>
          <a:endParaRPr lang="en-US"/>
        </a:p>
      </dgm:t>
    </dgm:pt>
    <dgm:pt modelId="{193850DE-3625-4830-ACBE-99F2E4A43C22}">
      <dgm:prSet phldrT="[Text]" custT="1"/>
      <dgm:spPr>
        <a:solidFill>
          <a:srgbClr val="FF0000">
            <a:alpha val="90000"/>
          </a:srgbClr>
        </a:solidFill>
      </dgm:spPr>
      <dgm:t>
        <a:bodyPr/>
        <a:lstStyle/>
        <a:p>
          <a:r>
            <a:rPr lang="en-US" sz="1600" b="1" dirty="0">
              <a:solidFill>
                <a:schemeClr val="bg1"/>
              </a:solidFill>
            </a:rPr>
            <a:t>DDOS protection</a:t>
          </a:r>
        </a:p>
      </dgm:t>
    </dgm:pt>
    <dgm:pt modelId="{B5ACD448-4153-4E7D-A5B6-F295F734A3A5}" type="parTrans" cxnId="{3C2F53A2-3119-44D9-8A81-AB298519CBCC}">
      <dgm:prSet/>
      <dgm:spPr/>
      <dgm:t>
        <a:bodyPr/>
        <a:lstStyle/>
        <a:p>
          <a:endParaRPr lang="en-US"/>
        </a:p>
      </dgm:t>
    </dgm:pt>
    <dgm:pt modelId="{0B9C81FC-1536-41E6-98BD-A7D6F4FCAAF9}" type="sibTrans" cxnId="{3C2F53A2-3119-44D9-8A81-AB298519CBCC}">
      <dgm:prSet/>
      <dgm:spPr/>
      <dgm:t>
        <a:bodyPr/>
        <a:lstStyle/>
        <a:p>
          <a:endParaRPr lang="en-US"/>
        </a:p>
      </dgm:t>
    </dgm:pt>
    <dgm:pt modelId="{57D39AB3-08A1-4111-8B45-AE9E6EA5D4A5}">
      <dgm:prSet phldrT="[Text]" custT="1"/>
      <dgm:spPr>
        <a:solidFill>
          <a:srgbClr val="FF0000">
            <a:alpha val="90000"/>
          </a:srgbClr>
        </a:solidFill>
      </dgm:spPr>
      <dgm:t>
        <a:bodyPr/>
        <a:lstStyle/>
        <a:p>
          <a:r>
            <a:rPr lang="en-US" sz="1600" b="1" dirty="0">
              <a:solidFill>
                <a:schemeClr val="bg1"/>
              </a:solidFill>
            </a:rPr>
            <a:t>OWASP 10</a:t>
          </a:r>
        </a:p>
      </dgm:t>
    </dgm:pt>
    <dgm:pt modelId="{2E025C76-21CD-4001-98C8-B2212B3CD8A5}" type="parTrans" cxnId="{FB33EDCB-9D4A-4B8A-A0BD-5D9053F58DB2}">
      <dgm:prSet/>
      <dgm:spPr/>
      <dgm:t>
        <a:bodyPr/>
        <a:lstStyle/>
        <a:p>
          <a:endParaRPr lang="en-US"/>
        </a:p>
      </dgm:t>
    </dgm:pt>
    <dgm:pt modelId="{94D225AE-F2DB-432E-B000-78C55C335298}" type="sibTrans" cxnId="{FB33EDCB-9D4A-4B8A-A0BD-5D9053F58DB2}">
      <dgm:prSet/>
      <dgm:spPr/>
      <dgm:t>
        <a:bodyPr/>
        <a:lstStyle/>
        <a:p>
          <a:endParaRPr lang="en-US"/>
        </a:p>
      </dgm:t>
    </dgm:pt>
    <dgm:pt modelId="{E1E41DFC-5150-4738-9482-D3181AB8BD61}">
      <dgm:prSet phldrT="[Text]" custT="1"/>
      <dgm:spPr>
        <a:solidFill>
          <a:srgbClr val="FF0000">
            <a:alpha val="90000"/>
          </a:srgbClr>
        </a:solidFill>
      </dgm:spPr>
      <dgm:t>
        <a:bodyPr/>
        <a:lstStyle/>
        <a:p>
          <a:r>
            <a:rPr lang="en-US" sz="1600" b="1" dirty="0">
              <a:solidFill>
                <a:schemeClr val="bg1"/>
              </a:solidFill>
            </a:rPr>
            <a:t>Protocol/Scheme Compliance</a:t>
          </a:r>
        </a:p>
      </dgm:t>
    </dgm:pt>
    <dgm:pt modelId="{E88D49F2-BCCD-4BFB-8FA2-E4DF7033C901}" type="parTrans" cxnId="{781350C5-A129-4AAE-BFD1-66F1C6797DD5}">
      <dgm:prSet/>
      <dgm:spPr/>
      <dgm:t>
        <a:bodyPr/>
        <a:lstStyle/>
        <a:p>
          <a:endParaRPr lang="en-US"/>
        </a:p>
      </dgm:t>
    </dgm:pt>
    <dgm:pt modelId="{5554F783-C034-42CB-980D-FA944A0122BC}" type="sibTrans" cxnId="{781350C5-A129-4AAE-BFD1-66F1C6797DD5}">
      <dgm:prSet/>
      <dgm:spPr/>
      <dgm:t>
        <a:bodyPr/>
        <a:lstStyle/>
        <a:p>
          <a:endParaRPr lang="en-US"/>
        </a:p>
      </dgm:t>
    </dgm:pt>
    <dgm:pt modelId="{BD23A8FB-1C7C-4EAE-9949-859830AEA6F8}">
      <dgm:prSet phldrT="[Text]" custT="1"/>
      <dgm:spPr/>
      <dgm:t>
        <a:bodyPr/>
        <a:lstStyle/>
        <a:p>
          <a:r>
            <a:rPr lang="en-US" sz="1600" b="1" dirty="0">
              <a:solidFill>
                <a:srgbClr val="4D4F53">
                  <a:hueOff val="0"/>
                  <a:satOff val="0"/>
                  <a:lumOff val="0"/>
                  <a:alphaOff val="0"/>
                </a:srgbClr>
              </a:solidFill>
              <a:latin typeface="Arial"/>
              <a:ea typeface="+mn-ea"/>
              <a:cs typeface="+mn-cs"/>
            </a:rPr>
            <a:t>Programmability</a:t>
          </a:r>
          <a:endParaRPr lang="en-US" sz="1600" b="1" dirty="0"/>
        </a:p>
      </dgm:t>
    </dgm:pt>
    <dgm:pt modelId="{9FB61AB0-D03B-4BFA-B3F1-B3E4099A0A15}" type="parTrans" cxnId="{11901813-3ACF-4AF2-9BA7-D1A37C5D250E}">
      <dgm:prSet/>
      <dgm:spPr/>
      <dgm:t>
        <a:bodyPr/>
        <a:lstStyle/>
        <a:p>
          <a:endParaRPr lang="en-US"/>
        </a:p>
      </dgm:t>
    </dgm:pt>
    <dgm:pt modelId="{E800C0E5-18D0-47FC-984D-E147A46FD79A}" type="sibTrans" cxnId="{11901813-3ACF-4AF2-9BA7-D1A37C5D250E}">
      <dgm:prSet/>
      <dgm:spPr/>
      <dgm:t>
        <a:bodyPr/>
        <a:lstStyle/>
        <a:p>
          <a:endParaRPr lang="en-US"/>
        </a:p>
      </dgm:t>
    </dgm:pt>
    <dgm:pt modelId="{F7C8B7C0-5C76-4A6E-930C-D1D793C6D19A}">
      <dgm:prSet phldrT="[Text]" custT="1"/>
      <dgm:spPr/>
      <dgm:t>
        <a:bodyPr/>
        <a:lstStyle/>
        <a:p>
          <a:r>
            <a:rPr lang="en-US" sz="1600" b="1" dirty="0"/>
            <a:t>Encryption and TLS fingerprinting</a:t>
          </a:r>
        </a:p>
      </dgm:t>
    </dgm:pt>
    <dgm:pt modelId="{B0F8E6E0-36E6-4A08-92C6-630F31523F66}" type="parTrans" cxnId="{BE069AF1-3795-4087-B9D0-94DA05DABE91}">
      <dgm:prSet/>
      <dgm:spPr/>
      <dgm:t>
        <a:bodyPr/>
        <a:lstStyle/>
        <a:p>
          <a:endParaRPr lang="en-US"/>
        </a:p>
      </dgm:t>
    </dgm:pt>
    <dgm:pt modelId="{B2DD77E9-CC8F-4C61-946C-93763788AB5C}" type="sibTrans" cxnId="{BE069AF1-3795-4087-B9D0-94DA05DABE91}">
      <dgm:prSet/>
      <dgm:spPr/>
      <dgm:t>
        <a:bodyPr/>
        <a:lstStyle/>
        <a:p>
          <a:endParaRPr lang="en-US"/>
        </a:p>
      </dgm:t>
    </dgm:pt>
    <dgm:pt modelId="{A001C116-B9C9-4623-9829-CDB12DB0719B}" type="pres">
      <dgm:prSet presAssocID="{C859BCCA-D34A-428F-9653-37DD5E7BD850}" presName="compositeShape" presStyleCnt="0">
        <dgm:presLayoutVars>
          <dgm:dir/>
          <dgm:resizeHandles/>
        </dgm:presLayoutVars>
      </dgm:prSet>
      <dgm:spPr/>
    </dgm:pt>
    <dgm:pt modelId="{E5A9D2CA-F56D-499F-AF42-AD75D495BB79}" type="pres">
      <dgm:prSet presAssocID="{C859BCCA-D34A-428F-9653-37DD5E7BD850}" presName="pyramid" presStyleLbl="node1" presStyleIdx="0" presStyleCnt="1" custLinFactNeighborX="73802" custLinFactNeighborY="-5735"/>
      <dgm:spPr>
        <a:solidFill>
          <a:schemeClr val="tx2"/>
        </a:solidFill>
      </dgm:spPr>
    </dgm:pt>
    <dgm:pt modelId="{07F1E8C2-A10F-493E-BBC9-A6580A1C44CE}" type="pres">
      <dgm:prSet presAssocID="{C859BCCA-D34A-428F-9653-37DD5E7BD850}" presName="theList" presStyleCnt="0"/>
      <dgm:spPr/>
    </dgm:pt>
    <dgm:pt modelId="{A95D806F-C2B6-4CF2-B3E9-D09602D28238}" type="pres">
      <dgm:prSet presAssocID="{AC97AF0E-DAD8-432A-B7D0-A7F2FD633F77}" presName="aNode" presStyleLbl="fgAcc1" presStyleIdx="0" presStyleCnt="10">
        <dgm:presLayoutVars>
          <dgm:bulletEnabled val="1"/>
        </dgm:presLayoutVars>
      </dgm:prSet>
      <dgm:spPr/>
    </dgm:pt>
    <dgm:pt modelId="{3F90E4DE-039B-4454-A2DE-DDE4B236C2E1}" type="pres">
      <dgm:prSet presAssocID="{AC97AF0E-DAD8-432A-B7D0-A7F2FD633F77}" presName="aSpace" presStyleCnt="0"/>
      <dgm:spPr/>
    </dgm:pt>
    <dgm:pt modelId="{BFC9A96A-4ED2-4B5A-B479-533D962717B4}" type="pres">
      <dgm:prSet presAssocID="{2EC77481-AB44-42F5-94E0-738C21DB4671}" presName="aNode" presStyleLbl="fgAcc1" presStyleIdx="1" presStyleCnt="10">
        <dgm:presLayoutVars>
          <dgm:bulletEnabled val="1"/>
        </dgm:presLayoutVars>
      </dgm:prSet>
      <dgm:spPr/>
    </dgm:pt>
    <dgm:pt modelId="{9789E074-3E54-4F49-8B49-7D71E12271CA}" type="pres">
      <dgm:prSet presAssocID="{2EC77481-AB44-42F5-94E0-738C21DB4671}" presName="aSpace" presStyleCnt="0"/>
      <dgm:spPr/>
    </dgm:pt>
    <dgm:pt modelId="{D24551B9-6F3E-4753-9ABF-851FCA983E3A}" type="pres">
      <dgm:prSet presAssocID="{BD23A8FB-1C7C-4EAE-9949-859830AEA6F8}" presName="aNode" presStyleLbl="fgAcc1" presStyleIdx="2" presStyleCnt="10">
        <dgm:presLayoutVars>
          <dgm:bulletEnabled val="1"/>
        </dgm:presLayoutVars>
      </dgm:prSet>
      <dgm:spPr/>
    </dgm:pt>
    <dgm:pt modelId="{430415DF-1882-4C26-B202-2720FDF9105C}" type="pres">
      <dgm:prSet presAssocID="{BD23A8FB-1C7C-4EAE-9949-859830AEA6F8}" presName="aSpace" presStyleCnt="0"/>
      <dgm:spPr/>
    </dgm:pt>
    <dgm:pt modelId="{C1668199-4AF1-479D-9848-21078F8294C5}" type="pres">
      <dgm:prSet presAssocID="{35F6ABB5-2937-4279-BCF1-1BA4F54D290E}" presName="aNode" presStyleLbl="fgAcc1" presStyleIdx="3" presStyleCnt="10">
        <dgm:presLayoutVars>
          <dgm:bulletEnabled val="1"/>
        </dgm:presLayoutVars>
      </dgm:prSet>
      <dgm:spPr/>
    </dgm:pt>
    <dgm:pt modelId="{ADDFF848-26DB-4FC2-BC6B-B592D638A77B}" type="pres">
      <dgm:prSet presAssocID="{35F6ABB5-2937-4279-BCF1-1BA4F54D290E}" presName="aSpace" presStyleCnt="0"/>
      <dgm:spPr/>
    </dgm:pt>
    <dgm:pt modelId="{7C322BAB-9590-44DA-9D3E-74C4C6370269}" type="pres">
      <dgm:prSet presAssocID="{06BC9B65-C643-4512-8A92-73AB4C7A38AB}" presName="aNode" presStyleLbl="fgAcc1" presStyleIdx="4" presStyleCnt="10">
        <dgm:presLayoutVars>
          <dgm:bulletEnabled val="1"/>
        </dgm:presLayoutVars>
      </dgm:prSet>
      <dgm:spPr/>
    </dgm:pt>
    <dgm:pt modelId="{DF58190F-C2E5-4CF7-9E10-13EBBCF58FDD}" type="pres">
      <dgm:prSet presAssocID="{06BC9B65-C643-4512-8A92-73AB4C7A38AB}" presName="aSpace" presStyleCnt="0"/>
      <dgm:spPr/>
    </dgm:pt>
    <dgm:pt modelId="{42B690A2-4A01-4436-9DD3-B2808DB7F4DA}" type="pres">
      <dgm:prSet presAssocID="{AFB0619B-737F-4C65-9FA7-2F77E1A49C25}" presName="aNode" presStyleLbl="fgAcc1" presStyleIdx="5" presStyleCnt="10">
        <dgm:presLayoutVars>
          <dgm:bulletEnabled val="1"/>
        </dgm:presLayoutVars>
      </dgm:prSet>
      <dgm:spPr/>
    </dgm:pt>
    <dgm:pt modelId="{B9CBCBAF-E9BE-49C5-B7F9-F78C30429AD6}" type="pres">
      <dgm:prSet presAssocID="{AFB0619B-737F-4C65-9FA7-2F77E1A49C25}" presName="aSpace" presStyleCnt="0"/>
      <dgm:spPr/>
    </dgm:pt>
    <dgm:pt modelId="{4D8C2DA8-194B-49BA-9740-BE2F1D9BBFC0}" type="pres">
      <dgm:prSet presAssocID="{57D39AB3-08A1-4111-8B45-AE9E6EA5D4A5}" presName="aNode" presStyleLbl="fgAcc1" presStyleIdx="6" presStyleCnt="10">
        <dgm:presLayoutVars>
          <dgm:bulletEnabled val="1"/>
        </dgm:presLayoutVars>
      </dgm:prSet>
      <dgm:spPr/>
    </dgm:pt>
    <dgm:pt modelId="{651D43A9-0077-43E5-8A5C-21C5880524C0}" type="pres">
      <dgm:prSet presAssocID="{57D39AB3-08A1-4111-8B45-AE9E6EA5D4A5}" presName="aSpace" presStyleCnt="0"/>
      <dgm:spPr/>
    </dgm:pt>
    <dgm:pt modelId="{A6D668DC-3381-41BF-BE8B-DB2F228FC99D}" type="pres">
      <dgm:prSet presAssocID="{E1E41DFC-5150-4738-9482-D3181AB8BD61}" presName="aNode" presStyleLbl="fgAcc1" presStyleIdx="7" presStyleCnt="10">
        <dgm:presLayoutVars>
          <dgm:bulletEnabled val="1"/>
        </dgm:presLayoutVars>
      </dgm:prSet>
      <dgm:spPr/>
    </dgm:pt>
    <dgm:pt modelId="{AB0DFE7E-4E2A-4972-9DD8-D4D7472B5A7A}" type="pres">
      <dgm:prSet presAssocID="{E1E41DFC-5150-4738-9482-D3181AB8BD61}" presName="aSpace" presStyleCnt="0"/>
      <dgm:spPr/>
    </dgm:pt>
    <dgm:pt modelId="{35677599-F5CA-428B-92A7-532898BB70AC}" type="pres">
      <dgm:prSet presAssocID="{193850DE-3625-4830-ACBE-99F2E4A43C22}" presName="aNode" presStyleLbl="fgAcc1" presStyleIdx="8" presStyleCnt="10">
        <dgm:presLayoutVars>
          <dgm:bulletEnabled val="1"/>
        </dgm:presLayoutVars>
      </dgm:prSet>
      <dgm:spPr/>
    </dgm:pt>
    <dgm:pt modelId="{5833C81C-7A3E-467A-90E6-7E71C5B60FC4}" type="pres">
      <dgm:prSet presAssocID="{193850DE-3625-4830-ACBE-99F2E4A43C22}" presName="aSpace" presStyleCnt="0"/>
      <dgm:spPr/>
    </dgm:pt>
    <dgm:pt modelId="{C77E7923-1571-4EC9-817F-7ED49AEF0544}" type="pres">
      <dgm:prSet presAssocID="{F7C8B7C0-5C76-4A6E-930C-D1D793C6D19A}" presName="aNode" presStyleLbl="fgAcc1" presStyleIdx="9" presStyleCnt="10">
        <dgm:presLayoutVars>
          <dgm:bulletEnabled val="1"/>
        </dgm:presLayoutVars>
      </dgm:prSet>
      <dgm:spPr/>
    </dgm:pt>
    <dgm:pt modelId="{DA30797A-741C-45B6-981D-2F4277112C4E}" type="pres">
      <dgm:prSet presAssocID="{F7C8B7C0-5C76-4A6E-930C-D1D793C6D19A}" presName="aSpace" presStyleCnt="0"/>
      <dgm:spPr/>
    </dgm:pt>
  </dgm:ptLst>
  <dgm:cxnLst>
    <dgm:cxn modelId="{11901813-3ACF-4AF2-9BA7-D1A37C5D250E}" srcId="{C859BCCA-D34A-428F-9653-37DD5E7BD850}" destId="{BD23A8FB-1C7C-4EAE-9949-859830AEA6F8}" srcOrd="2" destOrd="0" parTransId="{9FB61AB0-D03B-4BFA-B3F1-B3E4099A0A15}" sibTransId="{E800C0E5-18D0-47FC-984D-E147A46FD79A}"/>
    <dgm:cxn modelId="{DD0E9B49-BDE7-4409-88EA-BDA5E2217032}" srcId="{C859BCCA-D34A-428F-9653-37DD5E7BD850}" destId="{06BC9B65-C643-4512-8A92-73AB4C7A38AB}" srcOrd="4" destOrd="0" parTransId="{90ADAC48-76E3-4C45-BB7A-740EA4261BC9}" sibTransId="{A00785BE-E099-4952-8F3D-CB2DCF92C4E5}"/>
    <dgm:cxn modelId="{2BE23F4B-277E-442D-8BFF-525A336F2560}" type="presOf" srcId="{F7C8B7C0-5C76-4A6E-930C-D1D793C6D19A}" destId="{C77E7923-1571-4EC9-817F-7ED49AEF0544}" srcOrd="0" destOrd="0" presId="urn:microsoft.com/office/officeart/2005/8/layout/pyramid2"/>
    <dgm:cxn modelId="{931FEE4C-180E-4ACC-B94B-2B49F30A1F12}" type="presOf" srcId="{35F6ABB5-2937-4279-BCF1-1BA4F54D290E}" destId="{C1668199-4AF1-479D-9848-21078F8294C5}" srcOrd="0" destOrd="0" presId="urn:microsoft.com/office/officeart/2005/8/layout/pyramid2"/>
    <dgm:cxn modelId="{7730F24D-4B40-4AE5-AA6F-8B3922F32D95}" type="presOf" srcId="{AC97AF0E-DAD8-432A-B7D0-A7F2FD633F77}" destId="{A95D806F-C2B6-4CF2-B3E9-D09602D28238}" srcOrd="0" destOrd="0" presId="urn:microsoft.com/office/officeart/2005/8/layout/pyramid2"/>
    <dgm:cxn modelId="{322DF069-9518-4752-A6EC-954FD622CAC1}" srcId="{C859BCCA-D34A-428F-9653-37DD5E7BD850}" destId="{35F6ABB5-2937-4279-BCF1-1BA4F54D290E}" srcOrd="3" destOrd="0" parTransId="{4D63E512-F916-4AE4-84F8-941E26A6A2CF}" sibTransId="{39C44514-7D77-4A3E-8C22-EE9150CB03CC}"/>
    <dgm:cxn modelId="{12361173-0FE1-4883-A818-7CFB08A6A213}" type="presOf" srcId="{57D39AB3-08A1-4111-8B45-AE9E6EA5D4A5}" destId="{4D8C2DA8-194B-49BA-9740-BE2F1D9BBFC0}" srcOrd="0" destOrd="0" presId="urn:microsoft.com/office/officeart/2005/8/layout/pyramid2"/>
    <dgm:cxn modelId="{9A19A17B-FE38-4BCB-9B39-562299B147E7}" type="presOf" srcId="{C859BCCA-D34A-428F-9653-37DD5E7BD850}" destId="{A001C116-B9C9-4623-9829-CDB12DB0719B}" srcOrd="0" destOrd="0" presId="urn:microsoft.com/office/officeart/2005/8/layout/pyramid2"/>
    <dgm:cxn modelId="{509EE785-BBD4-40A4-AF31-B5B0888C7B3E}" type="presOf" srcId="{BD23A8FB-1C7C-4EAE-9949-859830AEA6F8}" destId="{D24551B9-6F3E-4753-9ABF-851FCA983E3A}" srcOrd="0" destOrd="0" presId="urn:microsoft.com/office/officeart/2005/8/layout/pyramid2"/>
    <dgm:cxn modelId="{0E9F709D-F875-464B-BDF6-DF54E7CB3740}" srcId="{C859BCCA-D34A-428F-9653-37DD5E7BD850}" destId="{AFB0619B-737F-4C65-9FA7-2F77E1A49C25}" srcOrd="5" destOrd="0" parTransId="{4EA9C351-F3D8-4E63-A2EB-DCEC795BCA04}" sibTransId="{BD2B604A-5E7B-42D1-93DC-42567BB71833}"/>
    <dgm:cxn modelId="{3C2F53A2-3119-44D9-8A81-AB298519CBCC}" srcId="{C859BCCA-D34A-428F-9653-37DD5E7BD850}" destId="{193850DE-3625-4830-ACBE-99F2E4A43C22}" srcOrd="8" destOrd="0" parTransId="{B5ACD448-4153-4E7D-A5B6-F295F734A3A5}" sibTransId="{0B9C81FC-1536-41E6-98BD-A7D6F4FCAAF9}"/>
    <dgm:cxn modelId="{95F45CAA-B1BB-4455-926A-82A5AFA1E622}" type="presOf" srcId="{E1E41DFC-5150-4738-9482-D3181AB8BD61}" destId="{A6D668DC-3381-41BF-BE8B-DB2F228FC99D}" srcOrd="0" destOrd="0" presId="urn:microsoft.com/office/officeart/2005/8/layout/pyramid2"/>
    <dgm:cxn modelId="{D50AEEB2-3C58-439E-9EAF-8F669B49888D}" srcId="{C859BCCA-D34A-428F-9653-37DD5E7BD850}" destId="{AC97AF0E-DAD8-432A-B7D0-A7F2FD633F77}" srcOrd="0" destOrd="0" parTransId="{7BAA0812-C289-44EB-92D2-670618F18110}" sibTransId="{ECED4EDB-04D5-4135-B704-A19DDAD33255}"/>
    <dgm:cxn modelId="{1854FAB3-CC0D-4D22-98D5-6ED16B94202A}" srcId="{C859BCCA-D34A-428F-9653-37DD5E7BD850}" destId="{2EC77481-AB44-42F5-94E0-738C21DB4671}" srcOrd="1" destOrd="0" parTransId="{8098F24B-CDFB-4AC7-8362-0CAB977251DB}" sibTransId="{02C05528-235F-48B9-98EC-D27C951607C8}"/>
    <dgm:cxn modelId="{8D904FBD-D083-405F-8BC2-A63F72446B41}" type="presOf" srcId="{193850DE-3625-4830-ACBE-99F2E4A43C22}" destId="{35677599-F5CA-428B-92A7-532898BB70AC}" srcOrd="0" destOrd="0" presId="urn:microsoft.com/office/officeart/2005/8/layout/pyramid2"/>
    <dgm:cxn modelId="{781350C5-A129-4AAE-BFD1-66F1C6797DD5}" srcId="{C859BCCA-D34A-428F-9653-37DD5E7BD850}" destId="{E1E41DFC-5150-4738-9482-D3181AB8BD61}" srcOrd="7" destOrd="0" parTransId="{E88D49F2-BCCD-4BFB-8FA2-E4DF7033C901}" sibTransId="{5554F783-C034-42CB-980D-FA944A0122BC}"/>
    <dgm:cxn modelId="{4461B5C9-93E4-4B56-98A6-E8E3B3016E43}" type="presOf" srcId="{2EC77481-AB44-42F5-94E0-738C21DB4671}" destId="{BFC9A96A-4ED2-4B5A-B479-533D962717B4}" srcOrd="0" destOrd="0" presId="urn:microsoft.com/office/officeart/2005/8/layout/pyramid2"/>
    <dgm:cxn modelId="{FB33EDCB-9D4A-4B8A-A0BD-5D9053F58DB2}" srcId="{C859BCCA-D34A-428F-9653-37DD5E7BD850}" destId="{57D39AB3-08A1-4111-8B45-AE9E6EA5D4A5}" srcOrd="6" destOrd="0" parTransId="{2E025C76-21CD-4001-98C8-B2212B3CD8A5}" sibTransId="{94D225AE-F2DB-432E-B000-78C55C335298}"/>
    <dgm:cxn modelId="{B2D5CEF0-797D-4747-AEE3-F2991FFB6215}" type="presOf" srcId="{AFB0619B-737F-4C65-9FA7-2F77E1A49C25}" destId="{42B690A2-4A01-4436-9DD3-B2808DB7F4DA}" srcOrd="0" destOrd="0" presId="urn:microsoft.com/office/officeart/2005/8/layout/pyramid2"/>
    <dgm:cxn modelId="{BE069AF1-3795-4087-B9D0-94DA05DABE91}" srcId="{C859BCCA-D34A-428F-9653-37DD5E7BD850}" destId="{F7C8B7C0-5C76-4A6E-930C-D1D793C6D19A}" srcOrd="9" destOrd="0" parTransId="{B0F8E6E0-36E6-4A08-92C6-630F31523F66}" sibTransId="{B2DD77E9-CC8F-4C61-946C-93763788AB5C}"/>
    <dgm:cxn modelId="{606303FB-AAFF-48DC-8369-672075CCAC5D}" type="presOf" srcId="{06BC9B65-C643-4512-8A92-73AB4C7A38AB}" destId="{7C322BAB-9590-44DA-9D3E-74C4C6370269}" srcOrd="0" destOrd="0" presId="urn:microsoft.com/office/officeart/2005/8/layout/pyramid2"/>
    <dgm:cxn modelId="{D8B79517-F300-4435-A74B-09D16605B4D7}" type="presParOf" srcId="{A001C116-B9C9-4623-9829-CDB12DB0719B}" destId="{E5A9D2CA-F56D-499F-AF42-AD75D495BB79}" srcOrd="0" destOrd="0" presId="urn:microsoft.com/office/officeart/2005/8/layout/pyramid2"/>
    <dgm:cxn modelId="{DEA984F6-48E4-4F72-B596-C9618865BBBD}" type="presParOf" srcId="{A001C116-B9C9-4623-9829-CDB12DB0719B}" destId="{07F1E8C2-A10F-493E-BBC9-A6580A1C44CE}" srcOrd="1" destOrd="0" presId="urn:microsoft.com/office/officeart/2005/8/layout/pyramid2"/>
    <dgm:cxn modelId="{3687135F-59A4-43FB-912E-A34122943BAD}" type="presParOf" srcId="{07F1E8C2-A10F-493E-BBC9-A6580A1C44CE}" destId="{A95D806F-C2B6-4CF2-B3E9-D09602D28238}" srcOrd="0" destOrd="0" presId="urn:microsoft.com/office/officeart/2005/8/layout/pyramid2"/>
    <dgm:cxn modelId="{BEA11112-23FF-41E4-A663-A96928715146}" type="presParOf" srcId="{07F1E8C2-A10F-493E-BBC9-A6580A1C44CE}" destId="{3F90E4DE-039B-4454-A2DE-DDE4B236C2E1}" srcOrd="1" destOrd="0" presId="urn:microsoft.com/office/officeart/2005/8/layout/pyramid2"/>
    <dgm:cxn modelId="{62D6C614-B884-482B-9AA5-E2ECCF0EF7BE}" type="presParOf" srcId="{07F1E8C2-A10F-493E-BBC9-A6580A1C44CE}" destId="{BFC9A96A-4ED2-4B5A-B479-533D962717B4}" srcOrd="2" destOrd="0" presId="urn:microsoft.com/office/officeart/2005/8/layout/pyramid2"/>
    <dgm:cxn modelId="{F63BA669-3D7E-4702-A71B-F9769DAFF74B}" type="presParOf" srcId="{07F1E8C2-A10F-493E-BBC9-A6580A1C44CE}" destId="{9789E074-3E54-4F49-8B49-7D71E12271CA}" srcOrd="3" destOrd="0" presId="urn:microsoft.com/office/officeart/2005/8/layout/pyramid2"/>
    <dgm:cxn modelId="{869FCF60-E9DA-4919-86D0-CF051606FB33}" type="presParOf" srcId="{07F1E8C2-A10F-493E-BBC9-A6580A1C44CE}" destId="{D24551B9-6F3E-4753-9ABF-851FCA983E3A}" srcOrd="4" destOrd="0" presId="urn:microsoft.com/office/officeart/2005/8/layout/pyramid2"/>
    <dgm:cxn modelId="{5E80220C-BD06-4D12-AE7F-FD85F5497DC7}" type="presParOf" srcId="{07F1E8C2-A10F-493E-BBC9-A6580A1C44CE}" destId="{430415DF-1882-4C26-B202-2720FDF9105C}" srcOrd="5" destOrd="0" presId="urn:microsoft.com/office/officeart/2005/8/layout/pyramid2"/>
    <dgm:cxn modelId="{841DA20A-CD43-49E4-9662-82A15C2A4C83}" type="presParOf" srcId="{07F1E8C2-A10F-493E-BBC9-A6580A1C44CE}" destId="{C1668199-4AF1-479D-9848-21078F8294C5}" srcOrd="6" destOrd="0" presId="urn:microsoft.com/office/officeart/2005/8/layout/pyramid2"/>
    <dgm:cxn modelId="{1C4C5B9D-7D05-4BBC-9760-623622795519}" type="presParOf" srcId="{07F1E8C2-A10F-493E-BBC9-A6580A1C44CE}" destId="{ADDFF848-26DB-4FC2-BC6B-B592D638A77B}" srcOrd="7" destOrd="0" presId="urn:microsoft.com/office/officeart/2005/8/layout/pyramid2"/>
    <dgm:cxn modelId="{A12F2EB5-414B-48ED-AEDD-EC1AFE62C05F}" type="presParOf" srcId="{07F1E8C2-A10F-493E-BBC9-A6580A1C44CE}" destId="{7C322BAB-9590-44DA-9D3E-74C4C6370269}" srcOrd="8" destOrd="0" presId="urn:microsoft.com/office/officeart/2005/8/layout/pyramid2"/>
    <dgm:cxn modelId="{8BA2BE8C-DF0A-4476-A531-3D307393D15F}" type="presParOf" srcId="{07F1E8C2-A10F-493E-BBC9-A6580A1C44CE}" destId="{DF58190F-C2E5-4CF7-9E10-13EBBCF58FDD}" srcOrd="9" destOrd="0" presId="urn:microsoft.com/office/officeart/2005/8/layout/pyramid2"/>
    <dgm:cxn modelId="{C924B8B2-E37D-4C77-BE32-E4592AE93BFD}" type="presParOf" srcId="{07F1E8C2-A10F-493E-BBC9-A6580A1C44CE}" destId="{42B690A2-4A01-4436-9DD3-B2808DB7F4DA}" srcOrd="10" destOrd="0" presId="urn:microsoft.com/office/officeart/2005/8/layout/pyramid2"/>
    <dgm:cxn modelId="{2E1A4C33-9577-49DF-832F-546C1425AE21}" type="presParOf" srcId="{07F1E8C2-A10F-493E-BBC9-A6580A1C44CE}" destId="{B9CBCBAF-E9BE-49C5-B7F9-F78C30429AD6}" srcOrd="11" destOrd="0" presId="urn:microsoft.com/office/officeart/2005/8/layout/pyramid2"/>
    <dgm:cxn modelId="{F09BE8C2-7DFF-4FA0-BDF8-E1D711FE4466}" type="presParOf" srcId="{07F1E8C2-A10F-493E-BBC9-A6580A1C44CE}" destId="{4D8C2DA8-194B-49BA-9740-BE2F1D9BBFC0}" srcOrd="12" destOrd="0" presId="urn:microsoft.com/office/officeart/2005/8/layout/pyramid2"/>
    <dgm:cxn modelId="{40013CE0-F134-42AF-B059-80960690EBFF}" type="presParOf" srcId="{07F1E8C2-A10F-493E-BBC9-A6580A1C44CE}" destId="{651D43A9-0077-43E5-8A5C-21C5880524C0}" srcOrd="13" destOrd="0" presId="urn:microsoft.com/office/officeart/2005/8/layout/pyramid2"/>
    <dgm:cxn modelId="{22F67524-DE22-4980-8CDB-FCC9B8DF438A}" type="presParOf" srcId="{07F1E8C2-A10F-493E-BBC9-A6580A1C44CE}" destId="{A6D668DC-3381-41BF-BE8B-DB2F228FC99D}" srcOrd="14" destOrd="0" presId="urn:microsoft.com/office/officeart/2005/8/layout/pyramid2"/>
    <dgm:cxn modelId="{62AD7A32-06E0-417C-B73B-955A1A0E93A4}" type="presParOf" srcId="{07F1E8C2-A10F-493E-BBC9-A6580A1C44CE}" destId="{AB0DFE7E-4E2A-4972-9DD8-D4D7472B5A7A}" srcOrd="15" destOrd="0" presId="urn:microsoft.com/office/officeart/2005/8/layout/pyramid2"/>
    <dgm:cxn modelId="{049D6CA2-73DF-4037-AE2A-A1E9B5D9D8EF}" type="presParOf" srcId="{07F1E8C2-A10F-493E-BBC9-A6580A1C44CE}" destId="{35677599-F5CA-428B-92A7-532898BB70AC}" srcOrd="16" destOrd="0" presId="urn:microsoft.com/office/officeart/2005/8/layout/pyramid2"/>
    <dgm:cxn modelId="{ED94A927-7750-4A7D-B938-B0292858D445}" type="presParOf" srcId="{07F1E8C2-A10F-493E-BBC9-A6580A1C44CE}" destId="{5833C81C-7A3E-467A-90E6-7E71C5B60FC4}" srcOrd="17" destOrd="0" presId="urn:microsoft.com/office/officeart/2005/8/layout/pyramid2"/>
    <dgm:cxn modelId="{5804F679-A99C-4022-9814-9B34DFE8EC83}" type="presParOf" srcId="{07F1E8C2-A10F-493E-BBC9-A6580A1C44CE}" destId="{C77E7923-1571-4EC9-817F-7ED49AEF0544}" srcOrd="18" destOrd="0" presId="urn:microsoft.com/office/officeart/2005/8/layout/pyramid2"/>
    <dgm:cxn modelId="{F3DA05F2-962A-4649-B416-9A689EAF241D}" type="presParOf" srcId="{07F1E8C2-A10F-493E-BBC9-A6580A1C44CE}" destId="{DA30797A-741C-45B6-981D-2F4277112C4E}" srcOrd="19"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A9D2CA-F56D-499F-AF42-AD75D495BB79}">
      <dsp:nvSpPr>
        <dsp:cNvPr id="0" name=""/>
        <dsp:cNvSpPr/>
      </dsp:nvSpPr>
      <dsp:spPr>
        <a:xfrm>
          <a:off x="7023086" y="0"/>
          <a:ext cx="5951634" cy="5951634"/>
        </a:xfrm>
        <a:prstGeom prst="triangle">
          <a:avLst/>
        </a:prstGeom>
        <a:solidFill>
          <a:schemeClr val="tx2"/>
        </a:solidFill>
        <a:ln>
          <a:noFill/>
        </a:ln>
        <a:effectLst/>
      </dsp:spPr>
      <dsp:style>
        <a:lnRef idx="0">
          <a:scrgbClr r="0" g="0" b="0"/>
        </a:lnRef>
        <a:fillRef idx="3">
          <a:scrgbClr r="0" g="0" b="0"/>
        </a:fillRef>
        <a:effectRef idx="2">
          <a:scrgbClr r="0" g="0" b="0"/>
        </a:effectRef>
        <a:fontRef idx="minor">
          <a:schemeClr val="lt1"/>
        </a:fontRef>
      </dsp:style>
    </dsp:sp>
    <dsp:sp modelId="{A95D806F-C2B6-4CF2-B3E9-D09602D28238}">
      <dsp:nvSpPr>
        <dsp:cNvPr id="0" name=""/>
        <dsp:cNvSpPr/>
      </dsp:nvSpPr>
      <dsp:spPr>
        <a:xfrm>
          <a:off x="6040987" y="595744"/>
          <a:ext cx="3868562" cy="423123"/>
        </a:xfrm>
        <a:prstGeom prst="roundRect">
          <a:avLst/>
        </a:prstGeom>
        <a:solidFill>
          <a:schemeClr val="lt1">
            <a:alpha val="90000"/>
            <a:hueOff val="0"/>
            <a:satOff val="0"/>
            <a:lumOff val="0"/>
            <a:alphaOff val="0"/>
          </a:schemeClr>
        </a:solidFill>
        <a:ln w="6350" cap="flat" cmpd="sng" algn="ctr">
          <a:solidFill>
            <a:schemeClr val="accent5">
              <a:shade val="5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Geo Protection / IPI</a:t>
          </a:r>
        </a:p>
      </dsp:txBody>
      <dsp:txXfrm>
        <a:off x="6061642" y="616399"/>
        <a:ext cx="3827252" cy="381813"/>
      </dsp:txXfrm>
    </dsp:sp>
    <dsp:sp modelId="{BFC9A96A-4ED2-4B5A-B479-533D962717B4}">
      <dsp:nvSpPr>
        <dsp:cNvPr id="0" name=""/>
        <dsp:cNvSpPr/>
      </dsp:nvSpPr>
      <dsp:spPr>
        <a:xfrm>
          <a:off x="6040987" y="1071759"/>
          <a:ext cx="3868562" cy="423123"/>
        </a:xfrm>
        <a:prstGeom prst="roundRect">
          <a:avLst/>
        </a:prstGeom>
        <a:solidFill>
          <a:srgbClr val="FF0000">
            <a:alpha val="90000"/>
          </a:srgbClr>
        </a:solidFill>
        <a:ln w="6350" cap="flat" cmpd="sng" algn="ctr">
          <a:solidFill>
            <a:schemeClr val="accent5">
              <a:shade val="50000"/>
              <a:hueOff val="0"/>
              <a:satOff val="-8766"/>
              <a:lumOff val="10027"/>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889000">
            <a:lnSpc>
              <a:spcPct val="90000"/>
            </a:lnSpc>
            <a:spcBef>
              <a:spcPct val="0"/>
            </a:spcBef>
            <a:spcAft>
              <a:spcPct val="35000"/>
            </a:spcAft>
            <a:buNone/>
          </a:pPr>
          <a:r>
            <a:rPr lang="en-US" sz="1600" b="1" kern="1200" dirty="0" err="1">
              <a:solidFill>
                <a:schemeClr val="bg1"/>
              </a:solidFill>
              <a:latin typeface="Arial"/>
              <a:ea typeface="+mn-ea"/>
              <a:cs typeface="+mn-cs"/>
            </a:rPr>
            <a:t>Oauth</a:t>
          </a:r>
          <a:r>
            <a:rPr lang="en-US" sz="1600" b="1" kern="1200" dirty="0">
              <a:solidFill>
                <a:schemeClr val="bg1"/>
              </a:solidFill>
              <a:latin typeface="Arial"/>
              <a:ea typeface="+mn-ea"/>
              <a:cs typeface="+mn-cs"/>
            </a:rPr>
            <a:t> 2.0 / JWT / OIDC </a:t>
          </a:r>
        </a:p>
      </dsp:txBody>
      <dsp:txXfrm>
        <a:off x="6061642" y="1092414"/>
        <a:ext cx="3827252" cy="381813"/>
      </dsp:txXfrm>
    </dsp:sp>
    <dsp:sp modelId="{D24551B9-6F3E-4753-9ABF-851FCA983E3A}">
      <dsp:nvSpPr>
        <dsp:cNvPr id="0" name=""/>
        <dsp:cNvSpPr/>
      </dsp:nvSpPr>
      <dsp:spPr>
        <a:xfrm>
          <a:off x="6040987" y="1547773"/>
          <a:ext cx="3868562" cy="423123"/>
        </a:xfrm>
        <a:prstGeom prst="roundRect">
          <a:avLst/>
        </a:prstGeom>
        <a:solidFill>
          <a:schemeClr val="lt1">
            <a:alpha val="90000"/>
            <a:hueOff val="0"/>
            <a:satOff val="0"/>
            <a:lumOff val="0"/>
            <a:alphaOff val="0"/>
          </a:schemeClr>
        </a:solidFill>
        <a:ln w="6350" cap="flat" cmpd="sng" algn="ctr">
          <a:solidFill>
            <a:schemeClr val="accent5">
              <a:shade val="50000"/>
              <a:hueOff val="0"/>
              <a:satOff val="-17533"/>
              <a:lumOff val="2005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rgbClr val="4D4F53">
                  <a:hueOff val="0"/>
                  <a:satOff val="0"/>
                  <a:lumOff val="0"/>
                  <a:alphaOff val="0"/>
                </a:srgbClr>
              </a:solidFill>
              <a:latin typeface="Arial"/>
              <a:ea typeface="+mn-ea"/>
              <a:cs typeface="+mn-cs"/>
            </a:rPr>
            <a:t>Programmability</a:t>
          </a:r>
          <a:endParaRPr lang="en-US" sz="1600" b="1" kern="1200" dirty="0"/>
        </a:p>
      </dsp:txBody>
      <dsp:txXfrm>
        <a:off x="6061642" y="1568428"/>
        <a:ext cx="3827252" cy="381813"/>
      </dsp:txXfrm>
    </dsp:sp>
    <dsp:sp modelId="{C1668199-4AF1-479D-9848-21078F8294C5}">
      <dsp:nvSpPr>
        <dsp:cNvPr id="0" name=""/>
        <dsp:cNvSpPr/>
      </dsp:nvSpPr>
      <dsp:spPr>
        <a:xfrm>
          <a:off x="6040987" y="2023788"/>
          <a:ext cx="3868562" cy="423123"/>
        </a:xfrm>
        <a:prstGeom prst="roundRect">
          <a:avLst/>
        </a:prstGeom>
        <a:solidFill>
          <a:schemeClr val="bg2">
            <a:alpha val="90000"/>
          </a:schemeClr>
        </a:solidFill>
        <a:ln w="6350" cap="flat" cmpd="sng" algn="ctr">
          <a:solidFill>
            <a:schemeClr val="accent5">
              <a:shade val="50000"/>
              <a:hueOff val="0"/>
              <a:satOff val="-26299"/>
              <a:lumOff val="30081"/>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2"/>
              </a:solidFill>
            </a:rPr>
            <a:t>Credential Stuffing protection</a:t>
          </a:r>
        </a:p>
      </dsp:txBody>
      <dsp:txXfrm>
        <a:off x="6061642" y="2044443"/>
        <a:ext cx="3827252" cy="381813"/>
      </dsp:txXfrm>
    </dsp:sp>
    <dsp:sp modelId="{7C322BAB-9590-44DA-9D3E-74C4C6370269}">
      <dsp:nvSpPr>
        <dsp:cNvPr id="0" name=""/>
        <dsp:cNvSpPr/>
      </dsp:nvSpPr>
      <dsp:spPr>
        <a:xfrm>
          <a:off x="6040987" y="2499802"/>
          <a:ext cx="3868562" cy="423123"/>
        </a:xfrm>
        <a:prstGeom prst="roundRect">
          <a:avLst/>
        </a:prstGeom>
        <a:solidFill>
          <a:schemeClr val="lt1">
            <a:alpha val="90000"/>
            <a:hueOff val="0"/>
            <a:satOff val="0"/>
            <a:lumOff val="0"/>
            <a:alphaOff val="0"/>
          </a:schemeClr>
        </a:solidFill>
        <a:ln w="6350" cap="flat" cmpd="sng" algn="ctr">
          <a:solidFill>
            <a:schemeClr val="accent5">
              <a:shade val="50000"/>
              <a:hueOff val="0"/>
              <a:satOff val="-35066"/>
              <a:lumOff val="4010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BOT Protection</a:t>
          </a:r>
        </a:p>
      </dsp:txBody>
      <dsp:txXfrm>
        <a:off x="6061642" y="2520457"/>
        <a:ext cx="3827252" cy="381813"/>
      </dsp:txXfrm>
    </dsp:sp>
    <dsp:sp modelId="{42B690A2-4A01-4436-9DD3-B2808DB7F4DA}">
      <dsp:nvSpPr>
        <dsp:cNvPr id="0" name=""/>
        <dsp:cNvSpPr/>
      </dsp:nvSpPr>
      <dsp:spPr>
        <a:xfrm>
          <a:off x="6040987" y="2975817"/>
          <a:ext cx="3868562" cy="423123"/>
        </a:xfrm>
        <a:prstGeom prst="roundRect">
          <a:avLst/>
        </a:prstGeom>
        <a:solidFill>
          <a:schemeClr val="lt1">
            <a:alpha val="90000"/>
            <a:hueOff val="0"/>
            <a:satOff val="0"/>
            <a:lumOff val="0"/>
            <a:alphaOff val="0"/>
          </a:schemeClr>
        </a:solidFill>
        <a:ln w="6350" cap="flat" cmpd="sng" algn="ctr">
          <a:solidFill>
            <a:schemeClr val="accent5">
              <a:shade val="50000"/>
              <a:hueOff val="0"/>
              <a:satOff val="-43832"/>
              <a:lumOff val="50135"/>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SDK for Mobile</a:t>
          </a:r>
        </a:p>
      </dsp:txBody>
      <dsp:txXfrm>
        <a:off x="6061642" y="2996472"/>
        <a:ext cx="3827252" cy="381813"/>
      </dsp:txXfrm>
    </dsp:sp>
    <dsp:sp modelId="{4D8C2DA8-194B-49BA-9740-BE2F1D9BBFC0}">
      <dsp:nvSpPr>
        <dsp:cNvPr id="0" name=""/>
        <dsp:cNvSpPr/>
      </dsp:nvSpPr>
      <dsp:spPr>
        <a:xfrm>
          <a:off x="6040987" y="3451831"/>
          <a:ext cx="3868562" cy="423123"/>
        </a:xfrm>
        <a:prstGeom prst="roundRect">
          <a:avLst/>
        </a:prstGeom>
        <a:solidFill>
          <a:srgbClr val="FF0000">
            <a:alpha val="90000"/>
          </a:srgbClr>
        </a:solidFill>
        <a:ln w="6350" cap="flat" cmpd="sng" algn="ctr">
          <a:solidFill>
            <a:schemeClr val="accent5">
              <a:shade val="50000"/>
              <a:hueOff val="0"/>
              <a:satOff val="-35066"/>
              <a:lumOff val="4010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OWASP 10</a:t>
          </a:r>
        </a:p>
      </dsp:txBody>
      <dsp:txXfrm>
        <a:off x="6061642" y="3472486"/>
        <a:ext cx="3827252" cy="381813"/>
      </dsp:txXfrm>
    </dsp:sp>
    <dsp:sp modelId="{A6D668DC-3381-41BF-BE8B-DB2F228FC99D}">
      <dsp:nvSpPr>
        <dsp:cNvPr id="0" name=""/>
        <dsp:cNvSpPr/>
      </dsp:nvSpPr>
      <dsp:spPr>
        <a:xfrm>
          <a:off x="6040987" y="3927845"/>
          <a:ext cx="3868562" cy="423123"/>
        </a:xfrm>
        <a:prstGeom prst="roundRect">
          <a:avLst/>
        </a:prstGeom>
        <a:solidFill>
          <a:srgbClr val="FF0000">
            <a:alpha val="90000"/>
          </a:srgbClr>
        </a:solidFill>
        <a:ln w="6350" cap="flat" cmpd="sng" algn="ctr">
          <a:solidFill>
            <a:schemeClr val="accent5">
              <a:shade val="50000"/>
              <a:hueOff val="0"/>
              <a:satOff val="-26299"/>
              <a:lumOff val="30081"/>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Protocol/Scheme Compliance</a:t>
          </a:r>
        </a:p>
      </dsp:txBody>
      <dsp:txXfrm>
        <a:off x="6061642" y="3948500"/>
        <a:ext cx="3827252" cy="381813"/>
      </dsp:txXfrm>
    </dsp:sp>
    <dsp:sp modelId="{35677599-F5CA-428B-92A7-532898BB70AC}">
      <dsp:nvSpPr>
        <dsp:cNvPr id="0" name=""/>
        <dsp:cNvSpPr/>
      </dsp:nvSpPr>
      <dsp:spPr>
        <a:xfrm>
          <a:off x="6040987" y="4403860"/>
          <a:ext cx="3868562" cy="423123"/>
        </a:xfrm>
        <a:prstGeom prst="roundRect">
          <a:avLst/>
        </a:prstGeom>
        <a:solidFill>
          <a:srgbClr val="FF0000">
            <a:alpha val="90000"/>
          </a:srgbClr>
        </a:solidFill>
        <a:ln w="6350" cap="flat" cmpd="sng" algn="ctr">
          <a:solidFill>
            <a:schemeClr val="accent5">
              <a:shade val="50000"/>
              <a:hueOff val="0"/>
              <a:satOff val="-17533"/>
              <a:lumOff val="2005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bg1"/>
              </a:solidFill>
            </a:rPr>
            <a:t>DDOS protection</a:t>
          </a:r>
        </a:p>
      </dsp:txBody>
      <dsp:txXfrm>
        <a:off x="6061642" y="4424515"/>
        <a:ext cx="3827252" cy="381813"/>
      </dsp:txXfrm>
    </dsp:sp>
    <dsp:sp modelId="{C77E7923-1571-4EC9-817F-7ED49AEF0544}">
      <dsp:nvSpPr>
        <dsp:cNvPr id="0" name=""/>
        <dsp:cNvSpPr/>
      </dsp:nvSpPr>
      <dsp:spPr>
        <a:xfrm>
          <a:off x="6040987" y="4879874"/>
          <a:ext cx="3868562" cy="423123"/>
        </a:xfrm>
        <a:prstGeom prst="roundRect">
          <a:avLst/>
        </a:prstGeom>
        <a:solidFill>
          <a:schemeClr val="lt1">
            <a:alpha val="90000"/>
            <a:hueOff val="0"/>
            <a:satOff val="0"/>
            <a:lumOff val="0"/>
            <a:alphaOff val="0"/>
          </a:schemeClr>
        </a:solidFill>
        <a:ln w="6350" cap="flat" cmpd="sng" algn="ctr">
          <a:solidFill>
            <a:schemeClr val="accent5">
              <a:shade val="50000"/>
              <a:hueOff val="0"/>
              <a:satOff val="-8766"/>
              <a:lumOff val="10027"/>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Encryption and TLS fingerprinting</a:t>
          </a:r>
        </a:p>
      </dsp:txBody>
      <dsp:txXfrm>
        <a:off x="6061642" y="4900529"/>
        <a:ext cx="3827252" cy="381813"/>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 2017 F5 Networks</a:t>
            </a: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3DCCD72-8AE1-4C05-9C5F-14F19EA16EE4}"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288756433"/>
      </p:ext>
    </p:extLst>
  </p:cSld>
  <p:clrMap bg1="lt1" tx1="dk1" bg2="lt2" tx2="dk2" accent1="accent1" accent2="accent2" accent3="accent3" accent4="accent4" accent5="accent5" accent6="accent6" hlink="hlink" folHlink="folHlink"/>
  <p:hf hdr="0" dt="0"/>
</p:handoutMaster>
</file>

<file path=ppt/media/image1.jpeg>
</file>

<file path=ppt/media/image12.png>
</file>

<file path=ppt/media/image13.jpeg>
</file>

<file path=ppt/media/image14.png>
</file>

<file path=ppt/media/image15.png>
</file>

<file path=ppt/media/image16.png>
</file>

<file path=ppt/media/image18.png>
</file>

<file path=ppt/media/image19.png>
</file>

<file path=ppt/media/image2.jpeg>
</file>

<file path=ppt/media/image20.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defRPr>
            </a:lvl1pPr>
          </a:lstStyle>
          <a:p>
            <a:fld id="{66CB99C2-7E86-4181-A534-A867C620D293}" type="datetimeFigureOut">
              <a:rPr lang="en-US" smtClean="0"/>
              <a:pPr/>
              <a:t>2/11/18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defRPr>
            </a:lvl1pPr>
          </a:lstStyle>
          <a:p>
            <a:r>
              <a:rPr lang="en-US" dirty="0"/>
              <a:t>© 2017 F5 Networks</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defRPr>
            </a:lvl1pPr>
          </a:lstStyle>
          <a:p>
            <a:fld id="{8BA17A2C-01D8-4C3B-BAC4-10BA82BB3F55}" type="slidenum">
              <a:rPr lang="en-US" smtClean="0"/>
              <a:pPr/>
              <a:t>‹#›</a:t>
            </a:fld>
            <a:endParaRPr lang="en-US" dirty="0"/>
          </a:p>
        </p:txBody>
      </p:sp>
    </p:spTree>
    <p:extLst>
      <p:ext uri="{BB962C8B-B14F-4D97-AF65-F5344CB8AC3E}">
        <p14:creationId xmlns:p14="http://schemas.microsoft.com/office/powerpoint/2010/main" val="893230123"/>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design.apievangelist.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ibm.com/apiconnect/documentation/api-101/"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a:t>
            </a:fld>
            <a:endParaRPr lang="en-US" dirty="0"/>
          </a:p>
        </p:txBody>
      </p:sp>
    </p:spTree>
    <p:extLst>
      <p:ext uri="{BB962C8B-B14F-4D97-AF65-F5344CB8AC3E}">
        <p14:creationId xmlns:p14="http://schemas.microsoft.com/office/powerpoint/2010/main" val="3516647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13</a:t>
            </a:fld>
            <a:endParaRPr lang="en-US" dirty="0"/>
          </a:p>
        </p:txBody>
      </p:sp>
    </p:spTree>
    <p:extLst>
      <p:ext uri="{BB962C8B-B14F-4D97-AF65-F5344CB8AC3E}">
        <p14:creationId xmlns:p14="http://schemas.microsoft.com/office/powerpoint/2010/main" val="37976793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Arial" panose="020B0604020202020204" pitchFamily="34" charset="0"/>
                <a:ea typeface="+mn-ea"/>
                <a:cs typeface="+mn-cs"/>
              </a:rPr>
              <a:t> Validating the JWT means: verifying its structure, decoding the base64 encoding, verifying the key is correct, verifying the signature, then verifying the required claims are present in the token, checking the expiry.</a:t>
            </a:r>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16</a:t>
            </a:fld>
            <a:endParaRPr lang="en-US" dirty="0"/>
          </a:p>
        </p:txBody>
      </p:sp>
    </p:spTree>
    <p:extLst>
      <p:ext uri="{BB962C8B-B14F-4D97-AF65-F5344CB8AC3E}">
        <p14:creationId xmlns:p14="http://schemas.microsoft.com/office/powerpoint/2010/main" val="9242114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Self-contained</a:t>
            </a:r>
            <a:r>
              <a:rPr lang="en-US" b="0" dirty="0"/>
              <a:t>: The payload contains all the required information</a:t>
            </a:r>
          </a:p>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17</a:t>
            </a:fld>
            <a:endParaRPr lang="en-US" dirty="0"/>
          </a:p>
        </p:txBody>
      </p:sp>
    </p:spTree>
    <p:extLst>
      <p:ext uri="{BB962C8B-B14F-4D97-AF65-F5344CB8AC3E}">
        <p14:creationId xmlns:p14="http://schemas.microsoft.com/office/powerpoint/2010/main" val="3331346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solidFill>
                  <a:srgbClr val="FF0000"/>
                </a:solidFill>
              </a:rPr>
              <a:t>Header</a:t>
            </a:r>
            <a:r>
              <a:rPr lang="en-US" dirty="0"/>
              <a:t> – Type of token and hash algorithm being used</a:t>
            </a:r>
          </a:p>
          <a:p>
            <a:pPr lvl="1"/>
            <a:r>
              <a:rPr lang="en-US" dirty="0">
                <a:solidFill>
                  <a:srgbClr val="FF0000"/>
                </a:solidFill>
              </a:rPr>
              <a:t>Payload</a:t>
            </a:r>
            <a:r>
              <a:rPr lang="en-US" dirty="0"/>
              <a:t> – Claims (Or statements on the user)</a:t>
            </a:r>
          </a:p>
          <a:p>
            <a:pPr lvl="1"/>
            <a:r>
              <a:rPr lang="en-US" dirty="0">
                <a:solidFill>
                  <a:srgbClr val="FF0000"/>
                </a:solidFill>
              </a:rPr>
              <a:t>Signature</a:t>
            </a:r>
            <a:r>
              <a:rPr lang="en-US" dirty="0"/>
              <a:t> – Verifies the sender and message authenticity </a:t>
            </a:r>
          </a:p>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18</a:t>
            </a:fld>
            <a:endParaRPr lang="en-US" dirty="0"/>
          </a:p>
        </p:txBody>
      </p:sp>
    </p:spTree>
    <p:extLst>
      <p:ext uri="{BB962C8B-B14F-4D97-AF65-F5344CB8AC3E}">
        <p14:creationId xmlns:p14="http://schemas.microsoft.com/office/powerpoint/2010/main" val="40194302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Discuss 1</a:t>
            </a:r>
            <a:r>
              <a:rPr lang="en-CA" baseline="30000" dirty="0"/>
              <a:t>st</a:t>
            </a:r>
            <a:r>
              <a:rPr lang="en-CA" dirty="0"/>
              <a:t>-party</a:t>
            </a:r>
            <a:r>
              <a:rPr lang="en-CA" baseline="0" dirty="0"/>
              <a:t> vs 3</a:t>
            </a:r>
            <a:r>
              <a:rPr lang="en-CA" baseline="30000" dirty="0"/>
              <a:t>rd</a:t>
            </a:r>
            <a:r>
              <a:rPr lang="en-CA" baseline="0" dirty="0"/>
              <a:t>-party native apps</a:t>
            </a:r>
            <a:endParaRPr lang="en-CA"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20</a:t>
            </a:fld>
            <a:endParaRPr lang="en-US" dirty="0"/>
          </a:p>
        </p:txBody>
      </p:sp>
    </p:spTree>
    <p:extLst>
      <p:ext uri="{BB962C8B-B14F-4D97-AF65-F5344CB8AC3E}">
        <p14:creationId xmlns:p14="http://schemas.microsoft.com/office/powerpoint/2010/main" val="612950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24</a:t>
            </a:fld>
            <a:endParaRPr lang="en-US" dirty="0"/>
          </a:p>
        </p:txBody>
      </p:sp>
    </p:spTree>
    <p:extLst>
      <p:ext uri="{BB962C8B-B14F-4D97-AF65-F5344CB8AC3E}">
        <p14:creationId xmlns:p14="http://schemas.microsoft.com/office/powerpoint/2010/main" val="35435586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0D4BAB44-9A44-448E-9649-FAA1B9478CB5}" type="slidenum">
              <a:rPr lang="en-US" smtClean="0">
                <a:ea typeface="ＭＳ Ｐゴシック" pitchFamily="34" charset="-128"/>
              </a:rPr>
              <a:pPr/>
              <a:t>26</a:t>
            </a:fld>
            <a:endParaRPr lang="en-US">
              <a:ea typeface="ＭＳ Ｐゴシック" pitchFamily="34" charset="-128"/>
            </a:endParaRPr>
          </a:p>
        </p:txBody>
      </p:sp>
      <p:sp>
        <p:nvSpPr>
          <p:cNvPr id="51203" name="Rectangle 7"/>
          <p:cNvSpPr txBox="1">
            <a:spLocks noGrp="1" noChangeArrowheads="1"/>
          </p:cNvSpPr>
          <p:nvPr/>
        </p:nvSpPr>
        <p:spPr bwMode="auto">
          <a:xfrm>
            <a:off x="5179484" y="6514085"/>
            <a:ext cx="3962400" cy="342721"/>
          </a:xfrm>
          <a:prstGeom prst="rect">
            <a:avLst/>
          </a:prstGeom>
          <a:noFill/>
          <a:ln w="9525">
            <a:noFill/>
            <a:miter lim="800000"/>
            <a:headEnd/>
            <a:tailEnd/>
          </a:ln>
        </p:spPr>
        <p:txBody>
          <a:bodyPr anchor="b"/>
          <a:lstStyle/>
          <a:p>
            <a:pPr algn="r"/>
            <a:fld id="{77DF0D0C-EB4C-49CA-8872-EA4AC7A7DC9F}" type="slidenum">
              <a:rPr lang="en-US" sz="1200">
                <a:latin typeface="Arial" pitchFamily="34" charset="0"/>
              </a:rPr>
              <a:pPr algn="r"/>
              <a:t>26</a:t>
            </a:fld>
            <a:endParaRPr lang="en-US" sz="1200">
              <a:latin typeface="Arial" pitchFamily="34" charset="0"/>
            </a:endParaRPr>
          </a:p>
        </p:txBody>
      </p:sp>
      <p:sp>
        <p:nvSpPr>
          <p:cNvPr id="51204" name="Rectangle 2"/>
          <p:cNvSpPr>
            <a:spLocks noGrp="1" noRot="1" noChangeAspect="1" noChangeArrowheads="1" noTextEdit="1"/>
          </p:cNvSpPr>
          <p:nvPr>
            <p:ph type="sldImg"/>
          </p:nvPr>
        </p:nvSpPr>
        <p:spPr>
          <a:ln/>
        </p:spPr>
      </p:sp>
      <p:sp>
        <p:nvSpPr>
          <p:cNvPr id="51205" name="Rectangle 3"/>
          <p:cNvSpPr>
            <a:spLocks noGrp="1" noChangeArrowheads="1"/>
          </p:cNvSpPr>
          <p:nvPr>
            <p:ph type="body" idx="1"/>
          </p:nvPr>
        </p:nvSpPr>
        <p:spPr>
          <a:xfrm>
            <a:off x="914400" y="3257640"/>
            <a:ext cx="7315200" cy="3085682"/>
          </a:xfrm>
          <a:noFill/>
          <a:ln/>
        </p:spPr>
        <p:txBody>
          <a:bodyPr lIns="91440" tIns="45720" rIns="91440" bIns="45720"/>
          <a:lstStyle/>
          <a:p>
            <a:pPr eaLnBrk="1" hangingPunct="1"/>
            <a:endParaRPr lang="de-DE"/>
          </a:p>
        </p:txBody>
      </p:sp>
    </p:spTree>
    <p:extLst>
      <p:ext uri="{BB962C8B-B14F-4D97-AF65-F5344CB8AC3E}">
        <p14:creationId xmlns:p14="http://schemas.microsoft.com/office/powerpoint/2010/main" val="7952928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20CD16-EC3C-442A-8487-6A0C502CD342}" type="slidenum">
              <a:rPr lang="en-US"/>
              <a:pPr/>
              <a:t>27</a:t>
            </a:fld>
            <a:endParaRPr lang="en-US"/>
          </a:p>
        </p:txBody>
      </p:sp>
      <p:sp>
        <p:nvSpPr>
          <p:cNvPr id="191490" name="Rectangle 2"/>
          <p:cNvSpPr>
            <a:spLocks noGrp="1" noRot="1" noChangeAspect="1" noChangeArrowheads="1" noTextEdit="1"/>
          </p:cNvSpPr>
          <p:nvPr>
            <p:ph type="sldImg"/>
          </p:nvPr>
        </p:nvSpPr>
        <p:spPr>
          <a:xfrm>
            <a:off x="-11113" y="465138"/>
            <a:ext cx="6883401" cy="3871912"/>
          </a:xfrm>
          <a:ln/>
        </p:spPr>
      </p:sp>
      <p:sp>
        <p:nvSpPr>
          <p:cNvPr id="191491" name="Rectangle 3"/>
          <p:cNvSpPr>
            <a:spLocks noGrp="1" noChangeArrowheads="1"/>
          </p:cNvSpPr>
          <p:nvPr>
            <p:ph type="body" idx="1"/>
          </p:nvPr>
        </p:nvSpPr>
        <p:spPr>
          <a:xfrm>
            <a:off x="914401" y="4343400"/>
            <a:ext cx="5029200" cy="4116388"/>
          </a:xfrm>
        </p:spPr>
        <p:txBody>
          <a:bodyPr/>
          <a:lstStyle/>
          <a:p>
            <a:pPr marL="228600" indent="-228600">
              <a:buFont typeface="+mj-lt"/>
              <a:buAutoNum type="arabicPeriod"/>
            </a:pPr>
            <a:endParaRPr lang="en-US" dirty="0"/>
          </a:p>
        </p:txBody>
      </p:sp>
    </p:spTree>
    <p:extLst>
      <p:ext uri="{BB962C8B-B14F-4D97-AF65-F5344CB8AC3E}">
        <p14:creationId xmlns:p14="http://schemas.microsoft.com/office/powerpoint/2010/main" val="3853919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0D4BAB44-9A44-448E-9649-FAA1B9478CB5}" type="slidenum">
              <a:rPr lang="en-US" smtClean="0">
                <a:ea typeface="ＭＳ Ｐゴシック" pitchFamily="34" charset="-128"/>
              </a:rPr>
              <a:pPr/>
              <a:t>28</a:t>
            </a:fld>
            <a:endParaRPr lang="en-US">
              <a:ea typeface="ＭＳ Ｐゴシック" pitchFamily="34" charset="-128"/>
            </a:endParaRPr>
          </a:p>
        </p:txBody>
      </p:sp>
      <p:sp>
        <p:nvSpPr>
          <p:cNvPr id="51203" name="Rectangle 7"/>
          <p:cNvSpPr txBox="1">
            <a:spLocks noGrp="1" noChangeArrowheads="1"/>
          </p:cNvSpPr>
          <p:nvPr/>
        </p:nvSpPr>
        <p:spPr bwMode="auto">
          <a:xfrm>
            <a:off x="5179484" y="6514085"/>
            <a:ext cx="3962400" cy="342721"/>
          </a:xfrm>
          <a:prstGeom prst="rect">
            <a:avLst/>
          </a:prstGeom>
          <a:noFill/>
          <a:ln w="9525">
            <a:noFill/>
            <a:miter lim="800000"/>
            <a:headEnd/>
            <a:tailEnd/>
          </a:ln>
        </p:spPr>
        <p:txBody>
          <a:bodyPr anchor="b"/>
          <a:lstStyle/>
          <a:p>
            <a:pPr algn="r"/>
            <a:fld id="{77DF0D0C-EB4C-49CA-8872-EA4AC7A7DC9F}" type="slidenum">
              <a:rPr lang="en-US" sz="1200">
                <a:latin typeface="Arial" pitchFamily="34" charset="0"/>
              </a:rPr>
              <a:pPr algn="r"/>
              <a:t>28</a:t>
            </a:fld>
            <a:endParaRPr lang="en-US" sz="1200">
              <a:latin typeface="Arial" pitchFamily="34" charset="0"/>
            </a:endParaRPr>
          </a:p>
        </p:txBody>
      </p:sp>
      <p:sp>
        <p:nvSpPr>
          <p:cNvPr id="51204" name="Rectangle 2"/>
          <p:cNvSpPr>
            <a:spLocks noGrp="1" noRot="1" noChangeAspect="1" noChangeArrowheads="1" noTextEdit="1"/>
          </p:cNvSpPr>
          <p:nvPr>
            <p:ph type="sldImg"/>
          </p:nvPr>
        </p:nvSpPr>
        <p:spPr>
          <a:ln/>
        </p:spPr>
      </p:sp>
      <p:sp>
        <p:nvSpPr>
          <p:cNvPr id="51205" name="Rectangle 3"/>
          <p:cNvSpPr>
            <a:spLocks noGrp="1" noChangeArrowheads="1"/>
          </p:cNvSpPr>
          <p:nvPr>
            <p:ph type="body" idx="1"/>
          </p:nvPr>
        </p:nvSpPr>
        <p:spPr>
          <a:xfrm>
            <a:off x="914400" y="3257640"/>
            <a:ext cx="7315200" cy="3085682"/>
          </a:xfrm>
          <a:noFill/>
          <a:ln/>
        </p:spPr>
        <p:txBody>
          <a:bodyPr lIns="91440" tIns="45720" rIns="91440" bIns="45720"/>
          <a:lstStyle/>
          <a:p>
            <a:pPr eaLnBrk="1" hangingPunct="1"/>
            <a:endParaRPr lang="de-DE"/>
          </a:p>
        </p:txBody>
      </p:sp>
    </p:spTree>
    <p:extLst>
      <p:ext uri="{BB962C8B-B14F-4D97-AF65-F5344CB8AC3E}">
        <p14:creationId xmlns:p14="http://schemas.microsoft.com/office/powerpoint/2010/main" val="1772313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FA4136-8B0D-4D64-8F5B-630EBC8D67B3}" type="slidenum">
              <a:rPr lang="en-US" smtClean="0"/>
              <a:t>31</a:t>
            </a:fld>
            <a:endParaRPr lang="en-US" dirty="0"/>
          </a:p>
        </p:txBody>
      </p:sp>
    </p:spTree>
    <p:extLst>
      <p:ext uri="{BB962C8B-B14F-4D97-AF65-F5344CB8AC3E}">
        <p14:creationId xmlns:p14="http://schemas.microsoft.com/office/powerpoint/2010/main" val="1516135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https://www.gartner.com/doc/reprints?id=1-3KZGFHJ&amp;ct=161031&amp;st=sb</a:t>
            </a:r>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2</a:t>
            </a:fld>
            <a:endParaRPr lang="en-US" dirty="0"/>
          </a:p>
        </p:txBody>
      </p:sp>
    </p:spTree>
    <p:extLst>
      <p:ext uri="{BB962C8B-B14F-4D97-AF65-F5344CB8AC3E}">
        <p14:creationId xmlns:p14="http://schemas.microsoft.com/office/powerpoint/2010/main" val="3118877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3AA739A-979C-4DCF-987A-2B7E0394BF8C}"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97628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4</a:t>
            </a:fld>
            <a:endParaRPr lang="en-US" dirty="0"/>
          </a:p>
        </p:txBody>
      </p:sp>
    </p:spTree>
    <p:extLst>
      <p:ext uri="{BB962C8B-B14F-4D97-AF65-F5344CB8AC3E}">
        <p14:creationId xmlns:p14="http://schemas.microsoft.com/office/powerpoint/2010/main" val="3675888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Arial" panose="020B0604020202020204" pitchFamily="34" charset="0"/>
                <a:ea typeface="+mn-ea"/>
                <a:cs typeface="+mn-cs"/>
              </a:rPr>
              <a:t>PSD2 is a data and technology-driven directive that aims to drive increased competition, innovation and transparency across the European payments market, while also enhancing the security of Internet payments and account access. At the core of PSD2 is the requirement for banks to grant third-party providers (TPPs) access to a customer’s online account/payment services in a regulated and secure way. This “Access to Account” (XS2A) rule mandates banks or other account-holding payment service providers (PSPs) to facilitate secure access via application programming interfaces (APIs). </a:t>
            </a:r>
            <a:br>
              <a:rPr lang="en-US" sz="1200" kern="1200" dirty="0">
                <a:solidFill>
                  <a:schemeClr val="tx1"/>
                </a:solidFill>
                <a:effectLst/>
                <a:latin typeface="Arial" panose="020B0604020202020204" pitchFamily="34" charset="0"/>
                <a:ea typeface="+mn-ea"/>
                <a:cs typeface="+mn-cs"/>
              </a:rPr>
            </a:br>
            <a:br>
              <a:rPr lang="en-US" sz="1200" kern="1200" dirty="0">
                <a:solidFill>
                  <a:schemeClr val="tx1"/>
                </a:solidFill>
                <a:effectLst/>
                <a:latin typeface="Arial" panose="020B0604020202020204" pitchFamily="34" charset="0"/>
                <a:ea typeface="+mn-ea"/>
                <a:cs typeface="+mn-cs"/>
              </a:rPr>
            </a:br>
            <a:r>
              <a:rPr lang="en-US" sz="1200" kern="1200" dirty="0">
                <a:solidFill>
                  <a:schemeClr val="tx1"/>
                </a:solidFill>
                <a:effectLst/>
                <a:latin typeface="Arial" panose="020B0604020202020204" pitchFamily="34" charset="0"/>
                <a:ea typeface="+mn-ea"/>
                <a:cs typeface="+mn-cs"/>
              </a:rPr>
              <a:t>PSD2 presents significant opportunities to grow new revenue streams, capture customer ownership and progress toward an extended ecosystem centered on the Everyday Bank. The imperative for banks is to leverage API integration and their existing customer relationships to develop a customer value ecosystem centered on their own banking portals. </a:t>
            </a:r>
          </a:p>
          <a:p>
            <a:pPr marL="171450" lvl="0" indent="-171450">
              <a:buFont typeface="Arial" panose="020B0604020202020204" pitchFamily="34" charset="0"/>
              <a:buChar char="•"/>
            </a:pPr>
            <a:endParaRPr lang="en-US" dirty="0"/>
          </a:p>
        </p:txBody>
      </p:sp>
      <p:sp>
        <p:nvSpPr>
          <p:cNvPr id="4" name="Footer Placeholder 3"/>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t>F5 Agility 2016</a:t>
            </a:r>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A17A2C-01D8-4C3B-BAC4-10BA82BB3F55}"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34349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Arial" panose="020B0604020202020204" pitchFamily="34" charset="0"/>
                <a:ea typeface="+mn-ea"/>
                <a:cs typeface="+mn-cs"/>
              </a:rPr>
              <a:t>Capital One breaks things down into five distinctive layers that offer value to any organization doing APIs. Starting at the bottom of their maturity period, here are the levels of maturity they are measuring things by:</a:t>
            </a:r>
          </a:p>
          <a:p>
            <a:pPr fontAlgn="base"/>
            <a:r>
              <a:rPr lang="en-US" sz="1200" b="1" i="0" kern="1200" dirty="0">
                <a:solidFill>
                  <a:schemeClr val="tx1"/>
                </a:solidFill>
                <a:effectLst/>
                <a:latin typeface="Arial" panose="020B0604020202020204" pitchFamily="34" charset="0"/>
                <a:ea typeface="+mn-ea"/>
                <a:cs typeface="+mn-cs"/>
              </a:rPr>
              <a:t>Functional</a:t>
            </a:r>
            <a:r>
              <a:rPr lang="en-US" sz="1200" b="0" i="0" kern="1200" dirty="0">
                <a:solidFill>
                  <a:schemeClr val="tx1"/>
                </a:solidFill>
                <a:effectLst/>
                <a:latin typeface="Arial" panose="020B0604020202020204" pitchFamily="34" charset="0"/>
                <a:ea typeface="+mn-ea"/>
                <a:cs typeface="+mn-cs"/>
              </a:rPr>
              <a:t> - Doing the basics, providing some low-level functionality, and nothing more.</a:t>
            </a:r>
          </a:p>
          <a:p>
            <a:pPr fontAlgn="base"/>
            <a:r>
              <a:rPr lang="en-US" sz="1200" b="1" i="0" kern="1200" dirty="0">
                <a:solidFill>
                  <a:schemeClr val="tx1"/>
                </a:solidFill>
                <a:effectLst/>
                <a:latin typeface="Arial" panose="020B0604020202020204" pitchFamily="34" charset="0"/>
                <a:ea typeface="+mn-ea"/>
                <a:cs typeface="+mn-cs"/>
              </a:rPr>
              <a:t>Reliable</a:t>
            </a:r>
            <a:r>
              <a:rPr lang="en-US" sz="1200" b="0" i="0" kern="1200" dirty="0">
                <a:solidFill>
                  <a:schemeClr val="tx1"/>
                </a:solidFill>
                <a:effectLst/>
                <a:latin typeface="Arial" panose="020B0604020202020204" pitchFamily="34" charset="0"/>
                <a:ea typeface="+mn-ea"/>
                <a:cs typeface="+mn-cs"/>
              </a:rPr>
              <a:t> - An API that is reliable, and scalable, beyond just basic functionality.</a:t>
            </a:r>
          </a:p>
          <a:p>
            <a:pPr fontAlgn="base"/>
            <a:r>
              <a:rPr lang="en-US" sz="1200" b="1" i="0" kern="1200" dirty="0">
                <a:solidFill>
                  <a:schemeClr val="tx1"/>
                </a:solidFill>
                <a:effectLst/>
                <a:latin typeface="Arial" panose="020B0604020202020204" pitchFamily="34" charset="0"/>
                <a:ea typeface="+mn-ea"/>
                <a:cs typeface="+mn-cs"/>
              </a:rPr>
              <a:t>Intuitive</a:t>
            </a:r>
            <a:r>
              <a:rPr lang="en-US" sz="1200" b="0" i="0" kern="1200" dirty="0">
                <a:solidFill>
                  <a:schemeClr val="tx1"/>
                </a:solidFill>
                <a:effectLst/>
                <a:latin typeface="Arial" panose="020B0604020202020204" pitchFamily="34" charset="0"/>
                <a:ea typeface="+mn-ea"/>
                <a:cs typeface="+mn-cs"/>
              </a:rPr>
              <a:t> - Where an investment in developer experience is made, further standardizing and streamlining what an API does.</a:t>
            </a:r>
          </a:p>
          <a:p>
            <a:pPr fontAlgn="base"/>
            <a:r>
              <a:rPr lang="en-US" sz="1200" b="1" i="0" kern="1200" dirty="0">
                <a:solidFill>
                  <a:schemeClr val="tx1"/>
                </a:solidFill>
                <a:effectLst/>
                <a:latin typeface="Arial" panose="020B0604020202020204" pitchFamily="34" charset="0"/>
                <a:ea typeface="+mn-ea"/>
                <a:cs typeface="+mn-cs"/>
              </a:rPr>
              <a:t>Empowering</a:t>
            </a:r>
            <a:r>
              <a:rPr lang="en-US" sz="1200" b="0" i="0" kern="1200" dirty="0">
                <a:solidFill>
                  <a:schemeClr val="tx1"/>
                </a:solidFill>
                <a:effectLst/>
                <a:latin typeface="Arial" panose="020B0604020202020204" pitchFamily="34" charset="0"/>
                <a:ea typeface="+mn-ea"/>
                <a:cs typeface="+mn-cs"/>
              </a:rPr>
              <a:t> - Where an API really begins to deliver value to an organization by being function, reliable, and intuitive, which all contributes significantly to operations.</a:t>
            </a:r>
          </a:p>
          <a:p>
            <a:pPr fontAlgn="base"/>
            <a:r>
              <a:rPr lang="en-US" sz="1200" b="1" i="0" kern="1200" dirty="0">
                <a:solidFill>
                  <a:schemeClr val="tx1"/>
                </a:solidFill>
                <a:effectLst/>
                <a:latin typeface="Arial" panose="020B0604020202020204" pitchFamily="34" charset="0"/>
                <a:ea typeface="+mn-ea"/>
                <a:cs typeface="+mn-cs"/>
              </a:rPr>
              <a:t>Transformative</a:t>
            </a:r>
            <a:r>
              <a:rPr lang="en-US" sz="1200" b="0" i="0" kern="1200" dirty="0">
                <a:solidFill>
                  <a:schemeClr val="tx1"/>
                </a:solidFill>
                <a:effectLst/>
                <a:latin typeface="Arial" panose="020B0604020202020204" pitchFamily="34" charset="0"/>
                <a:ea typeface="+mn-ea"/>
                <a:cs typeface="+mn-cs"/>
              </a:rPr>
              <a:t> - APIs that are game changer. Few APIs ever rise to this level, but all should aspire to this level of maturity.</a:t>
            </a:r>
          </a:p>
          <a:p>
            <a:endParaRPr lang="en-US" dirty="0"/>
          </a:p>
          <a:p>
            <a:endParaRPr lang="en-US" dirty="0"/>
          </a:p>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7</a:t>
            </a:fld>
            <a:endParaRPr lang="en-US" dirty="0"/>
          </a:p>
        </p:txBody>
      </p:sp>
    </p:spTree>
    <p:extLst>
      <p:ext uri="{BB962C8B-B14F-4D97-AF65-F5344CB8AC3E}">
        <p14:creationId xmlns:p14="http://schemas.microsoft.com/office/powerpoint/2010/main" val="1331345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Arial" panose="020B0604020202020204" pitchFamily="34" charset="0"/>
                <a:ea typeface="+mn-ea"/>
                <a:cs typeface="+mn-cs"/>
              </a:rPr>
              <a:t> provides a whole other lens for looking at API design through. Moving beyond just, is it RESTful? Hypermedia, </a:t>
            </a:r>
            <a:r>
              <a:rPr lang="en-US" sz="1200" b="0" i="0" kern="1200" dirty="0" err="1">
                <a:solidFill>
                  <a:schemeClr val="tx1"/>
                </a:solidFill>
                <a:effectLst/>
                <a:latin typeface="Arial" panose="020B0604020202020204" pitchFamily="34" charset="0"/>
                <a:ea typeface="+mn-ea"/>
                <a:cs typeface="+mn-cs"/>
              </a:rPr>
              <a:t>GraphQL</a:t>
            </a:r>
            <a:r>
              <a:rPr lang="en-US" sz="1200" b="0" i="0" kern="1200" dirty="0">
                <a:solidFill>
                  <a:schemeClr val="tx1"/>
                </a:solidFill>
                <a:effectLst/>
                <a:latin typeface="Arial" panose="020B0604020202020204" pitchFamily="34" charset="0"/>
                <a:ea typeface="+mn-ea"/>
                <a:cs typeface="+mn-cs"/>
              </a:rPr>
              <a:t>, </a:t>
            </a:r>
            <a:r>
              <a:rPr lang="en-US" sz="1200" b="0" i="0" kern="1200" dirty="0" err="1">
                <a:solidFill>
                  <a:schemeClr val="tx1"/>
                </a:solidFill>
                <a:effectLst/>
                <a:latin typeface="Arial" panose="020B0604020202020204" pitchFamily="34" charset="0"/>
                <a:ea typeface="+mn-ea"/>
                <a:cs typeface="+mn-cs"/>
              </a:rPr>
              <a:t>gRPC</a:t>
            </a:r>
            <a:r>
              <a:rPr lang="en-US" sz="1200" b="0" i="0" kern="1200" dirty="0">
                <a:solidFill>
                  <a:schemeClr val="tx1"/>
                </a:solidFill>
                <a:effectLst/>
                <a:latin typeface="Arial" panose="020B0604020202020204" pitchFamily="34" charset="0"/>
                <a:ea typeface="+mn-ea"/>
                <a:cs typeface="+mn-cs"/>
              </a:rPr>
              <a:t>, or other emerging approach. It also understands that not all APIs will be equal, and that we should be standardizing the value the design of our APIs deliver to our business operations. Forcing us to ask some pretty simple questions about the API design patterns we are using, and the actual value they bring to the table. Moving beyond API design being about technical details, and considering the business, and other political aspects of doing APIs.</a:t>
            </a:r>
          </a:p>
          <a:p>
            <a:pPr fontAlgn="base"/>
            <a:r>
              <a:rPr lang="en-US" sz="1200" b="0" i="0" kern="1200" dirty="0">
                <a:solidFill>
                  <a:schemeClr val="tx1"/>
                </a:solidFill>
                <a:effectLst/>
                <a:latin typeface="Arial" panose="020B0604020202020204" pitchFamily="34" charset="0"/>
                <a:ea typeface="+mn-ea"/>
                <a:cs typeface="+mn-cs"/>
              </a:rPr>
              <a:t>The Capital One API design maturity definition also demonstrates another important aspect of all of this. That it takes work, time, and experience to properly design an API that will rise an empowering or transformative level. It can be easy to deliver functional APIs, but making them become reliable, and intuitively get the job done will take investment. I’m adding this definition to </a:t>
            </a:r>
            <a:r>
              <a:rPr lang="en-US" sz="1200" b="0" i="0" u="none" strike="noStrike" kern="1200" dirty="0">
                <a:solidFill>
                  <a:schemeClr val="tx1"/>
                </a:solidFill>
                <a:effectLst/>
                <a:latin typeface="Arial" panose="020B0604020202020204" pitchFamily="34" charset="0"/>
                <a:ea typeface="+mn-ea"/>
                <a:cs typeface="+mn-cs"/>
                <a:hlinkClick r:id="rId3"/>
              </a:rPr>
              <a:t>my API design research</a:t>
            </a:r>
            <a:r>
              <a:rPr lang="en-US" sz="1200" b="0" i="0" kern="1200" dirty="0">
                <a:solidFill>
                  <a:schemeClr val="tx1"/>
                </a:solidFill>
                <a:effectLst/>
                <a:latin typeface="Arial" panose="020B0604020202020204" pitchFamily="34" charset="0"/>
                <a:ea typeface="+mn-ea"/>
                <a:cs typeface="+mn-cs"/>
              </a:rPr>
              <a:t>, as well as my upcoming API governance research. I’m looking to evolve my definition of what API design looks like beyond just REST, and I’m wanting to move API governance beyond some IT led concept, and something that is in sync with business objectives, like I’m seeing from the Capital One team. It is easy to think of API design as mature once it enters production, but I’m thinking there is a lot more we should be considering before we consider our approach to API design mature.</a:t>
            </a:r>
          </a:p>
          <a:p>
            <a:endParaRPr lang="en-US" sz="1200" b="0" i="0" kern="1200" dirty="0">
              <a:solidFill>
                <a:schemeClr val="tx1"/>
              </a:solidFill>
              <a:effectLst/>
              <a:latin typeface="Arial" panose="020B0604020202020204" pitchFamily="34" charset="0"/>
              <a:ea typeface="+mn-ea"/>
              <a:cs typeface="+mn-cs"/>
            </a:endParaRPr>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8</a:t>
            </a:fld>
            <a:endParaRPr lang="en-US" dirty="0"/>
          </a:p>
        </p:txBody>
      </p:sp>
    </p:spTree>
    <p:extLst>
      <p:ext uri="{BB962C8B-B14F-4D97-AF65-F5344CB8AC3E}">
        <p14:creationId xmlns:p14="http://schemas.microsoft.com/office/powerpoint/2010/main" val="404564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hlinkClick r:id="rId3"/>
              </a:rPr>
              <a:t>https://developer.ibm.com/apiconnect/documentation/api-101</a:t>
            </a:r>
            <a:endParaRPr lang="en-US" sz="1200" b="0" i="0" kern="1200" dirty="0">
              <a:solidFill>
                <a:schemeClr val="tx1"/>
              </a:solidFill>
              <a:effectLst/>
              <a:latin typeface="Arial" panose="020B0604020202020204" pitchFamily="34" charset="0"/>
              <a:ea typeface="+mn-ea"/>
              <a:cs typeface="+mn-cs"/>
            </a:endParaRPr>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9</a:t>
            </a:fld>
            <a:endParaRPr lang="en-US" dirty="0"/>
          </a:p>
        </p:txBody>
      </p:sp>
    </p:spTree>
    <p:extLst>
      <p:ext uri="{BB962C8B-B14F-4D97-AF65-F5344CB8AC3E}">
        <p14:creationId xmlns:p14="http://schemas.microsoft.com/office/powerpoint/2010/main" val="3151245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OWASP 10 exploits (XSS, Tampering, RCI, Data Manipulation)</a:t>
            </a:r>
          </a:p>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10</a:t>
            </a:fld>
            <a:endParaRPr lang="en-US" dirty="0"/>
          </a:p>
        </p:txBody>
      </p:sp>
    </p:spTree>
    <p:extLst>
      <p:ext uri="{BB962C8B-B14F-4D97-AF65-F5344CB8AC3E}">
        <p14:creationId xmlns:p14="http://schemas.microsoft.com/office/powerpoint/2010/main" val="12895283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a:t>© 2017 F5 Networks</a:t>
            </a:r>
            <a:endParaRPr lang="en-US" dirty="0"/>
          </a:p>
        </p:txBody>
      </p:sp>
      <p:sp>
        <p:nvSpPr>
          <p:cNvPr id="5" name="Slide Number Placeholder 4"/>
          <p:cNvSpPr>
            <a:spLocks noGrp="1"/>
          </p:cNvSpPr>
          <p:nvPr>
            <p:ph type="sldNum" sz="quarter" idx="11"/>
          </p:nvPr>
        </p:nvSpPr>
        <p:spPr/>
        <p:txBody>
          <a:bodyPr/>
          <a:lstStyle/>
          <a:p>
            <a:fld id="{8BA17A2C-01D8-4C3B-BAC4-10BA82BB3F55}" type="slidenum">
              <a:rPr lang="en-US" smtClean="0"/>
              <a:pPr/>
              <a:t>11</a:t>
            </a:fld>
            <a:endParaRPr lang="en-US" dirty="0"/>
          </a:p>
        </p:txBody>
      </p:sp>
    </p:spTree>
    <p:extLst>
      <p:ext uri="{BB962C8B-B14F-4D97-AF65-F5344CB8AC3E}">
        <p14:creationId xmlns:p14="http://schemas.microsoft.com/office/powerpoint/2010/main" val="13899959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BLUE">
    <p:bg>
      <p:bgPr>
        <a:solidFill>
          <a:schemeClr val="tx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bwMode="white">
          <a:xfrm>
            <a:off x="304800" y="1694064"/>
            <a:ext cx="11430000" cy="2142125"/>
          </a:xfrm>
          <a:noFill/>
        </p:spPr>
        <p:txBody>
          <a:bodyPr wrap="square" lIns="155448" tIns="155448" rIns="155448" bIns="155448" rtlCol="0" anchor="b" anchorCtr="0">
            <a:spAutoFit/>
          </a:bodyPr>
          <a:lstStyle>
            <a:lvl1pPr>
              <a:defRPr lang="en-US" sz="6600" b="1" spc="-200" dirty="0">
                <a:gradFill>
                  <a:gsLst>
                    <a:gs pos="0">
                      <a:schemeClr val="bg1"/>
                    </a:gs>
                    <a:gs pos="99000">
                      <a:schemeClr val="bg1"/>
                    </a:gs>
                  </a:gsLst>
                  <a:lin ang="5400000" scaled="1"/>
                </a:gradFill>
                <a:ea typeface="+mn-ea"/>
              </a:defRPr>
            </a:lvl1pPr>
          </a:lstStyle>
          <a:p>
            <a:pPr marL="0" lvl="0"/>
            <a:r>
              <a:rPr lang="en-US" dirty="0"/>
              <a:t>Presentation </a:t>
            </a:r>
            <a:br>
              <a:rPr lang="en-US" dirty="0"/>
            </a:br>
            <a:r>
              <a:rPr lang="en-US" dirty="0"/>
              <a:t>Title Placeholder</a:t>
            </a:r>
          </a:p>
        </p:txBody>
      </p:sp>
      <p:sp>
        <p:nvSpPr>
          <p:cNvPr id="3" name="Subtitle 2"/>
          <p:cNvSpPr>
            <a:spLocks noGrp="1"/>
          </p:cNvSpPr>
          <p:nvPr>
            <p:ph type="subTitle" idx="1" hasCustomPrompt="1"/>
          </p:nvPr>
        </p:nvSpPr>
        <p:spPr bwMode="white">
          <a:xfrm>
            <a:off x="304800" y="4894444"/>
            <a:ext cx="11430000" cy="701731"/>
          </a:xfrm>
          <a:noFill/>
        </p:spPr>
        <p:txBody>
          <a:bodyPr wrap="square" lIns="155448" tIns="155448" rIns="155448" bIns="155448" rtlCol="0">
            <a:spAutoFit/>
          </a:bodyPr>
          <a:lstStyle>
            <a:lvl1pPr marL="0" indent="0">
              <a:buFontTx/>
              <a:buNone/>
              <a:defRPr lang="en-US" sz="2800" b="0" spc="-50" baseline="0" dirty="0">
                <a:gradFill>
                  <a:gsLst>
                    <a:gs pos="0">
                      <a:schemeClr val="bg1"/>
                    </a:gs>
                    <a:gs pos="99000">
                      <a:schemeClr val="bg1"/>
                    </a:gs>
                  </a:gsLst>
                  <a:lin ang="5400000" scaled="1"/>
                </a:gradFill>
              </a:defRPr>
            </a:lvl1pPr>
          </a:lstStyle>
          <a:p>
            <a:pPr marL="0" lvl="0"/>
            <a:r>
              <a:rPr lang="en-US" dirty="0"/>
              <a:t>Speaker Name, Job Title</a:t>
            </a:r>
          </a:p>
        </p:txBody>
      </p:sp>
      <p:sp>
        <p:nvSpPr>
          <p:cNvPr id="12" name="Text Placeholder 11"/>
          <p:cNvSpPr>
            <a:spLocks noGrp="1"/>
          </p:cNvSpPr>
          <p:nvPr>
            <p:ph type="body" sz="quarter" idx="11" hasCustomPrompt="1"/>
          </p:nvPr>
        </p:nvSpPr>
        <p:spPr bwMode="white">
          <a:xfrm>
            <a:off x="304800" y="1014985"/>
            <a:ext cx="4762500" cy="590931"/>
          </a:xfrm>
          <a:noFill/>
        </p:spPr>
        <p:txBody>
          <a:bodyPr vert="horz" wrap="square" lIns="155448" tIns="155448" rIns="155448" bIns="155448" rtlCol="0">
            <a:spAutoFit/>
          </a:bodyPr>
          <a:lstStyle>
            <a:lvl1pPr>
              <a:buFontTx/>
              <a:buNone/>
              <a:defRPr lang="en-US" sz="2000" spc="-50" dirty="0">
                <a:gradFill>
                  <a:gsLst>
                    <a:gs pos="0">
                      <a:schemeClr val="bg1">
                        <a:alpha val="50000"/>
                      </a:schemeClr>
                    </a:gs>
                    <a:gs pos="99000">
                      <a:schemeClr val="bg1">
                        <a:alpha val="50000"/>
                      </a:schemeClr>
                    </a:gs>
                  </a:gsLst>
                  <a:lin ang="5400000" scaled="1"/>
                </a:gradFill>
              </a:defRPr>
            </a:lvl1pPr>
          </a:lstStyle>
          <a:p>
            <a:pPr lvl="0"/>
            <a:r>
              <a:rPr lang="en-US" b="1" spc="-50" dirty="0">
                <a:gradFill>
                  <a:gsLst>
                    <a:gs pos="0">
                      <a:schemeClr val="bg1">
                        <a:alpha val="50000"/>
                      </a:schemeClr>
                    </a:gs>
                    <a:gs pos="99000">
                      <a:schemeClr val="bg1">
                        <a:alpha val="50000"/>
                      </a:schemeClr>
                    </a:gs>
                  </a:gsLst>
                  <a:lin ang="5400000" scaled="1"/>
                </a:gradFill>
                <a:latin typeface="Arial" panose="020B0604020202020204" pitchFamily="34" charset="0"/>
                <a:cs typeface="Arial" panose="020B0604020202020204" pitchFamily="34" charset="0"/>
              </a:rPr>
              <a:t>Date Placeholder: Month, Day, Year</a:t>
            </a:r>
            <a:endParaRPr lang="en-US" dirty="0"/>
          </a:p>
        </p:txBody>
      </p:sp>
      <p:sp>
        <p:nvSpPr>
          <p:cNvPr id="10" name="TextBox 9"/>
          <p:cNvSpPr txBox="1"/>
          <p:nvPr userDrawn="1"/>
        </p:nvSpPr>
        <p:spPr bwMode="white">
          <a:xfrm>
            <a:off x="304800" y="4514367"/>
            <a:ext cx="4114800" cy="590931"/>
          </a:xfrm>
          <a:prstGeom prst="rect">
            <a:avLst/>
          </a:prstGeom>
          <a:noFill/>
        </p:spPr>
        <p:txBody>
          <a:bodyPr wrap="square" lIns="155448" tIns="155448" rIns="155448" bIns="155448" rtlCol="0">
            <a:spAutoFit/>
          </a:bodyPr>
          <a:lstStyle/>
          <a:p>
            <a:r>
              <a:rPr lang="en-US" b="1" spc="-50" dirty="0">
                <a:gradFill>
                  <a:gsLst>
                    <a:gs pos="0">
                      <a:schemeClr val="bg1">
                        <a:alpha val="50000"/>
                      </a:schemeClr>
                    </a:gs>
                    <a:gs pos="99000">
                      <a:schemeClr val="bg1">
                        <a:alpha val="50000"/>
                      </a:schemeClr>
                    </a:gs>
                  </a:gsLst>
                  <a:lin ang="5400000" scaled="1"/>
                </a:gradFill>
                <a:latin typeface="Arial" panose="020B0604020202020204" pitchFamily="34" charset="0"/>
                <a:cs typeface="Arial" panose="020B0604020202020204" pitchFamily="34" charset="0"/>
              </a:rPr>
              <a:t>PRESENTED BY:</a:t>
            </a:r>
          </a:p>
        </p:txBody>
      </p:sp>
      <p:cxnSp>
        <p:nvCxnSpPr>
          <p:cNvPr id="11" name="Straight Connector 10">
            <a:extLst>
              <a:ext uri="{FF2B5EF4-FFF2-40B4-BE49-F238E27FC236}">
                <a16:creationId xmlns:a16="http://schemas.microsoft.com/office/drawing/2014/main" id="{9708B791-FBA5-46F8-B473-70B2D5B1AE24}"/>
              </a:ext>
            </a:extLst>
          </p:cNvPr>
          <p:cNvCxnSpPr/>
          <p:nvPr userDrawn="1"/>
        </p:nvCxnSpPr>
        <p:spPr>
          <a:xfrm>
            <a:off x="457200" y="4062248"/>
            <a:ext cx="800100" cy="0"/>
          </a:xfrm>
          <a:prstGeom prst="line">
            <a:avLst/>
          </a:prstGeom>
          <a:noFill/>
          <a:ln w="114300" cap="flat" cmpd="sng" algn="ctr">
            <a:solidFill>
              <a:srgbClr val="FFC000"/>
            </a:solidFill>
            <a:prstDash val="solid"/>
            <a:miter lim="800000"/>
          </a:ln>
          <a:effectLst/>
        </p:spPr>
      </p:cxnSp>
    </p:spTree>
    <p:extLst>
      <p:ext uri="{BB962C8B-B14F-4D97-AF65-F5344CB8AC3E}">
        <p14:creationId xmlns:p14="http://schemas.microsoft.com/office/powerpoint/2010/main" val="64779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dirty="0"/>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03496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dark)">
    <p:bg>
      <p:bgPr>
        <a:solidFill>
          <a:schemeClr val="tx2"/>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17271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21304308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p:cNvSpPr>
            <a:spLocks noGrp="1"/>
          </p:cNvSpPr>
          <p:nvPr>
            <p:ph type="title"/>
          </p:nvPr>
        </p:nvSpPr>
        <p:spPr/>
        <p:txBody>
          <a:bodyPr/>
          <a:lstStyle/>
          <a:p>
            <a:r>
              <a:rPr lang="en-US"/>
              <a:t>Click to edit Master title style</a:t>
            </a:r>
          </a:p>
        </p:txBody>
      </p:sp>
      <p:sp>
        <p:nvSpPr>
          <p:cNvPr id="12" name="Footer Placeholder 22"/>
          <p:cNvSpPr txBox="1">
            <a:spLocks/>
          </p:cNvSpPr>
          <p:nvPr/>
        </p:nvSpPr>
        <p:spPr>
          <a:xfrm>
            <a:off x="-4637" y="6528816"/>
            <a:ext cx="12201273" cy="329184"/>
          </a:xfrm>
          <a:prstGeom prst="rect">
            <a:avLst/>
          </a:prstGeom>
          <a:solidFill>
            <a:srgbClr val="E1E1E1"/>
          </a:solidFill>
        </p:spPr>
        <p:txBody>
          <a:bodyPr vert="horz" wrap="square" lIns="502789" tIns="0" rIns="0" bIns="0" rtlCol="0" anchor="ctr">
            <a:noAutofit/>
          </a:bodyPr>
          <a:lstStyle>
            <a:defPPr>
              <a:defRPr lang="en-US"/>
            </a:defPPr>
            <a:lvl1pPr marL="0" algn="l" defTabSz="914400" rtl="0" eaLnBrk="1" latinLnBrk="0" hangingPunct="1">
              <a:defRPr lang="en-US" sz="1100" b="0" kern="1200" smtClean="0">
                <a:solidFill>
                  <a:schemeClr val="tx2"/>
                </a:solidFill>
                <a:effectLst/>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buClr>
                <a:schemeClr val="bg1">
                  <a:lumMod val="65000"/>
                </a:schemeClr>
              </a:buClr>
              <a:buFont typeface="Arial" pitchFamily="34" charset="0"/>
              <a:buNone/>
            </a:pPr>
            <a:r>
              <a:rPr lang="en-US" sz="1100">
                <a:solidFill>
                  <a:schemeClr val="tx1">
                    <a:lumMod val="50000"/>
                    <a:lumOff val="50000"/>
                  </a:schemeClr>
                </a:solidFill>
              </a:rPr>
              <a:t>© F5 Networks, Inc</a:t>
            </a:r>
          </a:p>
        </p:txBody>
      </p:sp>
      <p:sp>
        <p:nvSpPr>
          <p:cNvPr id="13" name="Slide Number Placeholder 23"/>
          <p:cNvSpPr txBox="1">
            <a:spLocks/>
          </p:cNvSpPr>
          <p:nvPr/>
        </p:nvSpPr>
        <p:spPr>
          <a:xfrm>
            <a:off x="9878093" y="6537960"/>
            <a:ext cx="1829276" cy="320040"/>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100" kern="1200" smtClean="0">
                <a:solidFill>
                  <a:schemeClr val="tx2"/>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90000"/>
              </a:lnSpc>
              <a:buClr>
                <a:schemeClr val="bg1">
                  <a:lumMod val="65000"/>
                </a:schemeClr>
              </a:buClr>
              <a:buFont typeface="Arial" pitchFamily="34" charset="0"/>
              <a:buNone/>
            </a:pPr>
            <a:fld id="{E3478E0D-5E5A-48FD-88C4-CB656095AEC5}" type="slidenum">
              <a:rPr lang="en-US" sz="1100" smtClean="0">
                <a:solidFill>
                  <a:schemeClr val="tx1">
                    <a:lumMod val="50000"/>
                    <a:lumOff val="50000"/>
                  </a:schemeClr>
                </a:solidFill>
              </a:rPr>
              <a:pPr algn="r">
                <a:lnSpc>
                  <a:spcPct val="90000"/>
                </a:lnSpc>
                <a:buClr>
                  <a:schemeClr val="bg1">
                    <a:lumMod val="65000"/>
                  </a:schemeClr>
                </a:buClr>
                <a:buFont typeface="Arial" pitchFamily="34" charset="0"/>
                <a:buNone/>
              </a:pPr>
              <a:t>‹#›</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9566729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urvey Slide">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5514064-671C-47A3-8256-085A3D8A1465}"/>
              </a:ext>
            </a:extLst>
          </p:cNvPr>
          <p:cNvSpPr txBox="1"/>
          <p:nvPr userDrawn="1"/>
        </p:nvSpPr>
        <p:spPr>
          <a:xfrm>
            <a:off x="304799" y="1538577"/>
            <a:ext cx="3203272" cy="2160591"/>
          </a:xfrm>
          <a:prstGeom prst="rect">
            <a:avLst/>
          </a:prstGeom>
          <a:noFill/>
        </p:spPr>
        <p:txBody>
          <a:bodyPr wrap="square" lIns="155448" tIns="155448" rIns="155448" bIns="155448" rtlCol="0">
            <a:spAutoFit/>
          </a:bodyPr>
          <a:lstStyle/>
          <a:p>
            <a:pPr marL="457200" indent="-457200">
              <a:spcAft>
                <a:spcPts val="2400"/>
              </a:spcAft>
              <a:buFont typeface="+mj-lt"/>
              <a:buAutoNum type="arabicPeriod"/>
            </a:pPr>
            <a:r>
              <a:rPr lang="en-US" sz="2400" dirty="0">
                <a:solidFill>
                  <a:schemeClr val="bg1"/>
                </a:solidFill>
                <a:latin typeface="Arial" panose="020B0604020202020204" pitchFamily="34" charset="0"/>
                <a:cs typeface="Arial" panose="020B0604020202020204" pitchFamily="34" charset="0"/>
              </a:rPr>
              <a:t>Tap </a:t>
            </a:r>
            <a:r>
              <a:rPr lang="en-US" sz="2400" b="1" dirty="0">
                <a:solidFill>
                  <a:schemeClr val="bg1"/>
                </a:solidFill>
                <a:latin typeface="Arial" panose="020B0604020202020204" pitchFamily="34" charset="0"/>
                <a:cs typeface="Arial" panose="020B0604020202020204" pitchFamily="34" charset="0"/>
              </a:rPr>
              <a:t>Sessions</a:t>
            </a:r>
            <a:r>
              <a:rPr lang="en-US" sz="2400" dirty="0">
                <a:solidFill>
                  <a:schemeClr val="bg1"/>
                </a:solidFill>
                <a:latin typeface="Arial" panose="020B0604020202020204" pitchFamily="34" charset="0"/>
                <a:cs typeface="Arial" panose="020B0604020202020204" pitchFamily="34" charset="0"/>
              </a:rPr>
              <a:t> to get to your agenda, then locate and select this session.</a:t>
            </a:r>
          </a:p>
        </p:txBody>
      </p:sp>
      <p:pic>
        <p:nvPicPr>
          <p:cNvPr id="6" name="Picture 5">
            <a:extLst>
              <a:ext uri="{FF2B5EF4-FFF2-40B4-BE49-F238E27FC236}">
                <a16:creationId xmlns:a16="http://schemas.microsoft.com/office/drawing/2014/main" id="{4C6F2F76-72FE-47D9-BE7A-3600C66DFF5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34727" y="1588135"/>
            <a:ext cx="2425413" cy="4311845"/>
          </a:xfrm>
          <a:prstGeom prst="rect">
            <a:avLst/>
          </a:prstGeom>
        </p:spPr>
      </p:pic>
      <p:pic>
        <p:nvPicPr>
          <p:cNvPr id="8" name="Picture 7">
            <a:extLst>
              <a:ext uri="{FF2B5EF4-FFF2-40B4-BE49-F238E27FC236}">
                <a16:creationId xmlns:a16="http://schemas.microsoft.com/office/drawing/2014/main" id="{2D106116-D018-413F-8874-983CAA64D236}"/>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370950" y="1880835"/>
            <a:ext cx="2632594" cy="4682508"/>
          </a:xfrm>
          <a:prstGeom prst="rect">
            <a:avLst/>
          </a:prstGeom>
        </p:spPr>
      </p:pic>
      <p:sp>
        <p:nvSpPr>
          <p:cNvPr id="9" name="TextBox 8">
            <a:extLst>
              <a:ext uri="{FF2B5EF4-FFF2-40B4-BE49-F238E27FC236}">
                <a16:creationId xmlns:a16="http://schemas.microsoft.com/office/drawing/2014/main" id="{C0298834-1FF6-41B8-8C40-357A43389A73}"/>
              </a:ext>
            </a:extLst>
          </p:cNvPr>
          <p:cNvSpPr txBox="1"/>
          <p:nvPr userDrawn="1"/>
        </p:nvSpPr>
        <p:spPr>
          <a:xfrm>
            <a:off x="6528640" y="2061498"/>
            <a:ext cx="2825771" cy="2160591"/>
          </a:xfrm>
          <a:prstGeom prst="rect">
            <a:avLst/>
          </a:prstGeom>
          <a:noFill/>
        </p:spPr>
        <p:txBody>
          <a:bodyPr wrap="square" lIns="155448" tIns="155448" rIns="155448" bIns="155448" rtlCol="0">
            <a:spAutoFit/>
          </a:bodyPr>
          <a:lstStyle/>
          <a:p>
            <a:pPr marL="457200" marR="0" lvl="0" indent="-457200" algn="l" defTabSz="914400" rtl="0" eaLnBrk="1" fontAlgn="auto" latinLnBrk="0" hangingPunct="1">
              <a:lnSpc>
                <a:spcPct val="100000"/>
              </a:lnSpc>
              <a:spcBef>
                <a:spcPts val="0"/>
              </a:spcBef>
              <a:spcAft>
                <a:spcPts val="0"/>
              </a:spcAft>
              <a:buClrTx/>
              <a:buSzTx/>
              <a:buFont typeface="+mj-lt"/>
              <a:buAutoNum type="arabicPeriod" startAt="2"/>
              <a:tabLst/>
              <a:defRPr/>
            </a:pPr>
            <a:r>
              <a:rPr lang="en-US" sz="2400" dirty="0">
                <a:solidFill>
                  <a:schemeClr val="bg1"/>
                </a:solidFill>
                <a:latin typeface="Arial" panose="020B0604020202020204" pitchFamily="34" charset="0"/>
                <a:cs typeface="Arial" panose="020B0604020202020204" pitchFamily="34" charset="0"/>
              </a:rPr>
              <a:t>Scroll down to </a:t>
            </a:r>
            <a:r>
              <a:rPr lang="en-US" sz="2400" b="1" dirty="0">
                <a:solidFill>
                  <a:schemeClr val="bg1"/>
                </a:solidFill>
                <a:latin typeface="Arial" panose="020B0604020202020204" pitchFamily="34" charset="0"/>
                <a:cs typeface="Arial" panose="020B0604020202020204" pitchFamily="34" charset="0"/>
              </a:rPr>
              <a:t>Session Feedback</a:t>
            </a:r>
            <a:r>
              <a:rPr lang="en-US" sz="2400" dirty="0">
                <a:solidFill>
                  <a:schemeClr val="bg1"/>
                </a:solidFill>
                <a:latin typeface="Arial" panose="020B0604020202020204" pitchFamily="34" charset="0"/>
                <a:cs typeface="Arial" panose="020B0604020202020204" pitchFamily="34" charset="0"/>
              </a:rPr>
              <a:t>, and answer each</a:t>
            </a:r>
            <a:r>
              <a:rPr lang="en-US" sz="2400" b="0" dirty="0">
                <a:solidFill>
                  <a:schemeClr val="bg1"/>
                </a:solidFill>
                <a:latin typeface="Arial" panose="020B0604020202020204" pitchFamily="34" charset="0"/>
                <a:cs typeface="Arial" panose="020B0604020202020204" pitchFamily="34" charset="0"/>
              </a:rPr>
              <a:t> question</a:t>
            </a:r>
            <a:r>
              <a:rPr lang="en-US" sz="2400" dirty="0">
                <a:solidFill>
                  <a:schemeClr val="bg1"/>
                </a:solidFill>
                <a:latin typeface="Arial" panose="020B0604020202020204" pitchFamily="34" charset="0"/>
                <a:cs typeface="Arial" panose="020B0604020202020204" pitchFamily="34" charset="0"/>
              </a:rPr>
              <a:t>.</a:t>
            </a:r>
          </a:p>
        </p:txBody>
      </p:sp>
      <p:sp>
        <p:nvSpPr>
          <p:cNvPr id="11" name="Oval 10">
            <a:extLst>
              <a:ext uri="{FF2B5EF4-FFF2-40B4-BE49-F238E27FC236}">
                <a16:creationId xmlns:a16="http://schemas.microsoft.com/office/drawing/2014/main" id="{DE53FFE0-07E3-44C1-A0E0-7423A5997189}"/>
              </a:ext>
            </a:extLst>
          </p:cNvPr>
          <p:cNvSpPr/>
          <p:nvPr userDrawn="1"/>
        </p:nvSpPr>
        <p:spPr>
          <a:xfrm>
            <a:off x="3508071" y="4222089"/>
            <a:ext cx="1450730" cy="1362807"/>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noFill/>
            </a:endParaRPr>
          </a:p>
        </p:txBody>
      </p:sp>
      <p:sp>
        <p:nvSpPr>
          <p:cNvPr id="12" name="Oval 11">
            <a:extLst>
              <a:ext uri="{FF2B5EF4-FFF2-40B4-BE49-F238E27FC236}">
                <a16:creationId xmlns:a16="http://schemas.microsoft.com/office/drawing/2014/main" id="{BE08F42A-4DD9-4215-B14C-35CCEBE2B2F1}"/>
              </a:ext>
            </a:extLst>
          </p:cNvPr>
          <p:cNvSpPr/>
          <p:nvPr userDrawn="1"/>
        </p:nvSpPr>
        <p:spPr>
          <a:xfrm>
            <a:off x="9208516" y="2618873"/>
            <a:ext cx="2168877" cy="501162"/>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noFill/>
            </a:endParaRPr>
          </a:p>
        </p:txBody>
      </p:sp>
      <p:cxnSp>
        <p:nvCxnSpPr>
          <p:cNvPr id="14" name="Straight Arrow Connector 13">
            <a:extLst>
              <a:ext uri="{FF2B5EF4-FFF2-40B4-BE49-F238E27FC236}">
                <a16:creationId xmlns:a16="http://schemas.microsoft.com/office/drawing/2014/main" id="{41896AAB-4A4B-4C5B-9C06-2030949F2503}"/>
              </a:ext>
            </a:extLst>
          </p:cNvPr>
          <p:cNvCxnSpPr/>
          <p:nvPr userDrawn="1"/>
        </p:nvCxnSpPr>
        <p:spPr>
          <a:xfrm>
            <a:off x="11904932" y="3826640"/>
            <a:ext cx="0" cy="251138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3EF12252-A65E-4F54-A6EC-22FED7211BA9}"/>
              </a:ext>
            </a:extLst>
          </p:cNvPr>
          <p:cNvSpPr>
            <a:spLocks noGrp="1"/>
          </p:cNvSpPr>
          <p:nvPr>
            <p:ph type="title" hasCustomPrompt="1"/>
          </p:nvPr>
        </p:nvSpPr>
        <p:spPr>
          <a:xfrm>
            <a:off x="304800" y="304801"/>
            <a:ext cx="11582400" cy="867930"/>
          </a:xfrm>
          <a:prstGeom prst="rect">
            <a:avLst/>
          </a:prstGeom>
        </p:spPr>
        <p:txBody>
          <a:bodyPr vert="horz" lIns="155448" tIns="155448" rIns="155448" bIns="155448" rtlCol="0" anchor="t" anchorCtr="0">
            <a:spAutoFit/>
          </a:bodyPr>
          <a:lstStyle>
            <a:lvl1pPr>
              <a:defRPr/>
            </a:lvl1pPr>
          </a:lstStyle>
          <a:p>
            <a:pPr lvl="0"/>
            <a:r>
              <a:rPr lang="en-US" dirty="0"/>
              <a:t>Please Complete Your Survey</a:t>
            </a:r>
          </a:p>
        </p:txBody>
      </p:sp>
    </p:spTree>
    <p:custDataLst>
      <p:tags r:id="rId1"/>
    </p:custDataLst>
    <p:extLst>
      <p:ext uri="{BB962C8B-B14F-4D97-AF65-F5344CB8AC3E}">
        <p14:creationId xmlns:p14="http://schemas.microsoft.com/office/powerpoint/2010/main" val="4066661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rvey Slide 2">
    <p:bg>
      <p:bgPr>
        <a:solidFill>
          <a:schemeClr val="tx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extBox 9"/>
          <p:cNvSpPr txBox="1"/>
          <p:nvPr userDrawn="1"/>
        </p:nvSpPr>
        <p:spPr bwMode="white">
          <a:xfrm>
            <a:off x="2796540" y="5578193"/>
            <a:ext cx="6416040" cy="991041"/>
          </a:xfrm>
          <a:prstGeom prst="rect">
            <a:avLst/>
          </a:prstGeom>
          <a:noFill/>
        </p:spPr>
        <p:txBody>
          <a:bodyPr wrap="square" lIns="155448" tIns="155448" rIns="155448" bIns="155448" rtlCol="0">
            <a:spAutoFit/>
          </a:bodyPr>
          <a:lstStyle/>
          <a:p>
            <a:pPr algn="ctr"/>
            <a:r>
              <a:rPr lang="en-US" sz="4400" b="1" spc="-50" dirty="0">
                <a:gradFill>
                  <a:gsLst>
                    <a:gs pos="0">
                      <a:schemeClr val="bg1">
                        <a:alpha val="50000"/>
                      </a:schemeClr>
                    </a:gs>
                    <a:gs pos="99000">
                      <a:schemeClr val="bg1">
                        <a:alpha val="50000"/>
                      </a:schemeClr>
                    </a:gs>
                  </a:gsLst>
                  <a:lin ang="5400000" scaled="1"/>
                </a:gradFill>
                <a:latin typeface="Arial" panose="020B0604020202020204" pitchFamily="34" charset="0"/>
                <a:cs typeface="Arial" panose="020B0604020202020204" pitchFamily="34" charset="0"/>
              </a:rPr>
              <a:t>Thank you!</a:t>
            </a:r>
          </a:p>
        </p:txBody>
      </p:sp>
      <p:sp>
        <p:nvSpPr>
          <p:cNvPr id="14" name="TextBox 13">
            <a:extLst>
              <a:ext uri="{FF2B5EF4-FFF2-40B4-BE49-F238E27FC236}">
                <a16:creationId xmlns:a16="http://schemas.microsoft.com/office/drawing/2014/main" id="{9C1D6E39-5BD3-4D40-9370-C30698AAE8CF}"/>
              </a:ext>
            </a:extLst>
          </p:cNvPr>
          <p:cNvSpPr txBox="1"/>
          <p:nvPr userDrawn="1"/>
        </p:nvSpPr>
        <p:spPr>
          <a:xfrm>
            <a:off x="304800" y="300994"/>
            <a:ext cx="11628120" cy="2123658"/>
          </a:xfrm>
          <a:prstGeom prst="rect">
            <a:avLst/>
          </a:prstGeom>
          <a:noFill/>
        </p:spPr>
        <p:txBody>
          <a:bodyPr wrap="square" rtlCol="0">
            <a:spAutoFit/>
          </a:bodyPr>
          <a:lstStyle/>
          <a:p>
            <a:pPr lvl="0"/>
            <a:r>
              <a:rPr lang="en-US" sz="6600" b="1" kern="1200" dirty="0">
                <a:gradFill>
                  <a:gsLst>
                    <a:gs pos="0">
                      <a:schemeClr val="bg1"/>
                    </a:gs>
                    <a:gs pos="99000">
                      <a:schemeClr val="bg1"/>
                    </a:gs>
                  </a:gsLst>
                  <a:lin ang="5400000" scaled="1"/>
                </a:gradFill>
                <a:latin typeface="+mn-lt"/>
                <a:ea typeface="+mn-ea"/>
                <a:cs typeface="Arial" panose="020B0604020202020204" pitchFamily="34" charset="0"/>
              </a:rPr>
              <a:t>Please Complete</a:t>
            </a:r>
            <a:br>
              <a:rPr lang="en-US" sz="6600" b="1" kern="1200" dirty="0">
                <a:gradFill>
                  <a:gsLst>
                    <a:gs pos="0">
                      <a:schemeClr val="bg1"/>
                    </a:gs>
                    <a:gs pos="99000">
                      <a:schemeClr val="bg1"/>
                    </a:gs>
                  </a:gsLst>
                  <a:lin ang="5400000" scaled="1"/>
                </a:gradFill>
                <a:latin typeface="+mn-lt"/>
                <a:ea typeface="+mn-ea"/>
                <a:cs typeface="Arial" panose="020B0604020202020204" pitchFamily="34" charset="0"/>
              </a:rPr>
            </a:br>
            <a:r>
              <a:rPr lang="en-US" sz="6600" b="1" kern="1200" baseline="0" dirty="0">
                <a:gradFill>
                  <a:gsLst>
                    <a:gs pos="0">
                      <a:schemeClr val="bg1"/>
                    </a:gs>
                    <a:gs pos="99000">
                      <a:schemeClr val="bg1"/>
                    </a:gs>
                  </a:gsLst>
                  <a:lin ang="5400000" scaled="1"/>
                </a:gradFill>
                <a:latin typeface="+mn-lt"/>
                <a:ea typeface="+mn-ea"/>
                <a:cs typeface="Arial" panose="020B0604020202020204" pitchFamily="34" charset="0"/>
              </a:rPr>
              <a:t> Your Survey</a:t>
            </a:r>
            <a:endParaRPr lang="en-US" sz="6600" dirty="0">
              <a:latin typeface="+mn-lt"/>
            </a:endParaRPr>
          </a:p>
        </p:txBody>
      </p:sp>
      <p:sp>
        <p:nvSpPr>
          <p:cNvPr id="15" name="TextBox 14">
            <a:extLst>
              <a:ext uri="{FF2B5EF4-FFF2-40B4-BE49-F238E27FC236}">
                <a16:creationId xmlns:a16="http://schemas.microsoft.com/office/drawing/2014/main" id="{27792EC1-D47C-4ADA-A551-BA3898B537DB}"/>
              </a:ext>
            </a:extLst>
          </p:cNvPr>
          <p:cNvSpPr txBox="1"/>
          <p:nvPr userDrawn="1"/>
        </p:nvSpPr>
        <p:spPr>
          <a:xfrm>
            <a:off x="304800" y="2725646"/>
            <a:ext cx="6564630" cy="2677656"/>
          </a:xfrm>
          <a:prstGeom prst="rect">
            <a:avLst/>
          </a:prstGeom>
          <a:noFill/>
        </p:spPr>
        <p:txBody>
          <a:bodyPr wrap="square" rtlCol="0">
            <a:spAutoFit/>
          </a:bodyPr>
          <a:lstStyle/>
          <a:p>
            <a:pPr marL="457200" lvl="0" indent="-457200">
              <a:buFont typeface="Arial" panose="020B0604020202020204" pitchFamily="34" charset="0"/>
              <a:buChar char="•"/>
            </a:pPr>
            <a:r>
              <a:rPr lang="en-US" sz="2800" b="1"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Locate this session in the mobile app.</a:t>
            </a:r>
          </a:p>
          <a:p>
            <a:pPr marL="457200" lvl="0" indent="-457200">
              <a:buFont typeface="Arial" panose="020B0604020202020204" pitchFamily="34" charset="0"/>
              <a:buChar char="•"/>
            </a:pPr>
            <a:r>
              <a:rPr lang="en-US" sz="2800" b="1"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Tap the session to look at the session details.</a:t>
            </a:r>
          </a:p>
          <a:p>
            <a:pPr marL="457200" lvl="0" indent="-457200">
              <a:buFont typeface="Arial" panose="020B0604020202020204" pitchFamily="34" charset="0"/>
              <a:buChar char="•"/>
            </a:pPr>
            <a:r>
              <a:rPr lang="en-US" sz="2800" b="1"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Find the </a:t>
            </a:r>
            <a:r>
              <a:rPr lang="en-US" sz="2800" b="1" u="none"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survey</a:t>
            </a:r>
            <a:r>
              <a:rPr lang="en-US" sz="2800" b="1" i="0" u="none"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 toward the bottom of the page</a:t>
            </a:r>
            <a:r>
              <a:rPr lang="en-US" sz="2800" b="1" kern="1200" dirty="0">
                <a:gradFill>
                  <a:gsLst>
                    <a:gs pos="0">
                      <a:schemeClr val="bg1"/>
                    </a:gs>
                    <a:gs pos="99000">
                      <a:schemeClr val="bg1"/>
                    </a:gs>
                  </a:gsLst>
                  <a:lin ang="5400000" scaled="1"/>
                </a:gradFill>
                <a:latin typeface="Museo Sans 700" panose="02000000000000000000" pitchFamily="50" charset="0"/>
                <a:ea typeface="+mn-ea"/>
                <a:cs typeface="Arial" panose="020B0604020202020204" pitchFamily="34" charset="0"/>
              </a:rPr>
              <a:t>.</a:t>
            </a:r>
          </a:p>
        </p:txBody>
      </p:sp>
    </p:spTree>
    <p:extLst>
      <p:ext uri="{BB962C8B-B14F-4D97-AF65-F5344CB8AC3E}">
        <p14:creationId xmlns:p14="http://schemas.microsoft.com/office/powerpoint/2010/main" val="3453982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nd Slide BLU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3" name="Straight Connector 2">
            <a:extLst>
              <a:ext uri="{FF2B5EF4-FFF2-40B4-BE49-F238E27FC236}">
                <a16:creationId xmlns:a16="http://schemas.microsoft.com/office/drawing/2014/main" id="{C02A7186-0FCE-42BA-93AC-14430D34735C}"/>
              </a:ext>
            </a:extLst>
          </p:cNvPr>
          <p:cNvCxnSpPr/>
          <p:nvPr userDrawn="1"/>
        </p:nvCxnSpPr>
        <p:spPr>
          <a:xfrm>
            <a:off x="5695950" y="65768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945FA4A4-A952-4CC4-9761-98BC01769D18}"/>
              </a:ext>
            </a:extLst>
          </p:cNvPr>
          <p:cNvSpPr>
            <a:spLocks noGrp="1"/>
          </p:cNvSpPr>
          <p:nvPr>
            <p:ph type="title" hasCustomPrompt="1"/>
          </p:nvPr>
        </p:nvSpPr>
        <p:spPr>
          <a:xfrm>
            <a:off x="1409700" y="4928616"/>
            <a:ext cx="9372600" cy="1371600"/>
          </a:xfrm>
        </p:spPr>
        <p:txBody>
          <a:bodyPr vert="horz" lIns="155448" tIns="155448" rIns="155448" bIns="155448" rtlCol="0">
            <a:noAutofit/>
          </a:bodyPr>
          <a:lstStyle>
            <a:lvl1pPr algn="ctr">
              <a:defRPr lang="en-US" sz="8000" spc="-200" baseline="0" dirty="0" smtClean="0">
                <a:latin typeface="+mn-lt"/>
                <a:ea typeface="+mn-ea"/>
              </a:defRPr>
            </a:lvl1pPr>
          </a:lstStyle>
          <a:p>
            <a:pPr marL="0" lvl="0" indent="0" algn="ctr">
              <a:spcBef>
                <a:spcPts val="1000"/>
              </a:spcBef>
              <a:buFontTx/>
            </a:pPr>
            <a:r>
              <a:rPr lang="en-US" dirty="0"/>
              <a:t>Thank You</a:t>
            </a:r>
          </a:p>
        </p:txBody>
      </p:sp>
    </p:spTree>
    <p:extLst>
      <p:ext uri="{BB962C8B-B14F-4D97-AF65-F5344CB8AC3E}">
        <p14:creationId xmlns:p14="http://schemas.microsoft.com/office/powerpoint/2010/main" val="314553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5"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6"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2708110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7"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8"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
        <p:nvSpPr>
          <p:cNvPr id="6" name="Text Placeholder 5"/>
          <p:cNvSpPr>
            <a:spLocks noGrp="1"/>
          </p:cNvSpPr>
          <p:nvPr>
            <p:ph type="body" sz="quarter" idx="10" hasCustomPrompt="1"/>
          </p:nvPr>
        </p:nvSpPr>
        <p:spPr>
          <a:xfrm>
            <a:off x="304800" y="1219200"/>
            <a:ext cx="57150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5"/>
          <p:cNvSpPr>
            <a:spLocks noGrp="1"/>
          </p:cNvSpPr>
          <p:nvPr>
            <p:ph type="body" sz="quarter" idx="11" hasCustomPrompt="1"/>
          </p:nvPr>
        </p:nvSpPr>
        <p:spPr>
          <a:xfrm>
            <a:off x="6019800" y="1219200"/>
            <a:ext cx="58674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21989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gue RED">
    <p:bg bwMode="invGray">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bwMode="white">
          <a:xfrm>
            <a:off x="1409700" y="2461074"/>
            <a:ext cx="9372600" cy="1371600"/>
          </a:xfrm>
        </p:spPr>
        <p:txBody>
          <a:bodyPr anchor="b" anchorCtr="0"/>
          <a:lstStyle>
            <a:lvl1pPr algn="ctr">
              <a:buFontTx/>
              <a:buNone/>
              <a:defRPr sz="6600" spc="-200" baseline="0">
                <a:solidFill>
                  <a:schemeClr val="bg1"/>
                </a:solidFill>
              </a:defRPr>
            </a:lvl1pPr>
            <a:lvl2pPr>
              <a:buFontTx/>
              <a:buNone/>
              <a:defRPr/>
            </a:lvl2pPr>
            <a:lvl3pPr>
              <a:buFontTx/>
              <a:buNone/>
              <a:defRPr/>
            </a:lvl3pPr>
            <a:lvl4pPr>
              <a:buFontTx/>
              <a:buNone/>
              <a:defRPr/>
            </a:lvl4pPr>
            <a:lvl5pPr>
              <a:buFontTx/>
              <a:buNone/>
              <a:defRPr/>
            </a:lvl5pPr>
          </a:lstStyle>
          <a:p>
            <a:pPr lvl="0"/>
            <a:r>
              <a:rPr lang="en-US" dirty="0"/>
              <a:t>SEGUE SLIDE</a:t>
            </a:r>
          </a:p>
        </p:txBody>
      </p:sp>
      <p:cxnSp>
        <p:nvCxnSpPr>
          <p:cNvPr id="5" name="Straight Connector 4"/>
          <p:cNvCxnSpPr/>
          <p:nvPr userDrawn="1"/>
        </p:nvCxnSpPr>
        <p:spPr bwMode="white">
          <a:xfrm>
            <a:off x="5695950" y="4062248"/>
            <a:ext cx="800100" cy="0"/>
          </a:xfrm>
          <a:prstGeom prst="line">
            <a:avLst/>
          </a:prstGeom>
          <a:ln w="114300">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46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hasCustomPrompt="1"/>
          </p:nvPr>
        </p:nvSpPr>
        <p:spPr>
          <a:xfrm>
            <a:off x="304800" y="1219200"/>
            <a:ext cx="115824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090613"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7955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gue YELLOW">
    <p:bg bwMode="invGray">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bwMode="white">
          <a:xfrm>
            <a:off x="1409700" y="2461074"/>
            <a:ext cx="9372600" cy="1371600"/>
          </a:xfrm>
          <a:prstGeom prst="rect">
            <a:avLst/>
          </a:prstGeom>
        </p:spPr>
        <p:txBody>
          <a:bodyPr anchor="b" anchorCtr="0"/>
          <a:lstStyle>
            <a:lvl1pPr algn="ctr">
              <a:buFontTx/>
              <a:buNone/>
              <a:defRPr sz="6600" spc="-200" baseline="0">
                <a:solidFill>
                  <a:schemeClr val="bg1"/>
                </a:solidFill>
              </a:defRPr>
            </a:lvl1pPr>
            <a:lvl2pPr>
              <a:buFontTx/>
              <a:buNone/>
              <a:defRPr/>
            </a:lvl2pPr>
            <a:lvl3pPr>
              <a:buFontTx/>
              <a:buNone/>
              <a:defRPr/>
            </a:lvl3pPr>
            <a:lvl4pPr>
              <a:buFontTx/>
              <a:buNone/>
              <a:defRPr/>
            </a:lvl4pPr>
            <a:lvl5pPr>
              <a:buFontTx/>
              <a:buNone/>
              <a:defRPr/>
            </a:lvl5pPr>
          </a:lstStyle>
          <a:p>
            <a:pPr lvl="0"/>
            <a:r>
              <a:rPr lang="en-US" dirty="0"/>
              <a:t>SEGUE SLIDE</a:t>
            </a:r>
          </a:p>
        </p:txBody>
      </p:sp>
      <p:cxnSp>
        <p:nvCxnSpPr>
          <p:cNvPr id="5" name="Straight Connector 4"/>
          <p:cNvCxnSpPr/>
          <p:nvPr userDrawn="1"/>
        </p:nvCxnSpPr>
        <p:spPr bwMode="white">
          <a:xfrm>
            <a:off x="5695950" y="4062248"/>
            <a:ext cx="800100" cy="0"/>
          </a:xfrm>
          <a:prstGeom prst="line">
            <a:avLst/>
          </a:prstGeom>
          <a:ln w="114300">
            <a:solidFill>
              <a:srgbClr val="EC5A2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855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BLUE">
    <p:bg>
      <p:bgPr>
        <a:solidFill>
          <a:schemeClr val="tx2"/>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bwMode="white">
          <a:xfrm>
            <a:off x="304800" y="1694064"/>
            <a:ext cx="11430000" cy="2142125"/>
          </a:xfrm>
          <a:noFill/>
        </p:spPr>
        <p:txBody>
          <a:bodyPr wrap="square" lIns="155448" tIns="155448" rIns="155448" bIns="155448" rtlCol="0" anchor="b" anchorCtr="0">
            <a:spAutoFit/>
          </a:bodyPr>
          <a:lstStyle>
            <a:lvl1pPr>
              <a:defRPr lang="en-US" sz="6600" b="1" spc="-200" dirty="0">
                <a:gradFill>
                  <a:gsLst>
                    <a:gs pos="0">
                      <a:schemeClr val="bg1"/>
                    </a:gs>
                    <a:gs pos="99000">
                      <a:schemeClr val="bg1"/>
                    </a:gs>
                  </a:gsLst>
                  <a:lin ang="5400000" scaled="1"/>
                </a:gradFill>
                <a:ea typeface="+mn-ea"/>
              </a:defRPr>
            </a:lvl1pPr>
          </a:lstStyle>
          <a:p>
            <a:pPr marL="0" lvl="0"/>
            <a:r>
              <a:rPr lang="en-US" dirty="0"/>
              <a:t>Presentation </a:t>
            </a:r>
            <a:br>
              <a:rPr lang="en-US" dirty="0"/>
            </a:br>
            <a:r>
              <a:rPr lang="en-US" dirty="0"/>
              <a:t>Title Placeholder</a:t>
            </a:r>
          </a:p>
        </p:txBody>
      </p:sp>
      <p:sp>
        <p:nvSpPr>
          <p:cNvPr id="3" name="Subtitle 2"/>
          <p:cNvSpPr>
            <a:spLocks noGrp="1"/>
          </p:cNvSpPr>
          <p:nvPr>
            <p:ph type="subTitle" idx="1" hasCustomPrompt="1"/>
          </p:nvPr>
        </p:nvSpPr>
        <p:spPr bwMode="white">
          <a:xfrm>
            <a:off x="304800" y="4894444"/>
            <a:ext cx="11430000" cy="701731"/>
          </a:xfrm>
          <a:noFill/>
        </p:spPr>
        <p:txBody>
          <a:bodyPr wrap="square" lIns="155448" tIns="155448" rIns="155448" bIns="155448" rtlCol="0">
            <a:spAutoFit/>
          </a:bodyPr>
          <a:lstStyle>
            <a:lvl1pPr marL="0" indent="0">
              <a:buFontTx/>
              <a:buNone/>
              <a:defRPr lang="en-US" sz="2800" b="0" spc="-50" baseline="0" dirty="0">
                <a:gradFill>
                  <a:gsLst>
                    <a:gs pos="0">
                      <a:schemeClr val="bg1"/>
                    </a:gs>
                    <a:gs pos="99000">
                      <a:schemeClr val="bg1"/>
                    </a:gs>
                  </a:gsLst>
                  <a:lin ang="5400000" scaled="1"/>
                </a:gradFill>
              </a:defRPr>
            </a:lvl1pPr>
          </a:lstStyle>
          <a:p>
            <a:pPr marL="0" lvl="0"/>
            <a:r>
              <a:rPr lang="en-US" dirty="0"/>
              <a:t>Speaker Name, Job Title</a:t>
            </a:r>
          </a:p>
        </p:txBody>
      </p:sp>
      <p:sp>
        <p:nvSpPr>
          <p:cNvPr id="12" name="Text Placeholder 11"/>
          <p:cNvSpPr>
            <a:spLocks noGrp="1"/>
          </p:cNvSpPr>
          <p:nvPr>
            <p:ph type="body" sz="quarter" idx="11" hasCustomPrompt="1"/>
          </p:nvPr>
        </p:nvSpPr>
        <p:spPr bwMode="white">
          <a:xfrm>
            <a:off x="304800" y="1014985"/>
            <a:ext cx="4762500" cy="590931"/>
          </a:xfrm>
          <a:noFill/>
        </p:spPr>
        <p:txBody>
          <a:bodyPr vert="horz" wrap="square" lIns="155448" tIns="155448" rIns="155448" bIns="155448" rtlCol="0">
            <a:spAutoFit/>
          </a:bodyPr>
          <a:lstStyle>
            <a:lvl1pPr>
              <a:buFontTx/>
              <a:buNone/>
              <a:defRPr lang="en-US" sz="2000" spc="-50" dirty="0">
                <a:gradFill>
                  <a:gsLst>
                    <a:gs pos="0">
                      <a:schemeClr val="bg1">
                        <a:alpha val="50000"/>
                      </a:schemeClr>
                    </a:gs>
                    <a:gs pos="99000">
                      <a:schemeClr val="bg1">
                        <a:alpha val="50000"/>
                      </a:schemeClr>
                    </a:gs>
                  </a:gsLst>
                  <a:lin ang="5400000" scaled="1"/>
                </a:gradFill>
              </a:defRPr>
            </a:lvl1pPr>
          </a:lstStyle>
          <a:p>
            <a:pPr lvl="0"/>
            <a:r>
              <a:rPr lang="en-US" b="1" spc="-50" dirty="0">
                <a:gradFill>
                  <a:gsLst>
                    <a:gs pos="0">
                      <a:schemeClr val="bg1">
                        <a:alpha val="50000"/>
                      </a:schemeClr>
                    </a:gs>
                    <a:gs pos="99000">
                      <a:schemeClr val="bg1">
                        <a:alpha val="50000"/>
                      </a:schemeClr>
                    </a:gs>
                  </a:gsLst>
                  <a:lin ang="5400000" scaled="1"/>
                </a:gradFill>
                <a:latin typeface="Arial" panose="020B0604020202020204" pitchFamily="34" charset="0"/>
                <a:cs typeface="Arial" panose="020B0604020202020204" pitchFamily="34" charset="0"/>
              </a:rPr>
              <a:t>Date Placeholder: Month, Day, Year</a:t>
            </a:r>
            <a:endParaRPr lang="en-US" dirty="0"/>
          </a:p>
        </p:txBody>
      </p:sp>
      <p:sp>
        <p:nvSpPr>
          <p:cNvPr id="10" name="TextBox 9"/>
          <p:cNvSpPr txBox="1"/>
          <p:nvPr userDrawn="1"/>
        </p:nvSpPr>
        <p:spPr bwMode="white">
          <a:xfrm>
            <a:off x="304800" y="4514367"/>
            <a:ext cx="4114800" cy="590931"/>
          </a:xfrm>
          <a:prstGeom prst="rect">
            <a:avLst/>
          </a:prstGeom>
          <a:noFill/>
        </p:spPr>
        <p:txBody>
          <a:bodyPr wrap="square" lIns="155448" tIns="155448" rIns="155448" bIns="155448" rtlCol="0">
            <a:spAutoFit/>
          </a:bodyPr>
          <a:lstStyle/>
          <a:p>
            <a:r>
              <a:rPr lang="en-US" b="1" spc="-50" dirty="0">
                <a:gradFill>
                  <a:gsLst>
                    <a:gs pos="0">
                      <a:schemeClr val="bg1">
                        <a:alpha val="50000"/>
                      </a:schemeClr>
                    </a:gs>
                    <a:gs pos="99000">
                      <a:schemeClr val="bg1">
                        <a:alpha val="50000"/>
                      </a:schemeClr>
                    </a:gs>
                  </a:gsLst>
                  <a:lin ang="5400000" scaled="1"/>
                </a:gradFill>
                <a:latin typeface="Arial" panose="020B0604020202020204" pitchFamily="34" charset="0"/>
                <a:cs typeface="Arial" panose="020B0604020202020204" pitchFamily="34" charset="0"/>
              </a:rPr>
              <a:t>PRESENTED BY:</a:t>
            </a:r>
          </a:p>
        </p:txBody>
      </p:sp>
      <p:cxnSp>
        <p:nvCxnSpPr>
          <p:cNvPr id="9" name="Straight Connector 8">
            <a:extLst>
              <a:ext uri="{FF2B5EF4-FFF2-40B4-BE49-F238E27FC236}">
                <a16:creationId xmlns:a16="http://schemas.microsoft.com/office/drawing/2014/main" id="{D0CF7A6F-85A2-491B-91E3-D240F2BAF242}"/>
              </a:ext>
            </a:extLst>
          </p:cNvPr>
          <p:cNvCxnSpPr/>
          <p:nvPr userDrawn="1"/>
        </p:nvCxnSpPr>
        <p:spPr>
          <a:xfrm>
            <a:off x="457200" y="4062248"/>
            <a:ext cx="800100" cy="0"/>
          </a:xfrm>
          <a:prstGeom prst="line">
            <a:avLst/>
          </a:prstGeom>
          <a:noFill/>
          <a:ln w="114300" cap="flat" cmpd="sng" algn="ctr">
            <a:solidFill>
              <a:srgbClr val="FFC000"/>
            </a:solidFill>
            <a:prstDash val="solid"/>
            <a:miter lim="800000"/>
          </a:ln>
          <a:effectLst/>
        </p:spPr>
      </p:cxnSp>
    </p:spTree>
    <p:extLst>
      <p:ext uri="{BB962C8B-B14F-4D97-AF65-F5344CB8AC3E}">
        <p14:creationId xmlns:p14="http://schemas.microsoft.com/office/powerpoint/2010/main" val="589427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2" hasCustomPrompt="1"/>
          </p:nvPr>
        </p:nvSpPr>
        <p:spPr>
          <a:xfrm>
            <a:off x="304800" y="1219200"/>
            <a:ext cx="115824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961285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7"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lumMod val="50000"/>
                      </a:schemeClr>
                    </a:gs>
                    <a:gs pos="100000">
                      <a:schemeClr val="bg1">
                        <a:lumMod val="50000"/>
                      </a:schemeClr>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8"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lumMod val="50000"/>
                      </a:schemeClr>
                    </a:gs>
                    <a:gs pos="100000">
                      <a:schemeClr val="bg1">
                        <a:lumMod val="50000"/>
                      </a:schemeClr>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0" hasCustomPrompt="1"/>
          </p:nvPr>
        </p:nvSpPr>
        <p:spPr>
          <a:xfrm>
            <a:off x="304800" y="1219200"/>
            <a:ext cx="57150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5"/>
          <p:cNvSpPr>
            <a:spLocks noGrp="1"/>
          </p:cNvSpPr>
          <p:nvPr>
            <p:ph type="body" sz="quarter" idx="11" hasCustomPrompt="1"/>
          </p:nvPr>
        </p:nvSpPr>
        <p:spPr>
          <a:xfrm>
            <a:off x="6019800" y="1219200"/>
            <a:ext cx="58674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391822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w/Sub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2" hasCustomPrompt="1"/>
          </p:nvPr>
        </p:nvSpPr>
        <p:spPr>
          <a:xfrm>
            <a:off x="304800" y="1828800"/>
            <a:ext cx="11582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Tree>
    <p:extLst>
      <p:ext uri="{BB962C8B-B14F-4D97-AF65-F5344CB8AC3E}">
        <p14:creationId xmlns:p14="http://schemas.microsoft.com/office/powerpoint/2010/main" val="148386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w/Sub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2" hasCustomPrompt="1"/>
          </p:nvPr>
        </p:nvSpPr>
        <p:spPr>
          <a:xfrm>
            <a:off x="304800" y="1828800"/>
            <a:ext cx="57150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
        <p:nvSpPr>
          <p:cNvPr id="9" name="Text Placeholder 5"/>
          <p:cNvSpPr>
            <a:spLocks noGrp="1"/>
          </p:cNvSpPr>
          <p:nvPr>
            <p:ph type="body" sz="quarter" idx="14" hasCustomPrompt="1"/>
          </p:nvPr>
        </p:nvSpPr>
        <p:spPr>
          <a:xfrm>
            <a:off x="6019800" y="1828800"/>
            <a:ext cx="5867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110459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5"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lumMod val="50000"/>
                      </a:schemeClr>
                    </a:gs>
                    <a:gs pos="100000">
                      <a:schemeClr val="bg1">
                        <a:lumMod val="50000"/>
                      </a:schemeClr>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6"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lumMod val="50000"/>
                      </a:schemeClr>
                    </a:gs>
                    <a:gs pos="100000">
                      <a:schemeClr val="bg1">
                        <a:lumMod val="50000"/>
                      </a:schemeClr>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3284092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Line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2" hasCustomPrompt="1"/>
          </p:nvPr>
        </p:nvSpPr>
        <p:spPr>
          <a:xfrm>
            <a:off x="304800" y="1828800"/>
            <a:ext cx="11582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2208997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Line 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
        <p:nvSpPr>
          <p:cNvPr id="6" name="Text Placeholder 5"/>
          <p:cNvSpPr>
            <a:spLocks noGrp="1"/>
          </p:cNvSpPr>
          <p:nvPr>
            <p:ph type="body" sz="quarter" idx="12" hasCustomPrompt="1"/>
          </p:nvPr>
        </p:nvSpPr>
        <p:spPr>
          <a:xfrm>
            <a:off x="304800" y="1828800"/>
            <a:ext cx="57150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5"/>
          <p:cNvSpPr>
            <a:spLocks noGrp="1"/>
          </p:cNvSpPr>
          <p:nvPr>
            <p:ph type="body" sz="quarter" idx="14" hasCustomPrompt="1"/>
          </p:nvPr>
        </p:nvSpPr>
        <p:spPr>
          <a:xfrm>
            <a:off x="6019800" y="1828800"/>
            <a:ext cx="5867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990536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1637" y="2669710"/>
            <a:ext cx="10034363" cy="978729"/>
          </a:xfrm>
          <a:noFill/>
        </p:spPr>
        <p:txBody>
          <a:bodyPr vert="horz" wrap="square" lIns="155448" tIns="155448" rIns="155448" bIns="155448" rtlCol="0" anchor="ctr" anchorCtr="0">
            <a:spAutoFit/>
          </a:bodyPr>
          <a:lstStyle>
            <a:lvl1pPr>
              <a:defRPr lang="en-US" sz="4800" spc="-200" dirty="0">
                <a:gradFill>
                  <a:gsLst>
                    <a:gs pos="0">
                      <a:schemeClr val="tx2"/>
                    </a:gs>
                    <a:gs pos="99000">
                      <a:schemeClr val="tx2"/>
                    </a:gs>
                  </a:gsLst>
                  <a:lin ang="5400000" scaled="1"/>
                </a:gradFill>
                <a:ea typeface="+mn-ea"/>
              </a:defRPr>
            </a:lvl1pPr>
          </a:lstStyle>
          <a:p>
            <a:pPr marL="290513" lvl="0" indent="-290513"/>
            <a:r>
              <a:rPr lang="en-US" dirty="0"/>
              <a:t>“Click to edit Master quote slide.”</a:t>
            </a:r>
          </a:p>
        </p:txBody>
      </p:sp>
      <p:sp>
        <p:nvSpPr>
          <p:cNvPr id="52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rPr>
              <a:t>© 2017 F5 Networks</a:t>
            </a:r>
          </a:p>
        </p:txBody>
      </p:sp>
      <p:sp>
        <p:nvSpPr>
          <p:cNvPr id="52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gs>
                    <a:gs pos="100000">
                      <a:srgbClr val="FFFFFF"/>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1711349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7"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8"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
        <p:nvSpPr>
          <p:cNvPr id="6" name="Text Placeholder 5"/>
          <p:cNvSpPr>
            <a:spLocks noGrp="1"/>
          </p:cNvSpPr>
          <p:nvPr>
            <p:ph type="body" sz="quarter" idx="10" hasCustomPrompt="1"/>
          </p:nvPr>
        </p:nvSpPr>
        <p:spPr>
          <a:xfrm>
            <a:off x="304800" y="1219200"/>
            <a:ext cx="57150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5"/>
          <p:cNvSpPr>
            <a:spLocks noGrp="1"/>
          </p:cNvSpPr>
          <p:nvPr>
            <p:ph type="body" sz="quarter" idx="11" hasCustomPrompt="1"/>
          </p:nvPr>
        </p:nvSpPr>
        <p:spPr>
          <a:xfrm>
            <a:off x="6019800" y="1219200"/>
            <a:ext cx="5867400" cy="5181600"/>
          </a:xfrm>
        </p:spPr>
        <p:txBody>
          <a:bodyPr/>
          <a:lstStyle>
            <a:lvl1pPr marL="466725" indent="-466725">
              <a:buClr>
                <a:schemeClr val="accent5"/>
              </a:buClr>
              <a:tabLst/>
              <a:defRPr/>
            </a:lvl1pPr>
            <a:lvl2pPr marL="685800" indent="-466725">
              <a:buClr>
                <a:schemeClr val="accent5"/>
              </a:buClr>
              <a:tabLst/>
              <a:defRPr/>
            </a:lvl2pPr>
            <a:lvl3pPr marL="914400" indent="-466725">
              <a:buClr>
                <a:schemeClr val="accent5"/>
              </a:buClr>
              <a:tabLst/>
              <a:defRPr/>
            </a:lvl3pPr>
            <a:lvl4pPr marL="1143000" indent="-466725">
              <a:buClr>
                <a:schemeClr val="accent5"/>
              </a:buClr>
              <a:tabLst/>
              <a:defRPr/>
            </a:lvl4pPr>
            <a:lvl5pPr marL="466725" indent="-466725">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652935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4D4F53"/>
                    </a:gs>
                    <a:gs pos="100000">
                      <a:srgbClr val="4D4F53"/>
                    </a:gs>
                  </a:gsLst>
                  <a:lin ang="5400000" scaled="1"/>
                </a:gradFill>
                <a:effectLst/>
                <a:uLnTx/>
                <a:uFillTx/>
                <a:latin typeface="Arial"/>
                <a:ea typeface="+mn-ea"/>
                <a:cs typeface="+mn-cs"/>
              </a:rPr>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4D4F53"/>
                    </a:gs>
                    <a:gs pos="100000">
                      <a:srgbClr val="4D4F53"/>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4D4F53"/>
                  </a:gs>
                  <a:gs pos="100000">
                    <a:srgbClr val="4D4F53"/>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3933380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dark)">
    <p:bg>
      <p:bgPr>
        <a:solidFill>
          <a:schemeClr val="tx2"/>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rPr>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gs>
                    <a:gs pos="100000">
                      <a:srgbClr val="FFFFFF"/>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9248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8" name="Picture 4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bwMode="white">
          <a:xfrm>
            <a:off x="304800" y="1694064"/>
            <a:ext cx="11430000" cy="2142125"/>
          </a:xfrm>
          <a:noFill/>
        </p:spPr>
        <p:txBody>
          <a:bodyPr wrap="square" lIns="155448" tIns="155448" rIns="155448" bIns="155448" rtlCol="0" anchor="b" anchorCtr="0">
            <a:spAutoFit/>
          </a:bodyPr>
          <a:lstStyle>
            <a:lvl1pPr>
              <a:defRPr lang="en-US" sz="6600" b="1" spc="-200" dirty="0">
                <a:gradFill>
                  <a:gsLst>
                    <a:gs pos="0">
                      <a:schemeClr val="tx1"/>
                    </a:gs>
                    <a:gs pos="100000">
                      <a:schemeClr val="tx1"/>
                    </a:gs>
                  </a:gsLst>
                  <a:lin ang="5400000" scaled="1"/>
                </a:gradFill>
                <a:ea typeface="+mn-ea"/>
              </a:defRPr>
            </a:lvl1pPr>
          </a:lstStyle>
          <a:p>
            <a:pPr marL="0" lvl="0"/>
            <a:r>
              <a:rPr lang="en-US" dirty="0"/>
              <a:t>Presentation </a:t>
            </a:r>
            <a:br>
              <a:rPr lang="en-US" dirty="0"/>
            </a:br>
            <a:r>
              <a:rPr lang="en-US" dirty="0"/>
              <a:t>Title Placeholder</a:t>
            </a:r>
          </a:p>
        </p:txBody>
      </p:sp>
      <p:sp>
        <p:nvSpPr>
          <p:cNvPr id="3" name="Subtitle 2"/>
          <p:cNvSpPr>
            <a:spLocks noGrp="1"/>
          </p:cNvSpPr>
          <p:nvPr>
            <p:ph type="subTitle" idx="1" hasCustomPrompt="1"/>
          </p:nvPr>
        </p:nvSpPr>
        <p:spPr bwMode="white">
          <a:xfrm>
            <a:off x="304800" y="4894444"/>
            <a:ext cx="11430000" cy="701731"/>
          </a:xfrm>
          <a:noFill/>
        </p:spPr>
        <p:txBody>
          <a:bodyPr wrap="square" lIns="155448" tIns="155448" rIns="155448" bIns="155448" rtlCol="0">
            <a:spAutoFit/>
          </a:bodyPr>
          <a:lstStyle>
            <a:lvl1pPr marL="0" indent="0">
              <a:buFontTx/>
              <a:buNone/>
              <a:defRPr lang="en-US" sz="2800" b="0" spc="-50" baseline="0" dirty="0">
                <a:gradFill>
                  <a:gsLst>
                    <a:gs pos="100000">
                      <a:schemeClr val="tx1"/>
                    </a:gs>
                    <a:gs pos="0">
                      <a:schemeClr val="tx1"/>
                    </a:gs>
                  </a:gsLst>
                  <a:lin ang="5400000" scaled="1"/>
                </a:gradFill>
              </a:defRPr>
            </a:lvl1pPr>
          </a:lstStyle>
          <a:p>
            <a:pPr marL="0" lvl="0"/>
            <a:r>
              <a:rPr lang="en-US" dirty="0"/>
              <a:t>Speaker Name, Job Title</a:t>
            </a:r>
          </a:p>
        </p:txBody>
      </p:sp>
      <p:cxnSp>
        <p:nvCxnSpPr>
          <p:cNvPr id="8" name="Straight Connector 7"/>
          <p:cNvCxnSpPr/>
          <p:nvPr userDrawn="1"/>
        </p:nvCxnSpPr>
        <p:spPr bwMode="white">
          <a:xfrm>
            <a:off x="457200" y="40622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bwMode="white">
          <a:xfrm>
            <a:off x="304800" y="4514367"/>
            <a:ext cx="4114800" cy="590931"/>
          </a:xfrm>
          <a:prstGeom prst="rect">
            <a:avLst/>
          </a:prstGeom>
          <a:noFill/>
        </p:spPr>
        <p:txBody>
          <a:bodyPr wrap="square" lIns="155448" tIns="155448" rIns="155448" bIns="155448" rtlCol="0">
            <a:spAutoFit/>
          </a:bodyPr>
          <a:lstStyle/>
          <a:p>
            <a:r>
              <a:rPr lang="en-US" b="1" spc="-50" dirty="0">
                <a:gradFill>
                  <a:gsLst>
                    <a:gs pos="0">
                      <a:schemeClr val="tx1">
                        <a:alpha val="50000"/>
                      </a:schemeClr>
                    </a:gs>
                    <a:gs pos="100000">
                      <a:schemeClr val="tx1">
                        <a:alpha val="50000"/>
                      </a:schemeClr>
                    </a:gs>
                  </a:gsLst>
                  <a:lin ang="5400000" scaled="1"/>
                </a:gradFill>
                <a:latin typeface="Arial" panose="020B0604020202020204" pitchFamily="34" charset="0"/>
                <a:cs typeface="Arial" panose="020B0604020202020204" pitchFamily="34" charset="0"/>
              </a:rPr>
              <a:t>PRESENTED BY:</a:t>
            </a:r>
          </a:p>
        </p:txBody>
      </p:sp>
      <p:grpSp>
        <p:nvGrpSpPr>
          <p:cNvPr id="9" name="Group 8"/>
          <p:cNvGrpSpPr/>
          <p:nvPr userDrawn="1"/>
        </p:nvGrpSpPr>
        <p:grpSpPr bwMode="gray">
          <a:xfrm>
            <a:off x="10712456" y="288104"/>
            <a:ext cx="1022344" cy="1022346"/>
            <a:chOff x="4864938" y="1600200"/>
            <a:chExt cx="2457445" cy="2457446"/>
          </a:xfrm>
        </p:grpSpPr>
        <p:sp>
          <p:nvSpPr>
            <p:cNvPr id="11" name="Rectangle 10"/>
            <p:cNvSpPr>
              <a:spLocks noChangeArrowheads="1"/>
            </p:cNvSpPr>
            <p:nvPr/>
          </p:nvSpPr>
          <p:spPr bwMode="gray">
            <a:xfrm>
              <a:off x="4864938" y="1600200"/>
              <a:ext cx="2457445" cy="2457446"/>
            </a:xfrm>
            <a:prstGeom prst="rect">
              <a:avLst/>
            </a:prstGeom>
            <a:no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noEditPoints="1"/>
            </p:cNvSpPr>
            <p:nvPr/>
          </p:nvSpPr>
          <p:spPr bwMode="gray">
            <a:xfrm>
              <a:off x="7124857" y="3332129"/>
              <a:ext cx="154717" cy="152464"/>
            </a:xfrm>
            <a:custGeom>
              <a:avLst/>
              <a:gdLst>
                <a:gd name="T0" fmla="*/ 70 w 87"/>
                <a:gd name="T1" fmla="*/ 17 h 86"/>
                <a:gd name="T2" fmla="*/ 80 w 87"/>
                <a:gd name="T3" fmla="*/ 43 h 86"/>
                <a:gd name="T4" fmla="*/ 70 w 87"/>
                <a:gd name="T5" fmla="*/ 69 h 86"/>
                <a:gd name="T6" fmla="*/ 43 w 87"/>
                <a:gd name="T7" fmla="*/ 80 h 86"/>
                <a:gd name="T8" fmla="*/ 17 w 87"/>
                <a:gd name="T9" fmla="*/ 69 h 86"/>
                <a:gd name="T10" fmla="*/ 6 w 87"/>
                <a:gd name="T11" fmla="*/ 43 h 86"/>
                <a:gd name="T12" fmla="*/ 17 w 87"/>
                <a:gd name="T13" fmla="*/ 17 h 86"/>
                <a:gd name="T14" fmla="*/ 43 w 87"/>
                <a:gd name="T15" fmla="*/ 6 h 86"/>
                <a:gd name="T16" fmla="*/ 70 w 87"/>
                <a:gd name="T17" fmla="*/ 17 h 86"/>
                <a:gd name="T18" fmla="*/ 74 w 87"/>
                <a:gd name="T19" fmla="*/ 12 h 86"/>
                <a:gd name="T20" fmla="*/ 43 w 87"/>
                <a:gd name="T21" fmla="*/ 0 h 86"/>
                <a:gd name="T22" fmla="*/ 13 w 87"/>
                <a:gd name="T23" fmla="*/ 12 h 86"/>
                <a:gd name="T24" fmla="*/ 0 w 87"/>
                <a:gd name="T25" fmla="*/ 43 h 86"/>
                <a:gd name="T26" fmla="*/ 13 w 87"/>
                <a:gd name="T27" fmla="*/ 73 h 86"/>
                <a:gd name="T28" fmla="*/ 43 w 87"/>
                <a:gd name="T29" fmla="*/ 86 h 86"/>
                <a:gd name="T30" fmla="*/ 74 w 87"/>
                <a:gd name="T31" fmla="*/ 73 h 86"/>
                <a:gd name="T32" fmla="*/ 87 w 87"/>
                <a:gd name="T33" fmla="*/ 43 h 86"/>
                <a:gd name="T34" fmla="*/ 74 w 87"/>
                <a:gd name="T35" fmla="*/ 12 h 86"/>
                <a:gd name="T36" fmla="*/ 50 w 87"/>
                <a:gd name="T37" fmla="*/ 41 h 86"/>
                <a:gd name="T38" fmla="*/ 42 w 87"/>
                <a:gd name="T39" fmla="*/ 42 h 86"/>
                <a:gd name="T40" fmla="*/ 34 w 87"/>
                <a:gd name="T41" fmla="*/ 42 h 86"/>
                <a:gd name="T42" fmla="*/ 34 w 87"/>
                <a:gd name="T43" fmla="*/ 25 h 86"/>
                <a:gd name="T44" fmla="*/ 41 w 87"/>
                <a:gd name="T45" fmla="*/ 25 h 86"/>
                <a:gd name="T46" fmla="*/ 51 w 87"/>
                <a:gd name="T47" fmla="*/ 26 h 86"/>
                <a:gd name="T48" fmla="*/ 55 w 87"/>
                <a:gd name="T49" fmla="*/ 33 h 86"/>
                <a:gd name="T50" fmla="*/ 50 w 87"/>
                <a:gd name="T51" fmla="*/ 41 h 86"/>
                <a:gd name="T52" fmla="*/ 26 w 87"/>
                <a:gd name="T53" fmla="*/ 66 h 86"/>
                <a:gd name="T54" fmla="*/ 34 w 87"/>
                <a:gd name="T55" fmla="*/ 66 h 86"/>
                <a:gd name="T56" fmla="*/ 34 w 87"/>
                <a:gd name="T57" fmla="*/ 48 h 86"/>
                <a:gd name="T58" fmla="*/ 41 w 87"/>
                <a:gd name="T59" fmla="*/ 48 h 86"/>
                <a:gd name="T60" fmla="*/ 50 w 87"/>
                <a:gd name="T61" fmla="*/ 49 h 86"/>
                <a:gd name="T62" fmla="*/ 55 w 87"/>
                <a:gd name="T63" fmla="*/ 60 h 86"/>
                <a:gd name="T64" fmla="*/ 55 w 87"/>
                <a:gd name="T65" fmla="*/ 64 h 86"/>
                <a:gd name="T66" fmla="*/ 55 w 87"/>
                <a:gd name="T67" fmla="*/ 65 h 86"/>
                <a:gd name="T68" fmla="*/ 55 w 87"/>
                <a:gd name="T69" fmla="*/ 66 h 86"/>
                <a:gd name="T70" fmla="*/ 55 w 87"/>
                <a:gd name="T71" fmla="*/ 66 h 86"/>
                <a:gd name="T72" fmla="*/ 63 w 87"/>
                <a:gd name="T73" fmla="*/ 66 h 86"/>
                <a:gd name="T74" fmla="*/ 63 w 87"/>
                <a:gd name="T75" fmla="*/ 66 h 86"/>
                <a:gd name="T76" fmla="*/ 62 w 87"/>
                <a:gd name="T77" fmla="*/ 63 h 86"/>
                <a:gd name="T78" fmla="*/ 62 w 87"/>
                <a:gd name="T79" fmla="*/ 60 h 86"/>
                <a:gd name="T80" fmla="*/ 62 w 87"/>
                <a:gd name="T81" fmla="*/ 56 h 86"/>
                <a:gd name="T82" fmla="*/ 59 w 87"/>
                <a:gd name="T83" fmla="*/ 49 h 86"/>
                <a:gd name="T84" fmla="*/ 51 w 87"/>
                <a:gd name="T85" fmla="*/ 44 h 86"/>
                <a:gd name="T86" fmla="*/ 58 w 87"/>
                <a:gd name="T87" fmla="*/ 42 h 86"/>
                <a:gd name="T88" fmla="*/ 63 w 87"/>
                <a:gd name="T89" fmla="*/ 33 h 86"/>
                <a:gd name="T90" fmla="*/ 55 w 87"/>
                <a:gd name="T91" fmla="*/ 21 h 86"/>
                <a:gd name="T92" fmla="*/ 43 w 87"/>
                <a:gd name="T93" fmla="*/ 19 h 86"/>
                <a:gd name="T94" fmla="*/ 26 w 87"/>
                <a:gd name="T95" fmla="*/ 19 h 86"/>
                <a:gd name="T96" fmla="*/ 26 w 87"/>
                <a:gd name="T97"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6">
                  <a:moveTo>
                    <a:pt x="70" y="17"/>
                  </a:moveTo>
                  <a:cubicBezTo>
                    <a:pt x="77" y="24"/>
                    <a:pt x="80" y="33"/>
                    <a:pt x="80" y="43"/>
                  </a:cubicBezTo>
                  <a:cubicBezTo>
                    <a:pt x="80" y="53"/>
                    <a:pt x="77" y="62"/>
                    <a:pt x="70" y="69"/>
                  </a:cubicBezTo>
                  <a:cubicBezTo>
                    <a:pt x="62" y="76"/>
                    <a:pt x="54" y="80"/>
                    <a:pt x="43" y="80"/>
                  </a:cubicBezTo>
                  <a:cubicBezTo>
                    <a:pt x="33" y="80"/>
                    <a:pt x="24" y="76"/>
                    <a:pt x="17" y="69"/>
                  </a:cubicBezTo>
                  <a:cubicBezTo>
                    <a:pt x="10" y="62"/>
                    <a:pt x="6" y="53"/>
                    <a:pt x="6" y="43"/>
                  </a:cubicBezTo>
                  <a:cubicBezTo>
                    <a:pt x="6" y="33"/>
                    <a:pt x="10" y="24"/>
                    <a:pt x="17" y="17"/>
                  </a:cubicBezTo>
                  <a:cubicBezTo>
                    <a:pt x="24" y="9"/>
                    <a:pt x="33" y="6"/>
                    <a:pt x="43" y="6"/>
                  </a:cubicBezTo>
                  <a:cubicBezTo>
                    <a:pt x="54" y="6"/>
                    <a:pt x="62" y="9"/>
                    <a:pt x="70" y="17"/>
                  </a:cubicBezTo>
                  <a:close/>
                  <a:moveTo>
                    <a:pt x="74" y="12"/>
                  </a:moveTo>
                  <a:cubicBezTo>
                    <a:pt x="65" y="4"/>
                    <a:pt x="55" y="0"/>
                    <a:pt x="43" y="0"/>
                  </a:cubicBezTo>
                  <a:cubicBezTo>
                    <a:pt x="32" y="0"/>
                    <a:pt x="21" y="4"/>
                    <a:pt x="13" y="12"/>
                  </a:cubicBezTo>
                  <a:cubicBezTo>
                    <a:pt x="5" y="21"/>
                    <a:pt x="0" y="31"/>
                    <a:pt x="0" y="43"/>
                  </a:cubicBezTo>
                  <a:cubicBezTo>
                    <a:pt x="0" y="55"/>
                    <a:pt x="5" y="65"/>
                    <a:pt x="13" y="73"/>
                  </a:cubicBezTo>
                  <a:cubicBezTo>
                    <a:pt x="21" y="82"/>
                    <a:pt x="31" y="86"/>
                    <a:pt x="43" y="86"/>
                  </a:cubicBezTo>
                  <a:cubicBezTo>
                    <a:pt x="55" y="86"/>
                    <a:pt x="65" y="82"/>
                    <a:pt x="74" y="73"/>
                  </a:cubicBezTo>
                  <a:cubicBezTo>
                    <a:pt x="82" y="65"/>
                    <a:pt x="87" y="55"/>
                    <a:pt x="87" y="43"/>
                  </a:cubicBezTo>
                  <a:cubicBezTo>
                    <a:pt x="87" y="31"/>
                    <a:pt x="82" y="21"/>
                    <a:pt x="74" y="12"/>
                  </a:cubicBezTo>
                  <a:close/>
                  <a:moveTo>
                    <a:pt x="50" y="41"/>
                  </a:moveTo>
                  <a:cubicBezTo>
                    <a:pt x="48" y="41"/>
                    <a:pt x="45" y="42"/>
                    <a:pt x="42" y="42"/>
                  </a:cubicBezTo>
                  <a:cubicBezTo>
                    <a:pt x="34" y="42"/>
                    <a:pt x="34" y="42"/>
                    <a:pt x="34" y="42"/>
                  </a:cubicBezTo>
                  <a:cubicBezTo>
                    <a:pt x="34" y="25"/>
                    <a:pt x="34" y="25"/>
                    <a:pt x="34" y="25"/>
                  </a:cubicBezTo>
                  <a:cubicBezTo>
                    <a:pt x="41" y="25"/>
                    <a:pt x="41" y="25"/>
                    <a:pt x="41" y="25"/>
                  </a:cubicBezTo>
                  <a:cubicBezTo>
                    <a:pt x="46" y="25"/>
                    <a:pt x="49" y="25"/>
                    <a:pt x="51" y="26"/>
                  </a:cubicBezTo>
                  <a:cubicBezTo>
                    <a:pt x="54" y="28"/>
                    <a:pt x="55" y="30"/>
                    <a:pt x="55" y="33"/>
                  </a:cubicBezTo>
                  <a:cubicBezTo>
                    <a:pt x="55" y="37"/>
                    <a:pt x="53" y="39"/>
                    <a:pt x="50" y="41"/>
                  </a:cubicBezTo>
                  <a:close/>
                  <a:moveTo>
                    <a:pt x="26" y="66"/>
                  </a:moveTo>
                  <a:cubicBezTo>
                    <a:pt x="34" y="66"/>
                    <a:pt x="34" y="66"/>
                    <a:pt x="34" y="66"/>
                  </a:cubicBezTo>
                  <a:cubicBezTo>
                    <a:pt x="34" y="48"/>
                    <a:pt x="34" y="48"/>
                    <a:pt x="34" y="48"/>
                  </a:cubicBezTo>
                  <a:cubicBezTo>
                    <a:pt x="41" y="48"/>
                    <a:pt x="41" y="48"/>
                    <a:pt x="41" y="48"/>
                  </a:cubicBezTo>
                  <a:cubicBezTo>
                    <a:pt x="45" y="48"/>
                    <a:pt x="48" y="48"/>
                    <a:pt x="50" y="49"/>
                  </a:cubicBezTo>
                  <a:cubicBezTo>
                    <a:pt x="53" y="51"/>
                    <a:pt x="55" y="55"/>
                    <a:pt x="55" y="60"/>
                  </a:cubicBezTo>
                  <a:cubicBezTo>
                    <a:pt x="55" y="64"/>
                    <a:pt x="55" y="64"/>
                    <a:pt x="55" y="64"/>
                  </a:cubicBezTo>
                  <a:cubicBezTo>
                    <a:pt x="55" y="65"/>
                    <a:pt x="55" y="65"/>
                    <a:pt x="55" y="65"/>
                  </a:cubicBezTo>
                  <a:cubicBezTo>
                    <a:pt x="55" y="65"/>
                    <a:pt x="55" y="66"/>
                    <a:pt x="55" y="66"/>
                  </a:cubicBezTo>
                  <a:cubicBezTo>
                    <a:pt x="55" y="66"/>
                    <a:pt x="55" y="66"/>
                    <a:pt x="55" y="66"/>
                  </a:cubicBezTo>
                  <a:cubicBezTo>
                    <a:pt x="63" y="66"/>
                    <a:pt x="63" y="66"/>
                    <a:pt x="63" y="66"/>
                  </a:cubicBezTo>
                  <a:cubicBezTo>
                    <a:pt x="63" y="66"/>
                    <a:pt x="63" y="66"/>
                    <a:pt x="63" y="66"/>
                  </a:cubicBezTo>
                  <a:cubicBezTo>
                    <a:pt x="62" y="65"/>
                    <a:pt x="62" y="64"/>
                    <a:pt x="62" y="63"/>
                  </a:cubicBezTo>
                  <a:cubicBezTo>
                    <a:pt x="62" y="62"/>
                    <a:pt x="62" y="61"/>
                    <a:pt x="62" y="60"/>
                  </a:cubicBezTo>
                  <a:cubicBezTo>
                    <a:pt x="62" y="56"/>
                    <a:pt x="62" y="56"/>
                    <a:pt x="62" y="56"/>
                  </a:cubicBezTo>
                  <a:cubicBezTo>
                    <a:pt x="62" y="54"/>
                    <a:pt x="61" y="51"/>
                    <a:pt x="59" y="49"/>
                  </a:cubicBezTo>
                  <a:cubicBezTo>
                    <a:pt x="58" y="46"/>
                    <a:pt x="55" y="45"/>
                    <a:pt x="51" y="44"/>
                  </a:cubicBezTo>
                  <a:cubicBezTo>
                    <a:pt x="54" y="44"/>
                    <a:pt x="57" y="43"/>
                    <a:pt x="58" y="42"/>
                  </a:cubicBezTo>
                  <a:cubicBezTo>
                    <a:pt x="61" y="40"/>
                    <a:pt x="63" y="37"/>
                    <a:pt x="63" y="33"/>
                  </a:cubicBezTo>
                  <a:cubicBezTo>
                    <a:pt x="63" y="27"/>
                    <a:pt x="60" y="23"/>
                    <a:pt x="55" y="21"/>
                  </a:cubicBezTo>
                  <a:cubicBezTo>
                    <a:pt x="53" y="20"/>
                    <a:pt x="48" y="19"/>
                    <a:pt x="43" y="19"/>
                  </a:cubicBezTo>
                  <a:cubicBezTo>
                    <a:pt x="26" y="19"/>
                    <a:pt x="26" y="19"/>
                    <a:pt x="26" y="19"/>
                  </a:cubicBezTo>
                  <a:lnTo>
                    <a:pt x="26" y="66"/>
                  </a:ln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dirty="0"/>
            </a:p>
          </p:txBody>
        </p:sp>
        <p:sp>
          <p:nvSpPr>
            <p:cNvPr id="14" name="Freeform 13"/>
            <p:cNvSpPr>
              <a:spLocks/>
            </p:cNvSpPr>
            <p:nvPr/>
          </p:nvSpPr>
          <p:spPr bwMode="gray">
            <a:xfrm>
              <a:off x="5083495" y="1818756"/>
              <a:ext cx="2020332" cy="2020332"/>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14"/>
            <p:cNvSpPr>
              <a:spLocks noEditPoints="1"/>
            </p:cNvSpPr>
            <p:nvPr/>
          </p:nvSpPr>
          <p:spPr bwMode="gray">
            <a:xfrm>
              <a:off x="5191646" y="2065102"/>
              <a:ext cx="1834072" cy="1514874"/>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4"/>
          <p:cNvGrpSpPr>
            <a:grpSpLocks noChangeAspect="1"/>
          </p:cNvGrpSpPr>
          <p:nvPr userDrawn="1"/>
        </p:nvGrpSpPr>
        <p:grpSpPr bwMode="white">
          <a:xfrm>
            <a:off x="8248650" y="6078538"/>
            <a:ext cx="3468688" cy="431800"/>
            <a:chOff x="5196" y="3829"/>
            <a:chExt cx="2185" cy="272"/>
          </a:xfrm>
        </p:grpSpPr>
        <p:sp>
          <p:nvSpPr>
            <p:cNvPr id="5" name="AutoShape 3"/>
            <p:cNvSpPr>
              <a:spLocks noChangeAspect="1" noChangeArrowheads="1" noTextEdit="1"/>
            </p:cNvSpPr>
            <p:nvPr userDrawn="1"/>
          </p:nvSpPr>
          <p:spPr bwMode="white">
            <a:xfrm>
              <a:off x="5196" y="3829"/>
              <a:ext cx="2185" cy="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5"/>
            <p:cNvSpPr>
              <a:spLocks/>
            </p:cNvSpPr>
            <p:nvPr userDrawn="1"/>
          </p:nvSpPr>
          <p:spPr bwMode="white">
            <a:xfrm>
              <a:off x="6358" y="3830"/>
              <a:ext cx="248" cy="268"/>
            </a:xfrm>
            <a:custGeom>
              <a:avLst/>
              <a:gdLst>
                <a:gd name="T0" fmla="*/ 684 w 1362"/>
                <a:gd name="T1" fmla="*/ 923 h 1473"/>
                <a:gd name="T2" fmla="*/ 1059 w 1362"/>
                <a:gd name="T3" fmla="*/ 923 h 1473"/>
                <a:gd name="T4" fmla="*/ 1059 w 1362"/>
                <a:gd name="T5" fmla="*/ 1093 h 1473"/>
                <a:gd name="T6" fmla="*/ 757 w 1362"/>
                <a:gd name="T7" fmla="*/ 1202 h 1473"/>
                <a:gd name="T8" fmla="*/ 311 w 1362"/>
                <a:gd name="T9" fmla="*/ 735 h 1473"/>
                <a:gd name="T10" fmla="*/ 757 w 1362"/>
                <a:gd name="T11" fmla="*/ 269 h 1473"/>
                <a:gd name="T12" fmla="*/ 1093 w 1362"/>
                <a:gd name="T13" fmla="*/ 454 h 1473"/>
                <a:gd name="T14" fmla="*/ 1345 w 1362"/>
                <a:gd name="T15" fmla="*/ 318 h 1473"/>
                <a:gd name="T16" fmla="*/ 757 w 1362"/>
                <a:gd name="T17" fmla="*/ 0 h 1473"/>
                <a:gd name="T18" fmla="*/ 0 w 1362"/>
                <a:gd name="T19" fmla="*/ 735 h 1473"/>
                <a:gd name="T20" fmla="*/ 757 w 1362"/>
                <a:gd name="T21" fmla="*/ 1473 h 1473"/>
                <a:gd name="T22" fmla="*/ 1362 w 1362"/>
                <a:gd name="T23" fmla="*/ 1204 h 1473"/>
                <a:gd name="T24" fmla="*/ 1362 w 1362"/>
                <a:gd name="T25" fmla="*/ 658 h 1473"/>
                <a:gd name="T26" fmla="*/ 684 w 1362"/>
                <a:gd name="T27" fmla="*/ 658 h 1473"/>
                <a:gd name="T28" fmla="*/ 684 w 1362"/>
                <a:gd name="T29" fmla="*/ 923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62" h="1473">
                  <a:moveTo>
                    <a:pt x="684" y="923"/>
                  </a:moveTo>
                  <a:cubicBezTo>
                    <a:pt x="1059" y="923"/>
                    <a:pt x="1059" y="923"/>
                    <a:pt x="1059" y="923"/>
                  </a:cubicBezTo>
                  <a:cubicBezTo>
                    <a:pt x="1059" y="1093"/>
                    <a:pt x="1059" y="1093"/>
                    <a:pt x="1059" y="1093"/>
                  </a:cubicBezTo>
                  <a:cubicBezTo>
                    <a:pt x="1002" y="1146"/>
                    <a:pt x="882" y="1202"/>
                    <a:pt x="757" y="1202"/>
                  </a:cubicBezTo>
                  <a:cubicBezTo>
                    <a:pt x="499" y="1202"/>
                    <a:pt x="311" y="1004"/>
                    <a:pt x="311" y="735"/>
                  </a:cubicBezTo>
                  <a:cubicBezTo>
                    <a:pt x="311" y="467"/>
                    <a:pt x="499" y="269"/>
                    <a:pt x="757" y="269"/>
                  </a:cubicBezTo>
                  <a:cubicBezTo>
                    <a:pt x="908" y="269"/>
                    <a:pt x="1029" y="354"/>
                    <a:pt x="1093" y="454"/>
                  </a:cubicBezTo>
                  <a:cubicBezTo>
                    <a:pt x="1345" y="318"/>
                    <a:pt x="1345" y="318"/>
                    <a:pt x="1345" y="318"/>
                  </a:cubicBezTo>
                  <a:cubicBezTo>
                    <a:pt x="1238" y="149"/>
                    <a:pt x="1053" y="0"/>
                    <a:pt x="757" y="0"/>
                  </a:cubicBezTo>
                  <a:cubicBezTo>
                    <a:pt x="341" y="0"/>
                    <a:pt x="0" y="286"/>
                    <a:pt x="0" y="735"/>
                  </a:cubicBezTo>
                  <a:cubicBezTo>
                    <a:pt x="0" y="1183"/>
                    <a:pt x="341" y="1473"/>
                    <a:pt x="757" y="1473"/>
                  </a:cubicBezTo>
                  <a:cubicBezTo>
                    <a:pt x="1014" y="1473"/>
                    <a:pt x="1217" y="1366"/>
                    <a:pt x="1362" y="1204"/>
                  </a:cubicBezTo>
                  <a:cubicBezTo>
                    <a:pt x="1362" y="658"/>
                    <a:pt x="1362" y="658"/>
                    <a:pt x="1362" y="658"/>
                  </a:cubicBezTo>
                  <a:cubicBezTo>
                    <a:pt x="684" y="658"/>
                    <a:pt x="684" y="658"/>
                    <a:pt x="684" y="658"/>
                  </a:cubicBezTo>
                  <a:lnTo>
                    <a:pt x="684" y="9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6"/>
            <p:cNvSpPr>
              <a:spLocks/>
            </p:cNvSpPr>
            <p:nvPr userDrawn="1"/>
          </p:nvSpPr>
          <p:spPr bwMode="white">
            <a:xfrm>
              <a:off x="5196" y="3914"/>
              <a:ext cx="132" cy="107"/>
            </a:xfrm>
            <a:custGeom>
              <a:avLst/>
              <a:gdLst>
                <a:gd name="T0" fmla="*/ 92 w 132"/>
                <a:gd name="T1" fmla="*/ 107 h 107"/>
                <a:gd name="T2" fmla="*/ 66 w 132"/>
                <a:gd name="T3" fmla="*/ 15 h 107"/>
                <a:gd name="T4" fmla="*/ 41 w 132"/>
                <a:gd name="T5" fmla="*/ 107 h 107"/>
                <a:gd name="T6" fmla="*/ 30 w 132"/>
                <a:gd name="T7" fmla="*/ 107 h 107"/>
                <a:gd name="T8" fmla="*/ 0 w 132"/>
                <a:gd name="T9" fmla="*/ 0 h 107"/>
                <a:gd name="T10" fmla="*/ 10 w 132"/>
                <a:gd name="T11" fmla="*/ 0 h 107"/>
                <a:gd name="T12" fmla="*/ 36 w 132"/>
                <a:gd name="T13" fmla="*/ 94 h 107"/>
                <a:gd name="T14" fmla="*/ 62 w 132"/>
                <a:gd name="T15" fmla="*/ 0 h 107"/>
                <a:gd name="T16" fmla="*/ 70 w 132"/>
                <a:gd name="T17" fmla="*/ 0 h 107"/>
                <a:gd name="T18" fmla="*/ 96 w 132"/>
                <a:gd name="T19" fmla="*/ 94 h 107"/>
                <a:gd name="T20" fmla="*/ 122 w 132"/>
                <a:gd name="T21" fmla="*/ 0 h 107"/>
                <a:gd name="T22" fmla="*/ 132 w 132"/>
                <a:gd name="T23" fmla="*/ 0 h 107"/>
                <a:gd name="T24" fmla="*/ 102 w 132"/>
                <a:gd name="T25" fmla="*/ 107 h 107"/>
                <a:gd name="T26" fmla="*/ 92 w 132"/>
                <a:gd name="T27"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2" h="107">
                  <a:moveTo>
                    <a:pt x="92" y="107"/>
                  </a:moveTo>
                  <a:lnTo>
                    <a:pt x="66" y="15"/>
                  </a:lnTo>
                  <a:lnTo>
                    <a:pt x="41" y="107"/>
                  </a:lnTo>
                  <a:lnTo>
                    <a:pt x="30" y="107"/>
                  </a:lnTo>
                  <a:lnTo>
                    <a:pt x="0" y="0"/>
                  </a:lnTo>
                  <a:lnTo>
                    <a:pt x="10" y="0"/>
                  </a:lnTo>
                  <a:lnTo>
                    <a:pt x="36" y="94"/>
                  </a:lnTo>
                  <a:lnTo>
                    <a:pt x="62" y="0"/>
                  </a:lnTo>
                  <a:lnTo>
                    <a:pt x="70" y="0"/>
                  </a:lnTo>
                  <a:lnTo>
                    <a:pt x="96" y="94"/>
                  </a:lnTo>
                  <a:lnTo>
                    <a:pt x="122" y="0"/>
                  </a:lnTo>
                  <a:lnTo>
                    <a:pt x="132" y="0"/>
                  </a:lnTo>
                  <a:lnTo>
                    <a:pt x="102" y="107"/>
                  </a:lnTo>
                  <a:lnTo>
                    <a:pt x="92"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7"/>
            <p:cNvSpPr>
              <a:spLocks/>
            </p:cNvSpPr>
            <p:nvPr userDrawn="1"/>
          </p:nvSpPr>
          <p:spPr bwMode="white">
            <a:xfrm>
              <a:off x="5345" y="3914"/>
              <a:ext cx="67" cy="107"/>
            </a:xfrm>
            <a:custGeom>
              <a:avLst/>
              <a:gdLst>
                <a:gd name="T0" fmla="*/ 0 w 67"/>
                <a:gd name="T1" fmla="*/ 107 h 107"/>
                <a:gd name="T2" fmla="*/ 0 w 67"/>
                <a:gd name="T3" fmla="*/ 0 h 107"/>
                <a:gd name="T4" fmla="*/ 67 w 67"/>
                <a:gd name="T5" fmla="*/ 0 h 107"/>
                <a:gd name="T6" fmla="*/ 67 w 67"/>
                <a:gd name="T7" fmla="*/ 8 h 107"/>
                <a:gd name="T8" fmla="*/ 9 w 67"/>
                <a:gd name="T9" fmla="*/ 8 h 107"/>
                <a:gd name="T10" fmla="*/ 9 w 67"/>
                <a:gd name="T11" fmla="*/ 48 h 107"/>
                <a:gd name="T12" fmla="*/ 66 w 67"/>
                <a:gd name="T13" fmla="*/ 48 h 107"/>
                <a:gd name="T14" fmla="*/ 66 w 67"/>
                <a:gd name="T15" fmla="*/ 56 h 107"/>
                <a:gd name="T16" fmla="*/ 9 w 67"/>
                <a:gd name="T17" fmla="*/ 56 h 107"/>
                <a:gd name="T18" fmla="*/ 9 w 67"/>
                <a:gd name="T19" fmla="*/ 98 h 107"/>
                <a:gd name="T20" fmla="*/ 67 w 67"/>
                <a:gd name="T21" fmla="*/ 98 h 107"/>
                <a:gd name="T22" fmla="*/ 67 w 67"/>
                <a:gd name="T23" fmla="*/ 107 h 107"/>
                <a:gd name="T24" fmla="*/ 0 w 67"/>
                <a:gd name="T2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107">
                  <a:moveTo>
                    <a:pt x="0" y="107"/>
                  </a:moveTo>
                  <a:lnTo>
                    <a:pt x="0" y="0"/>
                  </a:lnTo>
                  <a:lnTo>
                    <a:pt x="67" y="0"/>
                  </a:lnTo>
                  <a:lnTo>
                    <a:pt x="67" y="8"/>
                  </a:lnTo>
                  <a:lnTo>
                    <a:pt x="9" y="8"/>
                  </a:lnTo>
                  <a:lnTo>
                    <a:pt x="9" y="48"/>
                  </a:lnTo>
                  <a:lnTo>
                    <a:pt x="66" y="48"/>
                  </a:lnTo>
                  <a:lnTo>
                    <a:pt x="66" y="56"/>
                  </a:lnTo>
                  <a:lnTo>
                    <a:pt x="9" y="56"/>
                  </a:lnTo>
                  <a:lnTo>
                    <a:pt x="9" y="98"/>
                  </a:lnTo>
                  <a:lnTo>
                    <a:pt x="67" y="98"/>
                  </a:lnTo>
                  <a:lnTo>
                    <a:pt x="67" y="107"/>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8"/>
            <p:cNvSpPr>
              <a:spLocks/>
            </p:cNvSpPr>
            <p:nvPr userDrawn="1"/>
          </p:nvSpPr>
          <p:spPr bwMode="white">
            <a:xfrm>
              <a:off x="5476" y="3914"/>
              <a:ext cx="100" cy="107"/>
            </a:xfrm>
            <a:custGeom>
              <a:avLst/>
              <a:gdLst>
                <a:gd name="T0" fmla="*/ 90 w 100"/>
                <a:gd name="T1" fmla="*/ 107 h 107"/>
                <a:gd name="T2" fmla="*/ 90 w 100"/>
                <a:gd name="T3" fmla="*/ 13 h 107"/>
                <a:gd name="T4" fmla="*/ 52 w 100"/>
                <a:gd name="T5" fmla="*/ 107 h 107"/>
                <a:gd name="T6" fmla="*/ 48 w 100"/>
                <a:gd name="T7" fmla="*/ 107 h 107"/>
                <a:gd name="T8" fmla="*/ 9 w 100"/>
                <a:gd name="T9" fmla="*/ 13 h 107"/>
                <a:gd name="T10" fmla="*/ 9 w 100"/>
                <a:gd name="T11" fmla="*/ 107 h 107"/>
                <a:gd name="T12" fmla="*/ 0 w 100"/>
                <a:gd name="T13" fmla="*/ 107 h 107"/>
                <a:gd name="T14" fmla="*/ 0 w 100"/>
                <a:gd name="T15" fmla="*/ 0 h 107"/>
                <a:gd name="T16" fmla="*/ 14 w 100"/>
                <a:gd name="T17" fmla="*/ 0 h 107"/>
                <a:gd name="T18" fmla="*/ 50 w 100"/>
                <a:gd name="T19" fmla="*/ 88 h 107"/>
                <a:gd name="T20" fmla="*/ 86 w 100"/>
                <a:gd name="T21" fmla="*/ 0 h 107"/>
                <a:gd name="T22" fmla="*/ 100 w 100"/>
                <a:gd name="T23" fmla="*/ 0 h 107"/>
                <a:gd name="T24" fmla="*/ 100 w 100"/>
                <a:gd name="T25" fmla="*/ 107 h 107"/>
                <a:gd name="T26" fmla="*/ 90 w 100"/>
                <a:gd name="T27"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0" h="107">
                  <a:moveTo>
                    <a:pt x="90" y="107"/>
                  </a:moveTo>
                  <a:lnTo>
                    <a:pt x="90" y="13"/>
                  </a:lnTo>
                  <a:lnTo>
                    <a:pt x="52" y="107"/>
                  </a:lnTo>
                  <a:lnTo>
                    <a:pt x="48" y="107"/>
                  </a:lnTo>
                  <a:lnTo>
                    <a:pt x="9" y="13"/>
                  </a:lnTo>
                  <a:lnTo>
                    <a:pt x="9" y="107"/>
                  </a:lnTo>
                  <a:lnTo>
                    <a:pt x="0" y="107"/>
                  </a:lnTo>
                  <a:lnTo>
                    <a:pt x="0" y="0"/>
                  </a:lnTo>
                  <a:lnTo>
                    <a:pt x="14" y="0"/>
                  </a:lnTo>
                  <a:lnTo>
                    <a:pt x="50" y="88"/>
                  </a:lnTo>
                  <a:lnTo>
                    <a:pt x="86" y="0"/>
                  </a:lnTo>
                  <a:lnTo>
                    <a:pt x="100" y="0"/>
                  </a:lnTo>
                  <a:lnTo>
                    <a:pt x="100" y="107"/>
                  </a:lnTo>
                  <a:lnTo>
                    <a:pt x="9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9"/>
            <p:cNvSpPr>
              <a:spLocks noEditPoints="1"/>
            </p:cNvSpPr>
            <p:nvPr userDrawn="1"/>
          </p:nvSpPr>
          <p:spPr bwMode="white">
            <a:xfrm>
              <a:off x="5591" y="3914"/>
              <a:ext cx="99" cy="107"/>
            </a:xfrm>
            <a:custGeom>
              <a:avLst/>
              <a:gdLst>
                <a:gd name="T0" fmla="*/ 88 w 99"/>
                <a:gd name="T1" fmla="*/ 107 h 107"/>
                <a:gd name="T2" fmla="*/ 78 w 99"/>
                <a:gd name="T3" fmla="*/ 81 h 107"/>
                <a:gd name="T4" fmla="*/ 21 w 99"/>
                <a:gd name="T5" fmla="*/ 81 h 107"/>
                <a:gd name="T6" fmla="*/ 11 w 99"/>
                <a:gd name="T7" fmla="*/ 107 h 107"/>
                <a:gd name="T8" fmla="*/ 0 w 99"/>
                <a:gd name="T9" fmla="*/ 107 h 107"/>
                <a:gd name="T10" fmla="*/ 44 w 99"/>
                <a:gd name="T11" fmla="*/ 0 h 107"/>
                <a:gd name="T12" fmla="*/ 55 w 99"/>
                <a:gd name="T13" fmla="*/ 0 h 107"/>
                <a:gd name="T14" fmla="*/ 99 w 99"/>
                <a:gd name="T15" fmla="*/ 107 h 107"/>
                <a:gd name="T16" fmla="*/ 88 w 99"/>
                <a:gd name="T17" fmla="*/ 107 h 107"/>
                <a:gd name="T18" fmla="*/ 49 w 99"/>
                <a:gd name="T19" fmla="*/ 10 h 107"/>
                <a:gd name="T20" fmla="*/ 24 w 99"/>
                <a:gd name="T21" fmla="*/ 72 h 107"/>
                <a:gd name="T22" fmla="*/ 75 w 99"/>
                <a:gd name="T23" fmla="*/ 72 h 107"/>
                <a:gd name="T24" fmla="*/ 49 w 99"/>
                <a:gd name="T25" fmla="*/ 1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07">
                  <a:moveTo>
                    <a:pt x="88" y="107"/>
                  </a:moveTo>
                  <a:lnTo>
                    <a:pt x="78" y="81"/>
                  </a:lnTo>
                  <a:lnTo>
                    <a:pt x="21" y="81"/>
                  </a:lnTo>
                  <a:lnTo>
                    <a:pt x="11" y="107"/>
                  </a:lnTo>
                  <a:lnTo>
                    <a:pt x="0" y="107"/>
                  </a:lnTo>
                  <a:lnTo>
                    <a:pt x="44" y="0"/>
                  </a:lnTo>
                  <a:lnTo>
                    <a:pt x="55" y="0"/>
                  </a:lnTo>
                  <a:lnTo>
                    <a:pt x="99" y="107"/>
                  </a:lnTo>
                  <a:lnTo>
                    <a:pt x="88" y="107"/>
                  </a:lnTo>
                  <a:close/>
                  <a:moveTo>
                    <a:pt x="49" y="10"/>
                  </a:moveTo>
                  <a:lnTo>
                    <a:pt x="24" y="72"/>
                  </a:lnTo>
                  <a:lnTo>
                    <a:pt x="75" y="72"/>
                  </a:lnTo>
                  <a:lnTo>
                    <a:pt x="49"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0"/>
            <p:cNvSpPr>
              <a:spLocks/>
            </p:cNvSpPr>
            <p:nvPr userDrawn="1"/>
          </p:nvSpPr>
          <p:spPr bwMode="white">
            <a:xfrm>
              <a:off x="5705" y="3914"/>
              <a:ext cx="77" cy="107"/>
            </a:xfrm>
            <a:custGeom>
              <a:avLst/>
              <a:gdLst>
                <a:gd name="T0" fmla="*/ 65 w 77"/>
                <a:gd name="T1" fmla="*/ 107 h 107"/>
                <a:gd name="T2" fmla="*/ 21 w 77"/>
                <a:gd name="T3" fmla="*/ 57 h 107"/>
                <a:gd name="T4" fmla="*/ 10 w 77"/>
                <a:gd name="T5" fmla="*/ 70 h 107"/>
                <a:gd name="T6" fmla="*/ 10 w 77"/>
                <a:gd name="T7" fmla="*/ 107 h 107"/>
                <a:gd name="T8" fmla="*/ 0 w 77"/>
                <a:gd name="T9" fmla="*/ 107 h 107"/>
                <a:gd name="T10" fmla="*/ 0 w 77"/>
                <a:gd name="T11" fmla="*/ 0 h 107"/>
                <a:gd name="T12" fmla="*/ 10 w 77"/>
                <a:gd name="T13" fmla="*/ 0 h 107"/>
                <a:gd name="T14" fmla="*/ 10 w 77"/>
                <a:gd name="T15" fmla="*/ 58 h 107"/>
                <a:gd name="T16" fmla="*/ 61 w 77"/>
                <a:gd name="T17" fmla="*/ 0 h 107"/>
                <a:gd name="T18" fmla="*/ 73 w 77"/>
                <a:gd name="T19" fmla="*/ 0 h 107"/>
                <a:gd name="T20" fmla="*/ 27 w 77"/>
                <a:gd name="T21" fmla="*/ 51 h 107"/>
                <a:gd name="T22" fmla="*/ 77 w 77"/>
                <a:gd name="T23" fmla="*/ 107 h 107"/>
                <a:gd name="T24" fmla="*/ 65 w 77"/>
                <a:gd name="T2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107">
                  <a:moveTo>
                    <a:pt x="65" y="107"/>
                  </a:moveTo>
                  <a:lnTo>
                    <a:pt x="21" y="57"/>
                  </a:lnTo>
                  <a:lnTo>
                    <a:pt x="10" y="70"/>
                  </a:lnTo>
                  <a:lnTo>
                    <a:pt x="10" y="107"/>
                  </a:lnTo>
                  <a:lnTo>
                    <a:pt x="0" y="107"/>
                  </a:lnTo>
                  <a:lnTo>
                    <a:pt x="0" y="0"/>
                  </a:lnTo>
                  <a:lnTo>
                    <a:pt x="10" y="0"/>
                  </a:lnTo>
                  <a:lnTo>
                    <a:pt x="10" y="58"/>
                  </a:lnTo>
                  <a:lnTo>
                    <a:pt x="61" y="0"/>
                  </a:lnTo>
                  <a:lnTo>
                    <a:pt x="73" y="0"/>
                  </a:lnTo>
                  <a:lnTo>
                    <a:pt x="27" y="51"/>
                  </a:lnTo>
                  <a:lnTo>
                    <a:pt x="77" y="107"/>
                  </a:lnTo>
                  <a:lnTo>
                    <a:pt x="65"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white">
            <a:xfrm>
              <a:off x="5799" y="3914"/>
              <a:ext cx="67" cy="107"/>
            </a:xfrm>
            <a:custGeom>
              <a:avLst/>
              <a:gdLst>
                <a:gd name="T0" fmla="*/ 0 w 67"/>
                <a:gd name="T1" fmla="*/ 107 h 107"/>
                <a:gd name="T2" fmla="*/ 0 w 67"/>
                <a:gd name="T3" fmla="*/ 0 h 107"/>
                <a:gd name="T4" fmla="*/ 67 w 67"/>
                <a:gd name="T5" fmla="*/ 0 h 107"/>
                <a:gd name="T6" fmla="*/ 67 w 67"/>
                <a:gd name="T7" fmla="*/ 8 h 107"/>
                <a:gd name="T8" fmla="*/ 9 w 67"/>
                <a:gd name="T9" fmla="*/ 8 h 107"/>
                <a:gd name="T10" fmla="*/ 9 w 67"/>
                <a:gd name="T11" fmla="*/ 48 h 107"/>
                <a:gd name="T12" fmla="*/ 66 w 67"/>
                <a:gd name="T13" fmla="*/ 48 h 107"/>
                <a:gd name="T14" fmla="*/ 66 w 67"/>
                <a:gd name="T15" fmla="*/ 56 h 107"/>
                <a:gd name="T16" fmla="*/ 9 w 67"/>
                <a:gd name="T17" fmla="*/ 56 h 107"/>
                <a:gd name="T18" fmla="*/ 9 w 67"/>
                <a:gd name="T19" fmla="*/ 98 h 107"/>
                <a:gd name="T20" fmla="*/ 67 w 67"/>
                <a:gd name="T21" fmla="*/ 98 h 107"/>
                <a:gd name="T22" fmla="*/ 67 w 67"/>
                <a:gd name="T23" fmla="*/ 107 h 107"/>
                <a:gd name="T24" fmla="*/ 0 w 67"/>
                <a:gd name="T25"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7" h="107">
                  <a:moveTo>
                    <a:pt x="0" y="107"/>
                  </a:moveTo>
                  <a:lnTo>
                    <a:pt x="0" y="0"/>
                  </a:lnTo>
                  <a:lnTo>
                    <a:pt x="67" y="0"/>
                  </a:lnTo>
                  <a:lnTo>
                    <a:pt x="67" y="8"/>
                  </a:lnTo>
                  <a:lnTo>
                    <a:pt x="9" y="8"/>
                  </a:lnTo>
                  <a:lnTo>
                    <a:pt x="9" y="48"/>
                  </a:lnTo>
                  <a:lnTo>
                    <a:pt x="66" y="48"/>
                  </a:lnTo>
                  <a:lnTo>
                    <a:pt x="66" y="56"/>
                  </a:lnTo>
                  <a:lnTo>
                    <a:pt x="9" y="56"/>
                  </a:lnTo>
                  <a:lnTo>
                    <a:pt x="9" y="98"/>
                  </a:lnTo>
                  <a:lnTo>
                    <a:pt x="67" y="98"/>
                  </a:lnTo>
                  <a:lnTo>
                    <a:pt x="67" y="107"/>
                  </a:lnTo>
                  <a:lnTo>
                    <a:pt x="0" y="10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noEditPoints="1"/>
            </p:cNvSpPr>
            <p:nvPr userDrawn="1"/>
          </p:nvSpPr>
          <p:spPr bwMode="white">
            <a:xfrm>
              <a:off x="5919" y="3914"/>
              <a:ext cx="99" cy="107"/>
            </a:xfrm>
            <a:custGeom>
              <a:avLst/>
              <a:gdLst>
                <a:gd name="T0" fmla="*/ 88 w 99"/>
                <a:gd name="T1" fmla="*/ 107 h 107"/>
                <a:gd name="T2" fmla="*/ 78 w 99"/>
                <a:gd name="T3" fmla="*/ 81 h 107"/>
                <a:gd name="T4" fmla="*/ 22 w 99"/>
                <a:gd name="T5" fmla="*/ 81 h 107"/>
                <a:gd name="T6" fmla="*/ 11 w 99"/>
                <a:gd name="T7" fmla="*/ 107 h 107"/>
                <a:gd name="T8" fmla="*/ 0 w 99"/>
                <a:gd name="T9" fmla="*/ 107 h 107"/>
                <a:gd name="T10" fmla="*/ 44 w 99"/>
                <a:gd name="T11" fmla="*/ 0 h 107"/>
                <a:gd name="T12" fmla="*/ 55 w 99"/>
                <a:gd name="T13" fmla="*/ 0 h 107"/>
                <a:gd name="T14" fmla="*/ 99 w 99"/>
                <a:gd name="T15" fmla="*/ 107 h 107"/>
                <a:gd name="T16" fmla="*/ 88 w 99"/>
                <a:gd name="T17" fmla="*/ 107 h 107"/>
                <a:gd name="T18" fmla="*/ 50 w 99"/>
                <a:gd name="T19" fmla="*/ 10 h 107"/>
                <a:gd name="T20" fmla="*/ 25 w 99"/>
                <a:gd name="T21" fmla="*/ 72 h 107"/>
                <a:gd name="T22" fmla="*/ 75 w 99"/>
                <a:gd name="T23" fmla="*/ 72 h 107"/>
                <a:gd name="T24" fmla="*/ 50 w 99"/>
                <a:gd name="T25" fmla="*/ 1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07">
                  <a:moveTo>
                    <a:pt x="88" y="107"/>
                  </a:moveTo>
                  <a:lnTo>
                    <a:pt x="78" y="81"/>
                  </a:lnTo>
                  <a:lnTo>
                    <a:pt x="22" y="81"/>
                  </a:lnTo>
                  <a:lnTo>
                    <a:pt x="11" y="107"/>
                  </a:lnTo>
                  <a:lnTo>
                    <a:pt x="0" y="107"/>
                  </a:lnTo>
                  <a:lnTo>
                    <a:pt x="44" y="0"/>
                  </a:lnTo>
                  <a:lnTo>
                    <a:pt x="55" y="0"/>
                  </a:lnTo>
                  <a:lnTo>
                    <a:pt x="99" y="107"/>
                  </a:lnTo>
                  <a:lnTo>
                    <a:pt x="88" y="107"/>
                  </a:lnTo>
                  <a:close/>
                  <a:moveTo>
                    <a:pt x="50" y="10"/>
                  </a:moveTo>
                  <a:lnTo>
                    <a:pt x="25" y="72"/>
                  </a:lnTo>
                  <a:lnTo>
                    <a:pt x="75" y="72"/>
                  </a:lnTo>
                  <a:lnTo>
                    <a:pt x="5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noEditPoints="1"/>
            </p:cNvSpPr>
            <p:nvPr userDrawn="1"/>
          </p:nvSpPr>
          <p:spPr bwMode="white">
            <a:xfrm>
              <a:off x="6034" y="3914"/>
              <a:ext cx="72" cy="107"/>
            </a:xfrm>
            <a:custGeom>
              <a:avLst/>
              <a:gdLst>
                <a:gd name="T0" fmla="*/ 0 w 395"/>
                <a:gd name="T1" fmla="*/ 585 h 585"/>
                <a:gd name="T2" fmla="*/ 0 w 395"/>
                <a:gd name="T3" fmla="*/ 0 h 585"/>
                <a:gd name="T4" fmla="*/ 219 w 395"/>
                <a:gd name="T5" fmla="*/ 0 h 585"/>
                <a:gd name="T6" fmla="*/ 395 w 395"/>
                <a:gd name="T7" fmla="*/ 171 h 585"/>
                <a:gd name="T8" fmla="*/ 219 w 395"/>
                <a:gd name="T9" fmla="*/ 342 h 585"/>
                <a:gd name="T10" fmla="*/ 50 w 395"/>
                <a:gd name="T11" fmla="*/ 342 h 585"/>
                <a:gd name="T12" fmla="*/ 50 w 395"/>
                <a:gd name="T13" fmla="*/ 585 h 585"/>
                <a:gd name="T14" fmla="*/ 0 w 395"/>
                <a:gd name="T15" fmla="*/ 585 h 585"/>
                <a:gd name="T16" fmla="*/ 343 w 395"/>
                <a:gd name="T17" fmla="*/ 171 h 585"/>
                <a:gd name="T18" fmla="*/ 214 w 395"/>
                <a:gd name="T19" fmla="*/ 46 h 585"/>
                <a:gd name="T20" fmla="*/ 50 w 395"/>
                <a:gd name="T21" fmla="*/ 46 h 585"/>
                <a:gd name="T22" fmla="*/ 50 w 395"/>
                <a:gd name="T23" fmla="*/ 297 h 585"/>
                <a:gd name="T24" fmla="*/ 214 w 395"/>
                <a:gd name="T25" fmla="*/ 297 h 585"/>
                <a:gd name="T26" fmla="*/ 343 w 395"/>
                <a:gd name="T27" fmla="*/ 17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5" h="585">
                  <a:moveTo>
                    <a:pt x="0" y="585"/>
                  </a:moveTo>
                  <a:cubicBezTo>
                    <a:pt x="0" y="0"/>
                    <a:pt x="0" y="0"/>
                    <a:pt x="0" y="0"/>
                  </a:cubicBezTo>
                  <a:cubicBezTo>
                    <a:pt x="219" y="0"/>
                    <a:pt x="219" y="0"/>
                    <a:pt x="219" y="0"/>
                  </a:cubicBezTo>
                  <a:cubicBezTo>
                    <a:pt x="331" y="0"/>
                    <a:pt x="395" y="79"/>
                    <a:pt x="395" y="171"/>
                  </a:cubicBezTo>
                  <a:cubicBezTo>
                    <a:pt x="395" y="263"/>
                    <a:pt x="330" y="342"/>
                    <a:pt x="219" y="342"/>
                  </a:cubicBezTo>
                  <a:cubicBezTo>
                    <a:pt x="50" y="342"/>
                    <a:pt x="50" y="342"/>
                    <a:pt x="50" y="342"/>
                  </a:cubicBezTo>
                  <a:cubicBezTo>
                    <a:pt x="50" y="585"/>
                    <a:pt x="50" y="585"/>
                    <a:pt x="50" y="585"/>
                  </a:cubicBezTo>
                  <a:lnTo>
                    <a:pt x="0" y="585"/>
                  </a:lnTo>
                  <a:close/>
                  <a:moveTo>
                    <a:pt x="343" y="171"/>
                  </a:moveTo>
                  <a:cubicBezTo>
                    <a:pt x="343" y="98"/>
                    <a:pt x="291" y="46"/>
                    <a:pt x="214" y="46"/>
                  </a:cubicBezTo>
                  <a:cubicBezTo>
                    <a:pt x="50" y="46"/>
                    <a:pt x="50" y="46"/>
                    <a:pt x="50" y="46"/>
                  </a:cubicBezTo>
                  <a:cubicBezTo>
                    <a:pt x="50" y="297"/>
                    <a:pt x="50" y="297"/>
                    <a:pt x="50" y="297"/>
                  </a:cubicBezTo>
                  <a:cubicBezTo>
                    <a:pt x="214" y="297"/>
                    <a:pt x="214" y="297"/>
                    <a:pt x="214" y="297"/>
                  </a:cubicBezTo>
                  <a:cubicBezTo>
                    <a:pt x="291" y="297"/>
                    <a:pt x="343" y="245"/>
                    <a:pt x="343" y="1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noEditPoints="1"/>
            </p:cNvSpPr>
            <p:nvPr userDrawn="1"/>
          </p:nvSpPr>
          <p:spPr bwMode="white">
            <a:xfrm>
              <a:off x="6125" y="3914"/>
              <a:ext cx="72" cy="107"/>
            </a:xfrm>
            <a:custGeom>
              <a:avLst/>
              <a:gdLst>
                <a:gd name="T0" fmla="*/ 0 w 395"/>
                <a:gd name="T1" fmla="*/ 585 h 585"/>
                <a:gd name="T2" fmla="*/ 0 w 395"/>
                <a:gd name="T3" fmla="*/ 0 h 585"/>
                <a:gd name="T4" fmla="*/ 219 w 395"/>
                <a:gd name="T5" fmla="*/ 0 h 585"/>
                <a:gd name="T6" fmla="*/ 395 w 395"/>
                <a:gd name="T7" fmla="*/ 171 h 585"/>
                <a:gd name="T8" fmla="*/ 219 w 395"/>
                <a:gd name="T9" fmla="*/ 342 h 585"/>
                <a:gd name="T10" fmla="*/ 50 w 395"/>
                <a:gd name="T11" fmla="*/ 342 h 585"/>
                <a:gd name="T12" fmla="*/ 50 w 395"/>
                <a:gd name="T13" fmla="*/ 585 h 585"/>
                <a:gd name="T14" fmla="*/ 0 w 395"/>
                <a:gd name="T15" fmla="*/ 585 h 585"/>
                <a:gd name="T16" fmla="*/ 342 w 395"/>
                <a:gd name="T17" fmla="*/ 171 h 585"/>
                <a:gd name="T18" fmla="*/ 213 w 395"/>
                <a:gd name="T19" fmla="*/ 46 h 585"/>
                <a:gd name="T20" fmla="*/ 50 w 395"/>
                <a:gd name="T21" fmla="*/ 46 h 585"/>
                <a:gd name="T22" fmla="*/ 50 w 395"/>
                <a:gd name="T23" fmla="*/ 297 h 585"/>
                <a:gd name="T24" fmla="*/ 213 w 395"/>
                <a:gd name="T25" fmla="*/ 297 h 585"/>
                <a:gd name="T26" fmla="*/ 342 w 395"/>
                <a:gd name="T27" fmla="*/ 171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5" h="585">
                  <a:moveTo>
                    <a:pt x="0" y="585"/>
                  </a:moveTo>
                  <a:cubicBezTo>
                    <a:pt x="0" y="0"/>
                    <a:pt x="0" y="0"/>
                    <a:pt x="0" y="0"/>
                  </a:cubicBezTo>
                  <a:cubicBezTo>
                    <a:pt x="219" y="0"/>
                    <a:pt x="219" y="0"/>
                    <a:pt x="219" y="0"/>
                  </a:cubicBezTo>
                  <a:cubicBezTo>
                    <a:pt x="331" y="0"/>
                    <a:pt x="395" y="79"/>
                    <a:pt x="395" y="171"/>
                  </a:cubicBezTo>
                  <a:cubicBezTo>
                    <a:pt x="395" y="263"/>
                    <a:pt x="330" y="342"/>
                    <a:pt x="219" y="342"/>
                  </a:cubicBezTo>
                  <a:cubicBezTo>
                    <a:pt x="50" y="342"/>
                    <a:pt x="50" y="342"/>
                    <a:pt x="50" y="342"/>
                  </a:cubicBezTo>
                  <a:cubicBezTo>
                    <a:pt x="50" y="585"/>
                    <a:pt x="50" y="585"/>
                    <a:pt x="50" y="585"/>
                  </a:cubicBezTo>
                  <a:lnTo>
                    <a:pt x="0" y="585"/>
                  </a:lnTo>
                  <a:close/>
                  <a:moveTo>
                    <a:pt x="342" y="171"/>
                  </a:moveTo>
                  <a:cubicBezTo>
                    <a:pt x="342" y="98"/>
                    <a:pt x="291" y="46"/>
                    <a:pt x="213" y="46"/>
                  </a:cubicBezTo>
                  <a:cubicBezTo>
                    <a:pt x="50" y="46"/>
                    <a:pt x="50" y="46"/>
                    <a:pt x="50" y="46"/>
                  </a:cubicBezTo>
                  <a:cubicBezTo>
                    <a:pt x="50" y="297"/>
                    <a:pt x="50" y="297"/>
                    <a:pt x="50" y="297"/>
                  </a:cubicBezTo>
                  <a:cubicBezTo>
                    <a:pt x="213" y="297"/>
                    <a:pt x="213" y="297"/>
                    <a:pt x="213" y="297"/>
                  </a:cubicBezTo>
                  <a:cubicBezTo>
                    <a:pt x="291" y="297"/>
                    <a:pt x="342" y="245"/>
                    <a:pt x="342" y="17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white">
            <a:xfrm>
              <a:off x="6210" y="3912"/>
              <a:ext cx="77" cy="111"/>
            </a:xfrm>
            <a:custGeom>
              <a:avLst/>
              <a:gdLst>
                <a:gd name="T0" fmla="*/ 0 w 421"/>
                <a:gd name="T1" fmla="*/ 512 h 604"/>
                <a:gd name="T2" fmla="*/ 32 w 421"/>
                <a:gd name="T3" fmla="*/ 474 h 604"/>
                <a:gd name="T4" fmla="*/ 214 w 421"/>
                <a:gd name="T5" fmla="*/ 559 h 604"/>
                <a:gd name="T6" fmla="*/ 369 w 421"/>
                <a:gd name="T7" fmla="*/ 442 h 604"/>
                <a:gd name="T8" fmla="*/ 18 w 421"/>
                <a:gd name="T9" fmla="*/ 156 h 604"/>
                <a:gd name="T10" fmla="*/ 210 w 421"/>
                <a:gd name="T11" fmla="*/ 0 h 604"/>
                <a:gd name="T12" fmla="*/ 408 w 421"/>
                <a:gd name="T13" fmla="*/ 82 h 604"/>
                <a:gd name="T14" fmla="*/ 375 w 421"/>
                <a:gd name="T15" fmla="*/ 119 h 604"/>
                <a:gd name="T16" fmla="*/ 207 w 421"/>
                <a:gd name="T17" fmla="*/ 45 h 604"/>
                <a:gd name="T18" fmla="*/ 71 w 421"/>
                <a:gd name="T19" fmla="*/ 153 h 604"/>
                <a:gd name="T20" fmla="*/ 421 w 421"/>
                <a:gd name="T21" fmla="*/ 439 h 604"/>
                <a:gd name="T22" fmla="*/ 213 w 421"/>
                <a:gd name="T23" fmla="*/ 604 h 604"/>
                <a:gd name="T24" fmla="*/ 0 w 421"/>
                <a:gd name="T25" fmla="*/ 512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604">
                  <a:moveTo>
                    <a:pt x="0" y="512"/>
                  </a:moveTo>
                  <a:cubicBezTo>
                    <a:pt x="32" y="474"/>
                    <a:pt x="32" y="474"/>
                    <a:pt x="32" y="474"/>
                  </a:cubicBezTo>
                  <a:cubicBezTo>
                    <a:pt x="70" y="518"/>
                    <a:pt x="131" y="559"/>
                    <a:pt x="214" y="559"/>
                  </a:cubicBezTo>
                  <a:cubicBezTo>
                    <a:pt x="334" y="559"/>
                    <a:pt x="369" y="492"/>
                    <a:pt x="369" y="442"/>
                  </a:cubicBezTo>
                  <a:cubicBezTo>
                    <a:pt x="369" y="271"/>
                    <a:pt x="18" y="360"/>
                    <a:pt x="18" y="156"/>
                  </a:cubicBezTo>
                  <a:cubicBezTo>
                    <a:pt x="18" y="60"/>
                    <a:pt x="104" y="0"/>
                    <a:pt x="210" y="0"/>
                  </a:cubicBezTo>
                  <a:cubicBezTo>
                    <a:pt x="298" y="0"/>
                    <a:pt x="362" y="30"/>
                    <a:pt x="408" y="82"/>
                  </a:cubicBezTo>
                  <a:cubicBezTo>
                    <a:pt x="375" y="119"/>
                    <a:pt x="375" y="119"/>
                    <a:pt x="375" y="119"/>
                  </a:cubicBezTo>
                  <a:cubicBezTo>
                    <a:pt x="333" y="68"/>
                    <a:pt x="273" y="45"/>
                    <a:pt x="207" y="45"/>
                  </a:cubicBezTo>
                  <a:cubicBezTo>
                    <a:pt x="129" y="45"/>
                    <a:pt x="71" y="90"/>
                    <a:pt x="71" y="153"/>
                  </a:cubicBezTo>
                  <a:cubicBezTo>
                    <a:pt x="71" y="303"/>
                    <a:pt x="421" y="221"/>
                    <a:pt x="421" y="439"/>
                  </a:cubicBezTo>
                  <a:cubicBezTo>
                    <a:pt x="421" y="514"/>
                    <a:pt x="371" y="604"/>
                    <a:pt x="213" y="604"/>
                  </a:cubicBezTo>
                  <a:cubicBezTo>
                    <a:pt x="117" y="604"/>
                    <a:pt x="44" y="566"/>
                    <a:pt x="0" y="5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noEditPoints="1"/>
            </p:cNvSpPr>
            <p:nvPr userDrawn="1"/>
          </p:nvSpPr>
          <p:spPr bwMode="white">
            <a:xfrm>
              <a:off x="6633" y="3828"/>
              <a:ext cx="272" cy="274"/>
            </a:xfrm>
            <a:custGeom>
              <a:avLst/>
              <a:gdLst>
                <a:gd name="T0" fmla="*/ 752 w 1493"/>
                <a:gd name="T1" fmla="*/ 3 h 1497"/>
                <a:gd name="T2" fmla="*/ 4 w 1493"/>
                <a:gd name="T3" fmla="*/ 742 h 1497"/>
                <a:gd name="T4" fmla="*/ 745 w 1493"/>
                <a:gd name="T5" fmla="*/ 1493 h 1497"/>
                <a:gd name="T6" fmla="*/ 1493 w 1493"/>
                <a:gd name="T7" fmla="*/ 750 h 1497"/>
                <a:gd name="T8" fmla="*/ 752 w 1493"/>
                <a:gd name="T9" fmla="*/ 3 h 1497"/>
                <a:gd name="T10" fmla="*/ 1274 w 1493"/>
                <a:gd name="T11" fmla="*/ 812 h 1497"/>
                <a:gd name="T12" fmla="*/ 901 w 1493"/>
                <a:gd name="T13" fmla="*/ 1184 h 1497"/>
                <a:gd name="T14" fmla="*/ 761 w 1493"/>
                <a:gd name="T15" fmla="*/ 1184 h 1497"/>
                <a:gd name="T16" fmla="*/ 732 w 1493"/>
                <a:gd name="T17" fmla="*/ 1155 h 1497"/>
                <a:gd name="T18" fmla="*/ 732 w 1493"/>
                <a:gd name="T19" fmla="*/ 1015 h 1497"/>
                <a:gd name="T20" fmla="*/ 885 w 1493"/>
                <a:gd name="T21" fmla="*/ 861 h 1497"/>
                <a:gd name="T22" fmla="*/ 295 w 1493"/>
                <a:gd name="T23" fmla="*/ 861 h 1497"/>
                <a:gd name="T24" fmla="*/ 195 w 1493"/>
                <a:gd name="T25" fmla="*/ 761 h 1497"/>
                <a:gd name="T26" fmla="*/ 195 w 1493"/>
                <a:gd name="T27" fmla="*/ 722 h 1497"/>
                <a:gd name="T28" fmla="*/ 295 w 1493"/>
                <a:gd name="T29" fmla="*/ 622 h 1497"/>
                <a:gd name="T30" fmla="*/ 885 w 1493"/>
                <a:gd name="T31" fmla="*/ 622 h 1497"/>
                <a:gd name="T32" fmla="*/ 733 w 1493"/>
                <a:gd name="T33" fmla="*/ 470 h 1497"/>
                <a:gd name="T34" fmla="*/ 733 w 1493"/>
                <a:gd name="T35" fmla="*/ 330 h 1497"/>
                <a:gd name="T36" fmla="*/ 763 w 1493"/>
                <a:gd name="T37" fmla="*/ 300 h 1497"/>
                <a:gd name="T38" fmla="*/ 903 w 1493"/>
                <a:gd name="T39" fmla="*/ 300 h 1497"/>
                <a:gd name="T40" fmla="*/ 1274 w 1493"/>
                <a:gd name="T41" fmla="*/ 671 h 1497"/>
                <a:gd name="T42" fmla="*/ 1302 w 1493"/>
                <a:gd name="T43" fmla="*/ 751 h 1497"/>
                <a:gd name="T44" fmla="*/ 1274 w 1493"/>
                <a:gd name="T45" fmla="*/ 812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93" h="1497">
                  <a:moveTo>
                    <a:pt x="752" y="3"/>
                  </a:moveTo>
                  <a:cubicBezTo>
                    <a:pt x="347" y="0"/>
                    <a:pt x="8" y="324"/>
                    <a:pt x="4" y="742"/>
                  </a:cubicBezTo>
                  <a:cubicBezTo>
                    <a:pt x="0" y="1152"/>
                    <a:pt x="328" y="1488"/>
                    <a:pt x="745" y="1493"/>
                  </a:cubicBezTo>
                  <a:cubicBezTo>
                    <a:pt x="1152" y="1497"/>
                    <a:pt x="1488" y="1164"/>
                    <a:pt x="1493" y="750"/>
                  </a:cubicBezTo>
                  <a:cubicBezTo>
                    <a:pt x="1492" y="343"/>
                    <a:pt x="1169" y="6"/>
                    <a:pt x="752" y="3"/>
                  </a:cubicBezTo>
                  <a:close/>
                  <a:moveTo>
                    <a:pt x="1274" y="812"/>
                  </a:moveTo>
                  <a:cubicBezTo>
                    <a:pt x="901" y="1184"/>
                    <a:pt x="901" y="1184"/>
                    <a:pt x="901" y="1184"/>
                  </a:cubicBezTo>
                  <a:cubicBezTo>
                    <a:pt x="863" y="1223"/>
                    <a:pt x="800" y="1223"/>
                    <a:pt x="761" y="1184"/>
                  </a:cubicBezTo>
                  <a:cubicBezTo>
                    <a:pt x="732" y="1155"/>
                    <a:pt x="732" y="1155"/>
                    <a:pt x="732" y="1155"/>
                  </a:cubicBezTo>
                  <a:cubicBezTo>
                    <a:pt x="693" y="1116"/>
                    <a:pt x="693" y="1053"/>
                    <a:pt x="732" y="1015"/>
                  </a:cubicBezTo>
                  <a:cubicBezTo>
                    <a:pt x="885" y="861"/>
                    <a:pt x="885" y="861"/>
                    <a:pt x="885" y="861"/>
                  </a:cubicBezTo>
                  <a:cubicBezTo>
                    <a:pt x="295" y="861"/>
                    <a:pt x="295" y="861"/>
                    <a:pt x="295" y="861"/>
                  </a:cubicBezTo>
                  <a:cubicBezTo>
                    <a:pt x="240" y="861"/>
                    <a:pt x="195" y="816"/>
                    <a:pt x="195" y="761"/>
                  </a:cubicBezTo>
                  <a:cubicBezTo>
                    <a:pt x="195" y="722"/>
                    <a:pt x="195" y="722"/>
                    <a:pt x="195" y="722"/>
                  </a:cubicBezTo>
                  <a:cubicBezTo>
                    <a:pt x="195" y="667"/>
                    <a:pt x="240" y="622"/>
                    <a:pt x="295" y="622"/>
                  </a:cubicBezTo>
                  <a:cubicBezTo>
                    <a:pt x="885" y="622"/>
                    <a:pt x="885" y="622"/>
                    <a:pt x="885" y="622"/>
                  </a:cubicBezTo>
                  <a:cubicBezTo>
                    <a:pt x="733" y="470"/>
                    <a:pt x="733" y="470"/>
                    <a:pt x="733" y="470"/>
                  </a:cubicBezTo>
                  <a:cubicBezTo>
                    <a:pt x="695" y="431"/>
                    <a:pt x="695" y="368"/>
                    <a:pt x="733" y="330"/>
                  </a:cubicBezTo>
                  <a:cubicBezTo>
                    <a:pt x="763" y="300"/>
                    <a:pt x="763" y="300"/>
                    <a:pt x="763" y="300"/>
                  </a:cubicBezTo>
                  <a:cubicBezTo>
                    <a:pt x="802" y="262"/>
                    <a:pt x="864" y="262"/>
                    <a:pt x="903" y="300"/>
                  </a:cubicBezTo>
                  <a:cubicBezTo>
                    <a:pt x="1274" y="671"/>
                    <a:pt x="1274" y="671"/>
                    <a:pt x="1274" y="671"/>
                  </a:cubicBezTo>
                  <a:cubicBezTo>
                    <a:pt x="1296" y="693"/>
                    <a:pt x="1305" y="723"/>
                    <a:pt x="1302" y="751"/>
                  </a:cubicBezTo>
                  <a:cubicBezTo>
                    <a:pt x="1300" y="773"/>
                    <a:pt x="1290" y="795"/>
                    <a:pt x="1274" y="8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white">
            <a:xfrm>
              <a:off x="6963" y="3843"/>
              <a:ext cx="41" cy="65"/>
            </a:xfrm>
            <a:custGeom>
              <a:avLst/>
              <a:gdLst>
                <a:gd name="T0" fmla="*/ 0 w 41"/>
                <a:gd name="T1" fmla="*/ 65 h 65"/>
                <a:gd name="T2" fmla="*/ 0 w 41"/>
                <a:gd name="T3" fmla="*/ 0 h 65"/>
                <a:gd name="T4" fmla="*/ 41 w 41"/>
                <a:gd name="T5" fmla="*/ 0 h 65"/>
                <a:gd name="T6" fmla="*/ 41 w 41"/>
                <a:gd name="T7" fmla="*/ 5 h 65"/>
                <a:gd name="T8" fmla="*/ 6 w 41"/>
                <a:gd name="T9" fmla="*/ 5 h 65"/>
                <a:gd name="T10" fmla="*/ 6 w 41"/>
                <a:gd name="T11" fmla="*/ 29 h 65"/>
                <a:gd name="T12" fmla="*/ 41 w 41"/>
                <a:gd name="T13" fmla="*/ 29 h 65"/>
                <a:gd name="T14" fmla="*/ 41 w 41"/>
                <a:gd name="T15" fmla="*/ 34 h 65"/>
                <a:gd name="T16" fmla="*/ 6 w 41"/>
                <a:gd name="T17" fmla="*/ 34 h 65"/>
                <a:gd name="T18" fmla="*/ 6 w 41"/>
                <a:gd name="T19" fmla="*/ 65 h 65"/>
                <a:gd name="T20" fmla="*/ 0 w 41"/>
                <a:gd name="T21"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65">
                  <a:moveTo>
                    <a:pt x="0" y="65"/>
                  </a:moveTo>
                  <a:lnTo>
                    <a:pt x="0" y="0"/>
                  </a:lnTo>
                  <a:lnTo>
                    <a:pt x="41" y="0"/>
                  </a:lnTo>
                  <a:lnTo>
                    <a:pt x="41" y="5"/>
                  </a:lnTo>
                  <a:lnTo>
                    <a:pt x="6" y="5"/>
                  </a:lnTo>
                  <a:lnTo>
                    <a:pt x="6" y="29"/>
                  </a:lnTo>
                  <a:lnTo>
                    <a:pt x="41" y="29"/>
                  </a:lnTo>
                  <a:lnTo>
                    <a:pt x="41" y="34"/>
                  </a:lnTo>
                  <a:lnTo>
                    <a:pt x="6" y="34"/>
                  </a:lnTo>
                  <a:lnTo>
                    <a:pt x="6" y="65"/>
                  </a:lnTo>
                  <a:lnTo>
                    <a:pt x="0"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noEditPoints="1"/>
            </p:cNvSpPr>
            <p:nvPr userDrawn="1"/>
          </p:nvSpPr>
          <p:spPr bwMode="white">
            <a:xfrm>
              <a:off x="7002" y="3843"/>
              <a:ext cx="60" cy="65"/>
            </a:xfrm>
            <a:custGeom>
              <a:avLst/>
              <a:gdLst>
                <a:gd name="T0" fmla="*/ 53 w 60"/>
                <a:gd name="T1" fmla="*/ 65 h 65"/>
                <a:gd name="T2" fmla="*/ 47 w 60"/>
                <a:gd name="T3" fmla="*/ 49 h 65"/>
                <a:gd name="T4" fmla="*/ 13 w 60"/>
                <a:gd name="T5" fmla="*/ 49 h 65"/>
                <a:gd name="T6" fmla="*/ 7 w 60"/>
                <a:gd name="T7" fmla="*/ 65 h 65"/>
                <a:gd name="T8" fmla="*/ 0 w 60"/>
                <a:gd name="T9" fmla="*/ 65 h 65"/>
                <a:gd name="T10" fmla="*/ 27 w 60"/>
                <a:gd name="T11" fmla="*/ 0 h 65"/>
                <a:gd name="T12" fmla="*/ 34 w 60"/>
                <a:gd name="T13" fmla="*/ 0 h 65"/>
                <a:gd name="T14" fmla="*/ 60 w 60"/>
                <a:gd name="T15" fmla="*/ 65 h 65"/>
                <a:gd name="T16" fmla="*/ 53 w 60"/>
                <a:gd name="T17" fmla="*/ 65 h 65"/>
                <a:gd name="T18" fmla="*/ 30 w 60"/>
                <a:gd name="T19" fmla="*/ 6 h 65"/>
                <a:gd name="T20" fmla="*/ 15 w 60"/>
                <a:gd name="T21" fmla="*/ 44 h 65"/>
                <a:gd name="T22" fmla="*/ 45 w 60"/>
                <a:gd name="T23" fmla="*/ 44 h 65"/>
                <a:gd name="T24" fmla="*/ 30 w 60"/>
                <a:gd name="T25"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5">
                  <a:moveTo>
                    <a:pt x="53" y="65"/>
                  </a:moveTo>
                  <a:lnTo>
                    <a:pt x="47" y="49"/>
                  </a:lnTo>
                  <a:lnTo>
                    <a:pt x="13" y="49"/>
                  </a:lnTo>
                  <a:lnTo>
                    <a:pt x="7" y="65"/>
                  </a:lnTo>
                  <a:lnTo>
                    <a:pt x="0" y="65"/>
                  </a:lnTo>
                  <a:lnTo>
                    <a:pt x="27" y="0"/>
                  </a:lnTo>
                  <a:lnTo>
                    <a:pt x="34" y="0"/>
                  </a:lnTo>
                  <a:lnTo>
                    <a:pt x="60" y="65"/>
                  </a:lnTo>
                  <a:lnTo>
                    <a:pt x="53" y="65"/>
                  </a:lnTo>
                  <a:close/>
                  <a:moveTo>
                    <a:pt x="30" y="6"/>
                  </a:moveTo>
                  <a:lnTo>
                    <a:pt x="15" y="44"/>
                  </a:lnTo>
                  <a:lnTo>
                    <a:pt x="45" y="44"/>
                  </a:lnTo>
                  <a:lnTo>
                    <a:pt x="3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9"/>
            <p:cNvSpPr>
              <a:spLocks/>
            </p:cNvSpPr>
            <p:nvPr userDrawn="1"/>
          </p:nvSpPr>
          <p:spPr bwMode="white">
            <a:xfrm>
              <a:off x="7066" y="3842"/>
              <a:ext cx="47" cy="67"/>
            </a:xfrm>
            <a:custGeom>
              <a:avLst/>
              <a:gdLst>
                <a:gd name="T0" fmla="*/ 0 w 255"/>
                <a:gd name="T1" fmla="*/ 309 h 366"/>
                <a:gd name="T2" fmla="*/ 19 w 255"/>
                <a:gd name="T3" fmla="*/ 287 h 366"/>
                <a:gd name="T4" fmla="*/ 130 w 255"/>
                <a:gd name="T5" fmla="*/ 338 h 366"/>
                <a:gd name="T6" fmla="*/ 223 w 255"/>
                <a:gd name="T7" fmla="*/ 268 h 366"/>
                <a:gd name="T8" fmla="*/ 11 w 255"/>
                <a:gd name="T9" fmla="*/ 94 h 366"/>
                <a:gd name="T10" fmla="*/ 127 w 255"/>
                <a:gd name="T11" fmla="*/ 0 h 366"/>
                <a:gd name="T12" fmla="*/ 247 w 255"/>
                <a:gd name="T13" fmla="*/ 50 h 366"/>
                <a:gd name="T14" fmla="*/ 227 w 255"/>
                <a:gd name="T15" fmla="*/ 72 h 366"/>
                <a:gd name="T16" fmla="*/ 126 w 255"/>
                <a:gd name="T17" fmla="*/ 27 h 366"/>
                <a:gd name="T18" fmla="*/ 43 w 255"/>
                <a:gd name="T19" fmla="*/ 93 h 366"/>
                <a:gd name="T20" fmla="*/ 255 w 255"/>
                <a:gd name="T21" fmla="*/ 265 h 366"/>
                <a:gd name="T22" fmla="*/ 129 w 255"/>
                <a:gd name="T23" fmla="*/ 366 h 366"/>
                <a:gd name="T24" fmla="*/ 0 w 255"/>
                <a:gd name="T25" fmla="*/ 309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366">
                  <a:moveTo>
                    <a:pt x="0" y="309"/>
                  </a:moveTo>
                  <a:cubicBezTo>
                    <a:pt x="19" y="287"/>
                    <a:pt x="19" y="287"/>
                    <a:pt x="19" y="287"/>
                  </a:cubicBezTo>
                  <a:cubicBezTo>
                    <a:pt x="42" y="313"/>
                    <a:pt x="79" y="338"/>
                    <a:pt x="130" y="338"/>
                  </a:cubicBezTo>
                  <a:cubicBezTo>
                    <a:pt x="203" y="338"/>
                    <a:pt x="223" y="298"/>
                    <a:pt x="223" y="268"/>
                  </a:cubicBezTo>
                  <a:cubicBezTo>
                    <a:pt x="223" y="164"/>
                    <a:pt x="11" y="218"/>
                    <a:pt x="11" y="94"/>
                  </a:cubicBezTo>
                  <a:cubicBezTo>
                    <a:pt x="11" y="36"/>
                    <a:pt x="63" y="0"/>
                    <a:pt x="127" y="0"/>
                  </a:cubicBezTo>
                  <a:cubicBezTo>
                    <a:pt x="180" y="0"/>
                    <a:pt x="219" y="18"/>
                    <a:pt x="247" y="50"/>
                  </a:cubicBezTo>
                  <a:cubicBezTo>
                    <a:pt x="227" y="72"/>
                    <a:pt x="227" y="72"/>
                    <a:pt x="227" y="72"/>
                  </a:cubicBezTo>
                  <a:cubicBezTo>
                    <a:pt x="201" y="41"/>
                    <a:pt x="165" y="27"/>
                    <a:pt x="126" y="27"/>
                  </a:cubicBezTo>
                  <a:cubicBezTo>
                    <a:pt x="78" y="27"/>
                    <a:pt x="43" y="54"/>
                    <a:pt x="43" y="93"/>
                  </a:cubicBezTo>
                  <a:cubicBezTo>
                    <a:pt x="43" y="183"/>
                    <a:pt x="255" y="133"/>
                    <a:pt x="255" y="265"/>
                  </a:cubicBezTo>
                  <a:cubicBezTo>
                    <a:pt x="255" y="311"/>
                    <a:pt x="225" y="366"/>
                    <a:pt x="129" y="366"/>
                  </a:cubicBezTo>
                  <a:cubicBezTo>
                    <a:pt x="71" y="366"/>
                    <a:pt x="27" y="342"/>
                    <a:pt x="0" y="3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0"/>
            <p:cNvSpPr>
              <a:spLocks/>
            </p:cNvSpPr>
            <p:nvPr userDrawn="1"/>
          </p:nvSpPr>
          <p:spPr bwMode="white">
            <a:xfrm>
              <a:off x="7121" y="3843"/>
              <a:ext cx="48" cy="65"/>
            </a:xfrm>
            <a:custGeom>
              <a:avLst/>
              <a:gdLst>
                <a:gd name="T0" fmla="*/ 21 w 48"/>
                <a:gd name="T1" fmla="*/ 65 h 65"/>
                <a:gd name="T2" fmla="*/ 21 w 48"/>
                <a:gd name="T3" fmla="*/ 5 h 65"/>
                <a:gd name="T4" fmla="*/ 0 w 48"/>
                <a:gd name="T5" fmla="*/ 5 h 65"/>
                <a:gd name="T6" fmla="*/ 0 w 48"/>
                <a:gd name="T7" fmla="*/ 0 h 65"/>
                <a:gd name="T8" fmla="*/ 48 w 48"/>
                <a:gd name="T9" fmla="*/ 0 h 65"/>
                <a:gd name="T10" fmla="*/ 48 w 48"/>
                <a:gd name="T11" fmla="*/ 5 h 65"/>
                <a:gd name="T12" fmla="*/ 27 w 48"/>
                <a:gd name="T13" fmla="*/ 5 h 65"/>
                <a:gd name="T14" fmla="*/ 27 w 48"/>
                <a:gd name="T15" fmla="*/ 65 h 65"/>
                <a:gd name="T16" fmla="*/ 21 w 48"/>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5">
                  <a:moveTo>
                    <a:pt x="21" y="65"/>
                  </a:moveTo>
                  <a:lnTo>
                    <a:pt x="21" y="5"/>
                  </a:lnTo>
                  <a:lnTo>
                    <a:pt x="0" y="5"/>
                  </a:lnTo>
                  <a:lnTo>
                    <a:pt x="0" y="0"/>
                  </a:lnTo>
                  <a:lnTo>
                    <a:pt x="48" y="0"/>
                  </a:lnTo>
                  <a:lnTo>
                    <a:pt x="48" y="5"/>
                  </a:lnTo>
                  <a:lnTo>
                    <a:pt x="27" y="5"/>
                  </a:lnTo>
                  <a:lnTo>
                    <a:pt x="27" y="65"/>
                  </a:lnTo>
                  <a:lnTo>
                    <a:pt x="21"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21"/>
            <p:cNvSpPr>
              <a:spLocks/>
            </p:cNvSpPr>
            <p:nvPr userDrawn="1"/>
          </p:nvSpPr>
          <p:spPr bwMode="white">
            <a:xfrm>
              <a:off x="7180" y="3843"/>
              <a:ext cx="41" cy="65"/>
            </a:xfrm>
            <a:custGeom>
              <a:avLst/>
              <a:gdLst>
                <a:gd name="T0" fmla="*/ 0 w 41"/>
                <a:gd name="T1" fmla="*/ 65 h 65"/>
                <a:gd name="T2" fmla="*/ 0 w 41"/>
                <a:gd name="T3" fmla="*/ 0 h 65"/>
                <a:gd name="T4" fmla="*/ 41 w 41"/>
                <a:gd name="T5" fmla="*/ 0 h 65"/>
                <a:gd name="T6" fmla="*/ 41 w 41"/>
                <a:gd name="T7" fmla="*/ 5 h 65"/>
                <a:gd name="T8" fmla="*/ 6 w 41"/>
                <a:gd name="T9" fmla="*/ 5 h 65"/>
                <a:gd name="T10" fmla="*/ 6 w 41"/>
                <a:gd name="T11" fmla="*/ 29 h 65"/>
                <a:gd name="T12" fmla="*/ 40 w 41"/>
                <a:gd name="T13" fmla="*/ 29 h 65"/>
                <a:gd name="T14" fmla="*/ 40 w 41"/>
                <a:gd name="T15" fmla="*/ 34 h 65"/>
                <a:gd name="T16" fmla="*/ 6 w 41"/>
                <a:gd name="T17" fmla="*/ 34 h 65"/>
                <a:gd name="T18" fmla="*/ 6 w 41"/>
                <a:gd name="T19" fmla="*/ 60 h 65"/>
                <a:gd name="T20" fmla="*/ 41 w 41"/>
                <a:gd name="T21" fmla="*/ 60 h 65"/>
                <a:gd name="T22" fmla="*/ 41 w 41"/>
                <a:gd name="T23" fmla="*/ 65 h 65"/>
                <a:gd name="T24" fmla="*/ 0 w 41"/>
                <a:gd name="T25"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65">
                  <a:moveTo>
                    <a:pt x="0" y="65"/>
                  </a:moveTo>
                  <a:lnTo>
                    <a:pt x="0" y="0"/>
                  </a:lnTo>
                  <a:lnTo>
                    <a:pt x="41" y="0"/>
                  </a:lnTo>
                  <a:lnTo>
                    <a:pt x="41" y="5"/>
                  </a:lnTo>
                  <a:lnTo>
                    <a:pt x="6" y="5"/>
                  </a:lnTo>
                  <a:lnTo>
                    <a:pt x="6" y="29"/>
                  </a:lnTo>
                  <a:lnTo>
                    <a:pt x="40" y="29"/>
                  </a:lnTo>
                  <a:lnTo>
                    <a:pt x="40" y="34"/>
                  </a:lnTo>
                  <a:lnTo>
                    <a:pt x="6" y="34"/>
                  </a:lnTo>
                  <a:lnTo>
                    <a:pt x="6" y="60"/>
                  </a:lnTo>
                  <a:lnTo>
                    <a:pt x="41" y="60"/>
                  </a:lnTo>
                  <a:lnTo>
                    <a:pt x="41" y="65"/>
                  </a:lnTo>
                  <a:lnTo>
                    <a:pt x="0"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22"/>
            <p:cNvSpPr>
              <a:spLocks noEditPoints="1"/>
            </p:cNvSpPr>
            <p:nvPr userDrawn="1"/>
          </p:nvSpPr>
          <p:spPr bwMode="white">
            <a:xfrm>
              <a:off x="7235" y="3843"/>
              <a:ext cx="44" cy="65"/>
            </a:xfrm>
            <a:custGeom>
              <a:avLst/>
              <a:gdLst>
                <a:gd name="T0" fmla="*/ 207 w 244"/>
                <a:gd name="T1" fmla="*/ 353 h 353"/>
                <a:gd name="T2" fmla="*/ 108 w 244"/>
                <a:gd name="T3" fmla="*/ 207 h 353"/>
                <a:gd name="T4" fmla="*/ 30 w 244"/>
                <a:gd name="T5" fmla="*/ 207 h 353"/>
                <a:gd name="T6" fmla="*/ 30 w 244"/>
                <a:gd name="T7" fmla="*/ 353 h 353"/>
                <a:gd name="T8" fmla="*/ 0 w 244"/>
                <a:gd name="T9" fmla="*/ 353 h 353"/>
                <a:gd name="T10" fmla="*/ 0 w 244"/>
                <a:gd name="T11" fmla="*/ 0 h 353"/>
                <a:gd name="T12" fmla="*/ 132 w 244"/>
                <a:gd name="T13" fmla="*/ 0 h 353"/>
                <a:gd name="T14" fmla="*/ 239 w 244"/>
                <a:gd name="T15" fmla="*/ 103 h 353"/>
                <a:gd name="T16" fmla="*/ 141 w 244"/>
                <a:gd name="T17" fmla="*/ 205 h 353"/>
                <a:gd name="T18" fmla="*/ 244 w 244"/>
                <a:gd name="T19" fmla="*/ 353 h 353"/>
                <a:gd name="T20" fmla="*/ 207 w 244"/>
                <a:gd name="T21" fmla="*/ 353 h 353"/>
                <a:gd name="T22" fmla="*/ 208 w 244"/>
                <a:gd name="T23" fmla="*/ 103 h 353"/>
                <a:gd name="T24" fmla="*/ 129 w 244"/>
                <a:gd name="T25" fmla="*/ 27 h 353"/>
                <a:gd name="T26" fmla="*/ 30 w 244"/>
                <a:gd name="T27" fmla="*/ 27 h 353"/>
                <a:gd name="T28" fmla="*/ 30 w 244"/>
                <a:gd name="T29" fmla="*/ 179 h 353"/>
                <a:gd name="T30" fmla="*/ 129 w 244"/>
                <a:gd name="T31" fmla="*/ 179 h 353"/>
                <a:gd name="T32" fmla="*/ 208 w 244"/>
                <a:gd name="T33" fmla="*/ 103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53">
                  <a:moveTo>
                    <a:pt x="207" y="353"/>
                  </a:moveTo>
                  <a:cubicBezTo>
                    <a:pt x="108" y="207"/>
                    <a:pt x="108" y="207"/>
                    <a:pt x="108" y="207"/>
                  </a:cubicBezTo>
                  <a:cubicBezTo>
                    <a:pt x="30" y="207"/>
                    <a:pt x="30" y="207"/>
                    <a:pt x="30" y="207"/>
                  </a:cubicBezTo>
                  <a:cubicBezTo>
                    <a:pt x="30" y="353"/>
                    <a:pt x="30" y="353"/>
                    <a:pt x="30" y="353"/>
                  </a:cubicBezTo>
                  <a:cubicBezTo>
                    <a:pt x="0" y="353"/>
                    <a:pt x="0" y="353"/>
                    <a:pt x="0" y="353"/>
                  </a:cubicBezTo>
                  <a:cubicBezTo>
                    <a:pt x="0" y="0"/>
                    <a:pt x="0" y="0"/>
                    <a:pt x="0" y="0"/>
                  </a:cubicBezTo>
                  <a:cubicBezTo>
                    <a:pt x="132" y="0"/>
                    <a:pt x="132" y="0"/>
                    <a:pt x="132" y="0"/>
                  </a:cubicBezTo>
                  <a:cubicBezTo>
                    <a:pt x="193" y="0"/>
                    <a:pt x="239" y="38"/>
                    <a:pt x="239" y="103"/>
                  </a:cubicBezTo>
                  <a:cubicBezTo>
                    <a:pt x="239" y="167"/>
                    <a:pt x="194" y="203"/>
                    <a:pt x="141" y="205"/>
                  </a:cubicBezTo>
                  <a:cubicBezTo>
                    <a:pt x="244" y="353"/>
                    <a:pt x="244" y="353"/>
                    <a:pt x="244" y="353"/>
                  </a:cubicBezTo>
                  <a:lnTo>
                    <a:pt x="207" y="353"/>
                  </a:lnTo>
                  <a:close/>
                  <a:moveTo>
                    <a:pt x="208" y="103"/>
                  </a:moveTo>
                  <a:cubicBezTo>
                    <a:pt x="208" y="58"/>
                    <a:pt x="176" y="27"/>
                    <a:pt x="129" y="27"/>
                  </a:cubicBezTo>
                  <a:cubicBezTo>
                    <a:pt x="30" y="27"/>
                    <a:pt x="30" y="27"/>
                    <a:pt x="30" y="27"/>
                  </a:cubicBezTo>
                  <a:cubicBezTo>
                    <a:pt x="30" y="179"/>
                    <a:pt x="30" y="179"/>
                    <a:pt x="30" y="179"/>
                  </a:cubicBezTo>
                  <a:cubicBezTo>
                    <a:pt x="129" y="179"/>
                    <a:pt x="129" y="179"/>
                    <a:pt x="129" y="179"/>
                  </a:cubicBezTo>
                  <a:cubicBezTo>
                    <a:pt x="176" y="179"/>
                    <a:pt x="208" y="148"/>
                    <a:pt x="208"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23"/>
            <p:cNvSpPr>
              <a:spLocks noChangeArrowheads="1"/>
            </p:cNvSpPr>
            <p:nvPr userDrawn="1"/>
          </p:nvSpPr>
          <p:spPr bwMode="white">
            <a:xfrm>
              <a:off x="7288" y="3900"/>
              <a:ext cx="9" cy="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24"/>
            <p:cNvSpPr>
              <a:spLocks/>
            </p:cNvSpPr>
            <p:nvPr userDrawn="1"/>
          </p:nvSpPr>
          <p:spPr bwMode="white">
            <a:xfrm>
              <a:off x="6957" y="3932"/>
              <a:ext cx="46" cy="66"/>
            </a:xfrm>
            <a:custGeom>
              <a:avLst/>
              <a:gdLst>
                <a:gd name="T0" fmla="*/ 0 w 255"/>
                <a:gd name="T1" fmla="*/ 309 h 366"/>
                <a:gd name="T2" fmla="*/ 19 w 255"/>
                <a:gd name="T3" fmla="*/ 287 h 366"/>
                <a:gd name="T4" fmla="*/ 130 w 255"/>
                <a:gd name="T5" fmla="*/ 338 h 366"/>
                <a:gd name="T6" fmla="*/ 223 w 255"/>
                <a:gd name="T7" fmla="*/ 267 h 366"/>
                <a:gd name="T8" fmla="*/ 11 w 255"/>
                <a:gd name="T9" fmla="*/ 94 h 366"/>
                <a:gd name="T10" fmla="*/ 127 w 255"/>
                <a:gd name="T11" fmla="*/ 0 h 366"/>
                <a:gd name="T12" fmla="*/ 247 w 255"/>
                <a:gd name="T13" fmla="*/ 49 h 366"/>
                <a:gd name="T14" fmla="*/ 227 w 255"/>
                <a:gd name="T15" fmla="*/ 72 h 366"/>
                <a:gd name="T16" fmla="*/ 125 w 255"/>
                <a:gd name="T17" fmla="*/ 27 h 366"/>
                <a:gd name="T18" fmla="*/ 43 w 255"/>
                <a:gd name="T19" fmla="*/ 92 h 366"/>
                <a:gd name="T20" fmla="*/ 255 w 255"/>
                <a:gd name="T21" fmla="*/ 265 h 366"/>
                <a:gd name="T22" fmla="*/ 129 w 255"/>
                <a:gd name="T23" fmla="*/ 366 h 366"/>
                <a:gd name="T24" fmla="*/ 0 w 255"/>
                <a:gd name="T25" fmla="*/ 309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366">
                  <a:moveTo>
                    <a:pt x="0" y="309"/>
                  </a:moveTo>
                  <a:cubicBezTo>
                    <a:pt x="19" y="287"/>
                    <a:pt x="19" y="287"/>
                    <a:pt x="19" y="287"/>
                  </a:cubicBezTo>
                  <a:cubicBezTo>
                    <a:pt x="42" y="313"/>
                    <a:pt x="79" y="338"/>
                    <a:pt x="130" y="338"/>
                  </a:cubicBezTo>
                  <a:cubicBezTo>
                    <a:pt x="202" y="338"/>
                    <a:pt x="223" y="298"/>
                    <a:pt x="223" y="267"/>
                  </a:cubicBezTo>
                  <a:cubicBezTo>
                    <a:pt x="223" y="163"/>
                    <a:pt x="11" y="218"/>
                    <a:pt x="11" y="94"/>
                  </a:cubicBezTo>
                  <a:cubicBezTo>
                    <a:pt x="11" y="36"/>
                    <a:pt x="63" y="0"/>
                    <a:pt x="127" y="0"/>
                  </a:cubicBezTo>
                  <a:cubicBezTo>
                    <a:pt x="180" y="0"/>
                    <a:pt x="219" y="18"/>
                    <a:pt x="247" y="49"/>
                  </a:cubicBezTo>
                  <a:cubicBezTo>
                    <a:pt x="227" y="72"/>
                    <a:pt x="227" y="72"/>
                    <a:pt x="227" y="72"/>
                  </a:cubicBezTo>
                  <a:cubicBezTo>
                    <a:pt x="201" y="41"/>
                    <a:pt x="165" y="27"/>
                    <a:pt x="125" y="27"/>
                  </a:cubicBezTo>
                  <a:cubicBezTo>
                    <a:pt x="78" y="27"/>
                    <a:pt x="43" y="54"/>
                    <a:pt x="43" y="92"/>
                  </a:cubicBezTo>
                  <a:cubicBezTo>
                    <a:pt x="43" y="183"/>
                    <a:pt x="255" y="133"/>
                    <a:pt x="255" y="265"/>
                  </a:cubicBezTo>
                  <a:cubicBezTo>
                    <a:pt x="255" y="311"/>
                    <a:pt x="225" y="366"/>
                    <a:pt x="129" y="366"/>
                  </a:cubicBezTo>
                  <a:cubicBezTo>
                    <a:pt x="71" y="366"/>
                    <a:pt x="27" y="342"/>
                    <a:pt x="0" y="3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25"/>
            <p:cNvSpPr>
              <a:spLocks/>
            </p:cNvSpPr>
            <p:nvPr userDrawn="1"/>
          </p:nvSpPr>
          <p:spPr bwMode="white">
            <a:xfrm>
              <a:off x="7016" y="3932"/>
              <a:ext cx="61" cy="65"/>
            </a:xfrm>
            <a:custGeom>
              <a:avLst/>
              <a:gdLst>
                <a:gd name="T0" fmla="*/ 55 w 61"/>
                <a:gd name="T1" fmla="*/ 65 h 65"/>
                <a:gd name="T2" fmla="*/ 55 w 61"/>
                <a:gd name="T3" fmla="*/ 8 h 65"/>
                <a:gd name="T4" fmla="*/ 32 w 61"/>
                <a:gd name="T5" fmla="*/ 65 h 65"/>
                <a:gd name="T6" fmla="*/ 29 w 61"/>
                <a:gd name="T7" fmla="*/ 65 h 65"/>
                <a:gd name="T8" fmla="*/ 6 w 61"/>
                <a:gd name="T9" fmla="*/ 8 h 65"/>
                <a:gd name="T10" fmla="*/ 6 w 61"/>
                <a:gd name="T11" fmla="*/ 65 h 65"/>
                <a:gd name="T12" fmla="*/ 0 w 61"/>
                <a:gd name="T13" fmla="*/ 65 h 65"/>
                <a:gd name="T14" fmla="*/ 0 w 61"/>
                <a:gd name="T15" fmla="*/ 0 h 65"/>
                <a:gd name="T16" fmla="*/ 9 w 61"/>
                <a:gd name="T17" fmla="*/ 0 h 65"/>
                <a:gd name="T18" fmla="*/ 30 w 61"/>
                <a:gd name="T19" fmla="*/ 54 h 65"/>
                <a:gd name="T20" fmla="*/ 52 w 61"/>
                <a:gd name="T21" fmla="*/ 0 h 65"/>
                <a:gd name="T22" fmla="*/ 61 w 61"/>
                <a:gd name="T23" fmla="*/ 0 h 65"/>
                <a:gd name="T24" fmla="*/ 61 w 61"/>
                <a:gd name="T25" fmla="*/ 65 h 65"/>
                <a:gd name="T26" fmla="*/ 55 w 61"/>
                <a:gd name="T2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5">
                  <a:moveTo>
                    <a:pt x="55" y="65"/>
                  </a:moveTo>
                  <a:lnTo>
                    <a:pt x="55" y="8"/>
                  </a:lnTo>
                  <a:lnTo>
                    <a:pt x="32" y="65"/>
                  </a:lnTo>
                  <a:lnTo>
                    <a:pt x="29" y="65"/>
                  </a:lnTo>
                  <a:lnTo>
                    <a:pt x="6" y="8"/>
                  </a:lnTo>
                  <a:lnTo>
                    <a:pt x="6" y="65"/>
                  </a:lnTo>
                  <a:lnTo>
                    <a:pt x="0" y="65"/>
                  </a:lnTo>
                  <a:lnTo>
                    <a:pt x="0" y="0"/>
                  </a:lnTo>
                  <a:lnTo>
                    <a:pt x="9" y="0"/>
                  </a:lnTo>
                  <a:lnTo>
                    <a:pt x="30" y="54"/>
                  </a:lnTo>
                  <a:lnTo>
                    <a:pt x="52" y="0"/>
                  </a:lnTo>
                  <a:lnTo>
                    <a:pt x="61" y="0"/>
                  </a:lnTo>
                  <a:lnTo>
                    <a:pt x="61" y="65"/>
                  </a:lnTo>
                  <a:lnTo>
                    <a:pt x="55"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26"/>
            <p:cNvSpPr>
              <a:spLocks noEditPoints="1"/>
            </p:cNvSpPr>
            <p:nvPr userDrawn="1"/>
          </p:nvSpPr>
          <p:spPr bwMode="white">
            <a:xfrm>
              <a:off x="7086" y="3932"/>
              <a:ext cx="60" cy="65"/>
            </a:xfrm>
            <a:custGeom>
              <a:avLst/>
              <a:gdLst>
                <a:gd name="T0" fmla="*/ 53 w 60"/>
                <a:gd name="T1" fmla="*/ 65 h 65"/>
                <a:gd name="T2" fmla="*/ 47 w 60"/>
                <a:gd name="T3" fmla="*/ 49 h 65"/>
                <a:gd name="T4" fmla="*/ 13 w 60"/>
                <a:gd name="T5" fmla="*/ 49 h 65"/>
                <a:gd name="T6" fmla="*/ 7 w 60"/>
                <a:gd name="T7" fmla="*/ 65 h 65"/>
                <a:gd name="T8" fmla="*/ 0 w 60"/>
                <a:gd name="T9" fmla="*/ 65 h 65"/>
                <a:gd name="T10" fmla="*/ 27 w 60"/>
                <a:gd name="T11" fmla="*/ 0 h 65"/>
                <a:gd name="T12" fmla="*/ 33 w 60"/>
                <a:gd name="T13" fmla="*/ 0 h 65"/>
                <a:gd name="T14" fmla="*/ 60 w 60"/>
                <a:gd name="T15" fmla="*/ 65 h 65"/>
                <a:gd name="T16" fmla="*/ 53 w 60"/>
                <a:gd name="T17" fmla="*/ 65 h 65"/>
                <a:gd name="T18" fmla="*/ 30 w 60"/>
                <a:gd name="T19" fmla="*/ 7 h 65"/>
                <a:gd name="T20" fmla="*/ 15 w 60"/>
                <a:gd name="T21" fmla="*/ 44 h 65"/>
                <a:gd name="T22" fmla="*/ 45 w 60"/>
                <a:gd name="T23" fmla="*/ 44 h 65"/>
                <a:gd name="T24" fmla="*/ 30 w 60"/>
                <a:gd name="T25" fmla="*/ 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 h="65">
                  <a:moveTo>
                    <a:pt x="53" y="65"/>
                  </a:moveTo>
                  <a:lnTo>
                    <a:pt x="47" y="49"/>
                  </a:lnTo>
                  <a:lnTo>
                    <a:pt x="13" y="49"/>
                  </a:lnTo>
                  <a:lnTo>
                    <a:pt x="7" y="65"/>
                  </a:lnTo>
                  <a:lnTo>
                    <a:pt x="0" y="65"/>
                  </a:lnTo>
                  <a:lnTo>
                    <a:pt x="27" y="0"/>
                  </a:lnTo>
                  <a:lnTo>
                    <a:pt x="33" y="0"/>
                  </a:lnTo>
                  <a:lnTo>
                    <a:pt x="60" y="65"/>
                  </a:lnTo>
                  <a:lnTo>
                    <a:pt x="53" y="65"/>
                  </a:lnTo>
                  <a:close/>
                  <a:moveTo>
                    <a:pt x="30" y="7"/>
                  </a:moveTo>
                  <a:lnTo>
                    <a:pt x="15" y="44"/>
                  </a:lnTo>
                  <a:lnTo>
                    <a:pt x="45" y="44"/>
                  </a:lnTo>
                  <a:lnTo>
                    <a:pt x="30"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27"/>
            <p:cNvSpPr>
              <a:spLocks noEditPoints="1"/>
            </p:cNvSpPr>
            <p:nvPr userDrawn="1"/>
          </p:nvSpPr>
          <p:spPr bwMode="white">
            <a:xfrm>
              <a:off x="7155" y="3932"/>
              <a:ext cx="45" cy="65"/>
            </a:xfrm>
            <a:custGeom>
              <a:avLst/>
              <a:gdLst>
                <a:gd name="T0" fmla="*/ 207 w 244"/>
                <a:gd name="T1" fmla="*/ 354 h 354"/>
                <a:gd name="T2" fmla="*/ 108 w 244"/>
                <a:gd name="T3" fmla="*/ 208 h 354"/>
                <a:gd name="T4" fmla="*/ 30 w 244"/>
                <a:gd name="T5" fmla="*/ 208 h 354"/>
                <a:gd name="T6" fmla="*/ 30 w 244"/>
                <a:gd name="T7" fmla="*/ 354 h 354"/>
                <a:gd name="T8" fmla="*/ 0 w 244"/>
                <a:gd name="T9" fmla="*/ 354 h 354"/>
                <a:gd name="T10" fmla="*/ 0 w 244"/>
                <a:gd name="T11" fmla="*/ 0 h 354"/>
                <a:gd name="T12" fmla="*/ 132 w 244"/>
                <a:gd name="T13" fmla="*/ 0 h 354"/>
                <a:gd name="T14" fmla="*/ 240 w 244"/>
                <a:gd name="T15" fmla="*/ 104 h 354"/>
                <a:gd name="T16" fmla="*/ 142 w 244"/>
                <a:gd name="T17" fmla="*/ 206 h 354"/>
                <a:gd name="T18" fmla="*/ 244 w 244"/>
                <a:gd name="T19" fmla="*/ 354 h 354"/>
                <a:gd name="T20" fmla="*/ 207 w 244"/>
                <a:gd name="T21" fmla="*/ 354 h 354"/>
                <a:gd name="T22" fmla="*/ 208 w 244"/>
                <a:gd name="T23" fmla="*/ 104 h 354"/>
                <a:gd name="T24" fmla="*/ 129 w 244"/>
                <a:gd name="T25" fmla="*/ 28 h 354"/>
                <a:gd name="T26" fmla="*/ 30 w 244"/>
                <a:gd name="T27" fmla="*/ 28 h 354"/>
                <a:gd name="T28" fmla="*/ 30 w 244"/>
                <a:gd name="T29" fmla="*/ 180 h 354"/>
                <a:gd name="T30" fmla="*/ 129 w 244"/>
                <a:gd name="T31" fmla="*/ 180 h 354"/>
                <a:gd name="T32" fmla="*/ 208 w 244"/>
                <a:gd name="T33" fmla="*/ 10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54">
                  <a:moveTo>
                    <a:pt x="207" y="354"/>
                  </a:moveTo>
                  <a:cubicBezTo>
                    <a:pt x="108" y="208"/>
                    <a:pt x="108" y="208"/>
                    <a:pt x="108" y="208"/>
                  </a:cubicBezTo>
                  <a:cubicBezTo>
                    <a:pt x="30" y="208"/>
                    <a:pt x="30" y="208"/>
                    <a:pt x="30" y="208"/>
                  </a:cubicBezTo>
                  <a:cubicBezTo>
                    <a:pt x="30" y="354"/>
                    <a:pt x="30" y="354"/>
                    <a:pt x="30" y="354"/>
                  </a:cubicBezTo>
                  <a:cubicBezTo>
                    <a:pt x="0" y="354"/>
                    <a:pt x="0" y="354"/>
                    <a:pt x="0" y="354"/>
                  </a:cubicBezTo>
                  <a:cubicBezTo>
                    <a:pt x="0" y="0"/>
                    <a:pt x="0" y="0"/>
                    <a:pt x="0" y="0"/>
                  </a:cubicBezTo>
                  <a:cubicBezTo>
                    <a:pt x="132" y="0"/>
                    <a:pt x="132" y="0"/>
                    <a:pt x="132" y="0"/>
                  </a:cubicBezTo>
                  <a:cubicBezTo>
                    <a:pt x="193" y="0"/>
                    <a:pt x="240" y="39"/>
                    <a:pt x="240" y="104"/>
                  </a:cubicBezTo>
                  <a:cubicBezTo>
                    <a:pt x="240" y="168"/>
                    <a:pt x="194" y="204"/>
                    <a:pt x="142" y="206"/>
                  </a:cubicBezTo>
                  <a:cubicBezTo>
                    <a:pt x="244" y="354"/>
                    <a:pt x="244" y="354"/>
                    <a:pt x="244" y="354"/>
                  </a:cubicBezTo>
                  <a:lnTo>
                    <a:pt x="207" y="354"/>
                  </a:lnTo>
                  <a:close/>
                  <a:moveTo>
                    <a:pt x="208" y="104"/>
                  </a:moveTo>
                  <a:cubicBezTo>
                    <a:pt x="208" y="59"/>
                    <a:pt x="176" y="28"/>
                    <a:pt x="129" y="28"/>
                  </a:cubicBezTo>
                  <a:cubicBezTo>
                    <a:pt x="30" y="28"/>
                    <a:pt x="30" y="28"/>
                    <a:pt x="30" y="28"/>
                  </a:cubicBezTo>
                  <a:cubicBezTo>
                    <a:pt x="30" y="180"/>
                    <a:pt x="30" y="180"/>
                    <a:pt x="30" y="180"/>
                  </a:cubicBezTo>
                  <a:cubicBezTo>
                    <a:pt x="129" y="180"/>
                    <a:pt x="129" y="180"/>
                    <a:pt x="129" y="180"/>
                  </a:cubicBezTo>
                  <a:cubicBezTo>
                    <a:pt x="176" y="180"/>
                    <a:pt x="208" y="148"/>
                    <a:pt x="208" y="1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28"/>
            <p:cNvSpPr>
              <a:spLocks/>
            </p:cNvSpPr>
            <p:nvPr userDrawn="1"/>
          </p:nvSpPr>
          <p:spPr bwMode="white">
            <a:xfrm>
              <a:off x="7207" y="3932"/>
              <a:ext cx="48" cy="65"/>
            </a:xfrm>
            <a:custGeom>
              <a:avLst/>
              <a:gdLst>
                <a:gd name="T0" fmla="*/ 21 w 48"/>
                <a:gd name="T1" fmla="*/ 65 h 65"/>
                <a:gd name="T2" fmla="*/ 21 w 48"/>
                <a:gd name="T3" fmla="*/ 6 h 65"/>
                <a:gd name="T4" fmla="*/ 0 w 48"/>
                <a:gd name="T5" fmla="*/ 6 h 65"/>
                <a:gd name="T6" fmla="*/ 0 w 48"/>
                <a:gd name="T7" fmla="*/ 0 h 65"/>
                <a:gd name="T8" fmla="*/ 48 w 48"/>
                <a:gd name="T9" fmla="*/ 0 h 65"/>
                <a:gd name="T10" fmla="*/ 48 w 48"/>
                <a:gd name="T11" fmla="*/ 6 h 65"/>
                <a:gd name="T12" fmla="*/ 27 w 48"/>
                <a:gd name="T13" fmla="*/ 6 h 65"/>
                <a:gd name="T14" fmla="*/ 27 w 48"/>
                <a:gd name="T15" fmla="*/ 65 h 65"/>
                <a:gd name="T16" fmla="*/ 21 w 48"/>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5">
                  <a:moveTo>
                    <a:pt x="21" y="65"/>
                  </a:moveTo>
                  <a:lnTo>
                    <a:pt x="21" y="6"/>
                  </a:lnTo>
                  <a:lnTo>
                    <a:pt x="0" y="6"/>
                  </a:lnTo>
                  <a:lnTo>
                    <a:pt x="0" y="0"/>
                  </a:lnTo>
                  <a:lnTo>
                    <a:pt x="48" y="0"/>
                  </a:lnTo>
                  <a:lnTo>
                    <a:pt x="48" y="6"/>
                  </a:lnTo>
                  <a:lnTo>
                    <a:pt x="27" y="6"/>
                  </a:lnTo>
                  <a:lnTo>
                    <a:pt x="27" y="65"/>
                  </a:lnTo>
                  <a:lnTo>
                    <a:pt x="21"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29"/>
            <p:cNvSpPr>
              <a:spLocks/>
            </p:cNvSpPr>
            <p:nvPr userDrawn="1"/>
          </p:nvSpPr>
          <p:spPr bwMode="white">
            <a:xfrm>
              <a:off x="7266" y="3932"/>
              <a:ext cx="41" cy="65"/>
            </a:xfrm>
            <a:custGeom>
              <a:avLst/>
              <a:gdLst>
                <a:gd name="T0" fmla="*/ 0 w 41"/>
                <a:gd name="T1" fmla="*/ 65 h 65"/>
                <a:gd name="T2" fmla="*/ 0 w 41"/>
                <a:gd name="T3" fmla="*/ 0 h 65"/>
                <a:gd name="T4" fmla="*/ 41 w 41"/>
                <a:gd name="T5" fmla="*/ 0 h 65"/>
                <a:gd name="T6" fmla="*/ 41 w 41"/>
                <a:gd name="T7" fmla="*/ 6 h 65"/>
                <a:gd name="T8" fmla="*/ 6 w 41"/>
                <a:gd name="T9" fmla="*/ 6 h 65"/>
                <a:gd name="T10" fmla="*/ 6 w 41"/>
                <a:gd name="T11" fmla="*/ 30 h 65"/>
                <a:gd name="T12" fmla="*/ 40 w 41"/>
                <a:gd name="T13" fmla="*/ 30 h 65"/>
                <a:gd name="T14" fmla="*/ 40 w 41"/>
                <a:gd name="T15" fmla="*/ 35 h 65"/>
                <a:gd name="T16" fmla="*/ 6 w 41"/>
                <a:gd name="T17" fmla="*/ 35 h 65"/>
                <a:gd name="T18" fmla="*/ 6 w 41"/>
                <a:gd name="T19" fmla="*/ 60 h 65"/>
                <a:gd name="T20" fmla="*/ 41 w 41"/>
                <a:gd name="T21" fmla="*/ 60 h 65"/>
                <a:gd name="T22" fmla="*/ 41 w 41"/>
                <a:gd name="T23" fmla="*/ 65 h 65"/>
                <a:gd name="T24" fmla="*/ 0 w 41"/>
                <a:gd name="T25"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65">
                  <a:moveTo>
                    <a:pt x="0" y="65"/>
                  </a:moveTo>
                  <a:lnTo>
                    <a:pt x="0" y="0"/>
                  </a:lnTo>
                  <a:lnTo>
                    <a:pt x="41" y="0"/>
                  </a:lnTo>
                  <a:lnTo>
                    <a:pt x="41" y="6"/>
                  </a:lnTo>
                  <a:lnTo>
                    <a:pt x="6" y="6"/>
                  </a:lnTo>
                  <a:lnTo>
                    <a:pt x="6" y="30"/>
                  </a:lnTo>
                  <a:lnTo>
                    <a:pt x="40" y="30"/>
                  </a:lnTo>
                  <a:lnTo>
                    <a:pt x="40" y="35"/>
                  </a:lnTo>
                  <a:lnTo>
                    <a:pt x="6" y="35"/>
                  </a:lnTo>
                  <a:lnTo>
                    <a:pt x="6" y="60"/>
                  </a:lnTo>
                  <a:lnTo>
                    <a:pt x="41" y="60"/>
                  </a:lnTo>
                  <a:lnTo>
                    <a:pt x="41" y="65"/>
                  </a:lnTo>
                  <a:lnTo>
                    <a:pt x="0"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0"/>
            <p:cNvSpPr>
              <a:spLocks noEditPoints="1"/>
            </p:cNvSpPr>
            <p:nvPr userDrawn="1"/>
          </p:nvSpPr>
          <p:spPr bwMode="white">
            <a:xfrm>
              <a:off x="7321" y="3932"/>
              <a:ext cx="44" cy="65"/>
            </a:xfrm>
            <a:custGeom>
              <a:avLst/>
              <a:gdLst>
                <a:gd name="T0" fmla="*/ 208 w 244"/>
                <a:gd name="T1" fmla="*/ 354 h 354"/>
                <a:gd name="T2" fmla="*/ 109 w 244"/>
                <a:gd name="T3" fmla="*/ 208 h 354"/>
                <a:gd name="T4" fmla="*/ 31 w 244"/>
                <a:gd name="T5" fmla="*/ 208 h 354"/>
                <a:gd name="T6" fmla="*/ 31 w 244"/>
                <a:gd name="T7" fmla="*/ 354 h 354"/>
                <a:gd name="T8" fmla="*/ 0 w 244"/>
                <a:gd name="T9" fmla="*/ 354 h 354"/>
                <a:gd name="T10" fmla="*/ 0 w 244"/>
                <a:gd name="T11" fmla="*/ 0 h 354"/>
                <a:gd name="T12" fmla="*/ 132 w 244"/>
                <a:gd name="T13" fmla="*/ 0 h 354"/>
                <a:gd name="T14" fmla="*/ 240 w 244"/>
                <a:gd name="T15" fmla="*/ 104 h 354"/>
                <a:gd name="T16" fmla="*/ 142 w 244"/>
                <a:gd name="T17" fmla="*/ 206 h 354"/>
                <a:gd name="T18" fmla="*/ 244 w 244"/>
                <a:gd name="T19" fmla="*/ 354 h 354"/>
                <a:gd name="T20" fmla="*/ 208 w 244"/>
                <a:gd name="T21" fmla="*/ 354 h 354"/>
                <a:gd name="T22" fmla="*/ 208 w 244"/>
                <a:gd name="T23" fmla="*/ 104 h 354"/>
                <a:gd name="T24" fmla="*/ 130 w 244"/>
                <a:gd name="T25" fmla="*/ 28 h 354"/>
                <a:gd name="T26" fmla="*/ 31 w 244"/>
                <a:gd name="T27" fmla="*/ 28 h 354"/>
                <a:gd name="T28" fmla="*/ 31 w 244"/>
                <a:gd name="T29" fmla="*/ 180 h 354"/>
                <a:gd name="T30" fmla="*/ 130 w 244"/>
                <a:gd name="T31" fmla="*/ 180 h 354"/>
                <a:gd name="T32" fmla="*/ 208 w 244"/>
                <a:gd name="T33" fmla="*/ 10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54">
                  <a:moveTo>
                    <a:pt x="208" y="354"/>
                  </a:moveTo>
                  <a:cubicBezTo>
                    <a:pt x="109" y="208"/>
                    <a:pt x="109" y="208"/>
                    <a:pt x="109" y="208"/>
                  </a:cubicBezTo>
                  <a:cubicBezTo>
                    <a:pt x="31" y="208"/>
                    <a:pt x="31" y="208"/>
                    <a:pt x="31" y="208"/>
                  </a:cubicBezTo>
                  <a:cubicBezTo>
                    <a:pt x="31" y="354"/>
                    <a:pt x="31" y="354"/>
                    <a:pt x="31" y="354"/>
                  </a:cubicBezTo>
                  <a:cubicBezTo>
                    <a:pt x="0" y="354"/>
                    <a:pt x="0" y="354"/>
                    <a:pt x="0" y="354"/>
                  </a:cubicBezTo>
                  <a:cubicBezTo>
                    <a:pt x="0" y="0"/>
                    <a:pt x="0" y="0"/>
                    <a:pt x="0" y="0"/>
                  </a:cubicBezTo>
                  <a:cubicBezTo>
                    <a:pt x="132" y="0"/>
                    <a:pt x="132" y="0"/>
                    <a:pt x="132" y="0"/>
                  </a:cubicBezTo>
                  <a:cubicBezTo>
                    <a:pt x="193" y="0"/>
                    <a:pt x="240" y="39"/>
                    <a:pt x="240" y="104"/>
                  </a:cubicBezTo>
                  <a:cubicBezTo>
                    <a:pt x="240" y="168"/>
                    <a:pt x="195" y="204"/>
                    <a:pt x="142" y="206"/>
                  </a:cubicBezTo>
                  <a:cubicBezTo>
                    <a:pt x="244" y="354"/>
                    <a:pt x="244" y="354"/>
                    <a:pt x="244" y="354"/>
                  </a:cubicBezTo>
                  <a:lnTo>
                    <a:pt x="208" y="354"/>
                  </a:lnTo>
                  <a:close/>
                  <a:moveTo>
                    <a:pt x="208" y="104"/>
                  </a:moveTo>
                  <a:cubicBezTo>
                    <a:pt x="208" y="59"/>
                    <a:pt x="176" y="28"/>
                    <a:pt x="130" y="28"/>
                  </a:cubicBezTo>
                  <a:cubicBezTo>
                    <a:pt x="31" y="28"/>
                    <a:pt x="31" y="28"/>
                    <a:pt x="31" y="28"/>
                  </a:cubicBezTo>
                  <a:cubicBezTo>
                    <a:pt x="31" y="180"/>
                    <a:pt x="31" y="180"/>
                    <a:pt x="31" y="180"/>
                  </a:cubicBezTo>
                  <a:cubicBezTo>
                    <a:pt x="130" y="180"/>
                    <a:pt x="130" y="180"/>
                    <a:pt x="130" y="180"/>
                  </a:cubicBezTo>
                  <a:cubicBezTo>
                    <a:pt x="176" y="180"/>
                    <a:pt x="208" y="148"/>
                    <a:pt x="208" y="1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Oval 31"/>
            <p:cNvSpPr>
              <a:spLocks noChangeArrowheads="1"/>
            </p:cNvSpPr>
            <p:nvPr userDrawn="1"/>
          </p:nvSpPr>
          <p:spPr bwMode="white">
            <a:xfrm>
              <a:off x="7372" y="3990"/>
              <a:ext cx="9" cy="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32"/>
            <p:cNvSpPr>
              <a:spLocks/>
            </p:cNvSpPr>
            <p:nvPr userDrawn="1"/>
          </p:nvSpPr>
          <p:spPr bwMode="white">
            <a:xfrm>
              <a:off x="6957" y="4021"/>
              <a:ext cx="46" cy="67"/>
            </a:xfrm>
            <a:custGeom>
              <a:avLst/>
              <a:gdLst>
                <a:gd name="T0" fmla="*/ 0 w 255"/>
                <a:gd name="T1" fmla="*/ 310 h 366"/>
                <a:gd name="T2" fmla="*/ 19 w 255"/>
                <a:gd name="T3" fmla="*/ 287 h 366"/>
                <a:gd name="T4" fmla="*/ 130 w 255"/>
                <a:gd name="T5" fmla="*/ 338 h 366"/>
                <a:gd name="T6" fmla="*/ 223 w 255"/>
                <a:gd name="T7" fmla="*/ 268 h 366"/>
                <a:gd name="T8" fmla="*/ 11 w 255"/>
                <a:gd name="T9" fmla="*/ 94 h 366"/>
                <a:gd name="T10" fmla="*/ 127 w 255"/>
                <a:gd name="T11" fmla="*/ 0 h 366"/>
                <a:gd name="T12" fmla="*/ 247 w 255"/>
                <a:gd name="T13" fmla="*/ 50 h 366"/>
                <a:gd name="T14" fmla="*/ 227 w 255"/>
                <a:gd name="T15" fmla="*/ 72 h 366"/>
                <a:gd name="T16" fmla="*/ 125 w 255"/>
                <a:gd name="T17" fmla="*/ 28 h 366"/>
                <a:gd name="T18" fmla="*/ 43 w 255"/>
                <a:gd name="T19" fmla="*/ 93 h 366"/>
                <a:gd name="T20" fmla="*/ 255 w 255"/>
                <a:gd name="T21" fmla="*/ 266 h 366"/>
                <a:gd name="T22" fmla="*/ 129 w 255"/>
                <a:gd name="T23" fmla="*/ 366 h 366"/>
                <a:gd name="T24" fmla="*/ 0 w 255"/>
                <a:gd name="T25" fmla="*/ 31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366">
                  <a:moveTo>
                    <a:pt x="0" y="310"/>
                  </a:moveTo>
                  <a:cubicBezTo>
                    <a:pt x="19" y="287"/>
                    <a:pt x="19" y="287"/>
                    <a:pt x="19" y="287"/>
                  </a:cubicBezTo>
                  <a:cubicBezTo>
                    <a:pt x="42" y="313"/>
                    <a:pt x="79" y="338"/>
                    <a:pt x="130" y="338"/>
                  </a:cubicBezTo>
                  <a:cubicBezTo>
                    <a:pt x="202" y="338"/>
                    <a:pt x="223" y="298"/>
                    <a:pt x="223" y="268"/>
                  </a:cubicBezTo>
                  <a:cubicBezTo>
                    <a:pt x="223" y="164"/>
                    <a:pt x="11" y="218"/>
                    <a:pt x="11" y="94"/>
                  </a:cubicBezTo>
                  <a:cubicBezTo>
                    <a:pt x="11" y="37"/>
                    <a:pt x="63" y="0"/>
                    <a:pt x="127" y="0"/>
                  </a:cubicBezTo>
                  <a:cubicBezTo>
                    <a:pt x="180" y="0"/>
                    <a:pt x="219" y="19"/>
                    <a:pt x="247" y="50"/>
                  </a:cubicBezTo>
                  <a:cubicBezTo>
                    <a:pt x="227" y="72"/>
                    <a:pt x="227" y="72"/>
                    <a:pt x="227" y="72"/>
                  </a:cubicBezTo>
                  <a:cubicBezTo>
                    <a:pt x="201" y="41"/>
                    <a:pt x="165" y="28"/>
                    <a:pt x="125" y="28"/>
                  </a:cubicBezTo>
                  <a:cubicBezTo>
                    <a:pt x="78" y="28"/>
                    <a:pt x="43" y="55"/>
                    <a:pt x="43" y="93"/>
                  </a:cubicBezTo>
                  <a:cubicBezTo>
                    <a:pt x="43" y="184"/>
                    <a:pt x="255" y="134"/>
                    <a:pt x="255" y="266"/>
                  </a:cubicBezTo>
                  <a:cubicBezTo>
                    <a:pt x="255" y="311"/>
                    <a:pt x="225" y="366"/>
                    <a:pt x="129" y="366"/>
                  </a:cubicBezTo>
                  <a:cubicBezTo>
                    <a:pt x="71" y="366"/>
                    <a:pt x="27" y="343"/>
                    <a:pt x="0" y="3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33"/>
            <p:cNvSpPr>
              <a:spLocks noEditPoints="1"/>
            </p:cNvSpPr>
            <p:nvPr userDrawn="1"/>
          </p:nvSpPr>
          <p:spPr bwMode="white">
            <a:xfrm>
              <a:off x="7005" y="4022"/>
              <a:ext cx="59" cy="65"/>
            </a:xfrm>
            <a:custGeom>
              <a:avLst/>
              <a:gdLst>
                <a:gd name="T0" fmla="*/ 53 w 59"/>
                <a:gd name="T1" fmla="*/ 65 h 65"/>
                <a:gd name="T2" fmla="*/ 47 w 59"/>
                <a:gd name="T3" fmla="*/ 49 h 65"/>
                <a:gd name="T4" fmla="*/ 13 w 59"/>
                <a:gd name="T5" fmla="*/ 49 h 65"/>
                <a:gd name="T6" fmla="*/ 6 w 59"/>
                <a:gd name="T7" fmla="*/ 65 h 65"/>
                <a:gd name="T8" fmla="*/ 0 w 59"/>
                <a:gd name="T9" fmla="*/ 65 h 65"/>
                <a:gd name="T10" fmla="*/ 26 w 59"/>
                <a:gd name="T11" fmla="*/ 0 h 65"/>
                <a:gd name="T12" fmla="*/ 33 w 59"/>
                <a:gd name="T13" fmla="*/ 0 h 65"/>
                <a:gd name="T14" fmla="*/ 59 w 59"/>
                <a:gd name="T15" fmla="*/ 65 h 65"/>
                <a:gd name="T16" fmla="*/ 53 w 59"/>
                <a:gd name="T17" fmla="*/ 65 h 65"/>
                <a:gd name="T18" fmla="*/ 30 w 59"/>
                <a:gd name="T19" fmla="*/ 6 h 65"/>
                <a:gd name="T20" fmla="*/ 14 w 59"/>
                <a:gd name="T21" fmla="*/ 44 h 65"/>
                <a:gd name="T22" fmla="*/ 45 w 59"/>
                <a:gd name="T23" fmla="*/ 44 h 65"/>
                <a:gd name="T24" fmla="*/ 30 w 59"/>
                <a:gd name="T25"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65">
                  <a:moveTo>
                    <a:pt x="53" y="65"/>
                  </a:moveTo>
                  <a:lnTo>
                    <a:pt x="47" y="49"/>
                  </a:lnTo>
                  <a:lnTo>
                    <a:pt x="13" y="49"/>
                  </a:lnTo>
                  <a:lnTo>
                    <a:pt x="6" y="65"/>
                  </a:lnTo>
                  <a:lnTo>
                    <a:pt x="0" y="65"/>
                  </a:lnTo>
                  <a:lnTo>
                    <a:pt x="26" y="0"/>
                  </a:lnTo>
                  <a:lnTo>
                    <a:pt x="33" y="0"/>
                  </a:lnTo>
                  <a:lnTo>
                    <a:pt x="59" y="65"/>
                  </a:lnTo>
                  <a:lnTo>
                    <a:pt x="53" y="65"/>
                  </a:lnTo>
                  <a:close/>
                  <a:moveTo>
                    <a:pt x="30" y="6"/>
                  </a:moveTo>
                  <a:lnTo>
                    <a:pt x="14" y="44"/>
                  </a:lnTo>
                  <a:lnTo>
                    <a:pt x="45" y="44"/>
                  </a:lnTo>
                  <a:lnTo>
                    <a:pt x="3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34"/>
            <p:cNvSpPr>
              <a:spLocks/>
            </p:cNvSpPr>
            <p:nvPr userDrawn="1"/>
          </p:nvSpPr>
          <p:spPr bwMode="white">
            <a:xfrm>
              <a:off x="7074" y="4022"/>
              <a:ext cx="41" cy="65"/>
            </a:xfrm>
            <a:custGeom>
              <a:avLst/>
              <a:gdLst>
                <a:gd name="T0" fmla="*/ 0 w 41"/>
                <a:gd name="T1" fmla="*/ 65 h 65"/>
                <a:gd name="T2" fmla="*/ 0 w 41"/>
                <a:gd name="T3" fmla="*/ 0 h 65"/>
                <a:gd name="T4" fmla="*/ 41 w 41"/>
                <a:gd name="T5" fmla="*/ 0 h 65"/>
                <a:gd name="T6" fmla="*/ 41 w 41"/>
                <a:gd name="T7" fmla="*/ 5 h 65"/>
                <a:gd name="T8" fmla="*/ 6 w 41"/>
                <a:gd name="T9" fmla="*/ 5 h 65"/>
                <a:gd name="T10" fmla="*/ 6 w 41"/>
                <a:gd name="T11" fmla="*/ 29 h 65"/>
                <a:gd name="T12" fmla="*/ 40 w 41"/>
                <a:gd name="T13" fmla="*/ 29 h 65"/>
                <a:gd name="T14" fmla="*/ 40 w 41"/>
                <a:gd name="T15" fmla="*/ 34 h 65"/>
                <a:gd name="T16" fmla="*/ 6 w 41"/>
                <a:gd name="T17" fmla="*/ 34 h 65"/>
                <a:gd name="T18" fmla="*/ 6 w 41"/>
                <a:gd name="T19" fmla="*/ 65 h 65"/>
                <a:gd name="T20" fmla="*/ 0 w 41"/>
                <a:gd name="T21"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1" h="65">
                  <a:moveTo>
                    <a:pt x="0" y="65"/>
                  </a:moveTo>
                  <a:lnTo>
                    <a:pt x="0" y="0"/>
                  </a:lnTo>
                  <a:lnTo>
                    <a:pt x="41" y="0"/>
                  </a:lnTo>
                  <a:lnTo>
                    <a:pt x="41" y="5"/>
                  </a:lnTo>
                  <a:lnTo>
                    <a:pt x="6" y="5"/>
                  </a:lnTo>
                  <a:lnTo>
                    <a:pt x="6" y="29"/>
                  </a:lnTo>
                  <a:lnTo>
                    <a:pt x="40" y="29"/>
                  </a:lnTo>
                  <a:lnTo>
                    <a:pt x="40" y="34"/>
                  </a:lnTo>
                  <a:lnTo>
                    <a:pt x="6" y="34"/>
                  </a:lnTo>
                  <a:lnTo>
                    <a:pt x="6" y="65"/>
                  </a:lnTo>
                  <a:lnTo>
                    <a:pt x="0"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35"/>
            <p:cNvSpPr>
              <a:spLocks/>
            </p:cNvSpPr>
            <p:nvPr userDrawn="1"/>
          </p:nvSpPr>
          <p:spPr bwMode="white">
            <a:xfrm>
              <a:off x="7126" y="4022"/>
              <a:ext cx="41" cy="65"/>
            </a:xfrm>
            <a:custGeom>
              <a:avLst/>
              <a:gdLst>
                <a:gd name="T0" fmla="*/ 0 w 41"/>
                <a:gd name="T1" fmla="*/ 65 h 65"/>
                <a:gd name="T2" fmla="*/ 0 w 41"/>
                <a:gd name="T3" fmla="*/ 0 h 65"/>
                <a:gd name="T4" fmla="*/ 41 w 41"/>
                <a:gd name="T5" fmla="*/ 0 h 65"/>
                <a:gd name="T6" fmla="*/ 41 w 41"/>
                <a:gd name="T7" fmla="*/ 5 h 65"/>
                <a:gd name="T8" fmla="*/ 6 w 41"/>
                <a:gd name="T9" fmla="*/ 5 h 65"/>
                <a:gd name="T10" fmla="*/ 6 w 41"/>
                <a:gd name="T11" fmla="*/ 29 h 65"/>
                <a:gd name="T12" fmla="*/ 41 w 41"/>
                <a:gd name="T13" fmla="*/ 29 h 65"/>
                <a:gd name="T14" fmla="*/ 41 w 41"/>
                <a:gd name="T15" fmla="*/ 34 h 65"/>
                <a:gd name="T16" fmla="*/ 6 w 41"/>
                <a:gd name="T17" fmla="*/ 34 h 65"/>
                <a:gd name="T18" fmla="*/ 6 w 41"/>
                <a:gd name="T19" fmla="*/ 59 h 65"/>
                <a:gd name="T20" fmla="*/ 41 w 41"/>
                <a:gd name="T21" fmla="*/ 59 h 65"/>
                <a:gd name="T22" fmla="*/ 41 w 41"/>
                <a:gd name="T23" fmla="*/ 65 h 65"/>
                <a:gd name="T24" fmla="*/ 0 w 41"/>
                <a:gd name="T25"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65">
                  <a:moveTo>
                    <a:pt x="0" y="65"/>
                  </a:moveTo>
                  <a:lnTo>
                    <a:pt x="0" y="0"/>
                  </a:lnTo>
                  <a:lnTo>
                    <a:pt x="41" y="0"/>
                  </a:lnTo>
                  <a:lnTo>
                    <a:pt x="41" y="5"/>
                  </a:lnTo>
                  <a:lnTo>
                    <a:pt x="6" y="5"/>
                  </a:lnTo>
                  <a:lnTo>
                    <a:pt x="6" y="29"/>
                  </a:lnTo>
                  <a:lnTo>
                    <a:pt x="41" y="29"/>
                  </a:lnTo>
                  <a:lnTo>
                    <a:pt x="41" y="34"/>
                  </a:lnTo>
                  <a:lnTo>
                    <a:pt x="6" y="34"/>
                  </a:lnTo>
                  <a:lnTo>
                    <a:pt x="6" y="59"/>
                  </a:lnTo>
                  <a:lnTo>
                    <a:pt x="41" y="59"/>
                  </a:lnTo>
                  <a:lnTo>
                    <a:pt x="41" y="65"/>
                  </a:lnTo>
                  <a:lnTo>
                    <a:pt x="0"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36"/>
            <p:cNvSpPr>
              <a:spLocks noEditPoints="1"/>
            </p:cNvSpPr>
            <p:nvPr userDrawn="1"/>
          </p:nvSpPr>
          <p:spPr bwMode="white">
            <a:xfrm>
              <a:off x="7181" y="4022"/>
              <a:ext cx="44" cy="65"/>
            </a:xfrm>
            <a:custGeom>
              <a:avLst/>
              <a:gdLst>
                <a:gd name="T0" fmla="*/ 208 w 244"/>
                <a:gd name="T1" fmla="*/ 354 h 354"/>
                <a:gd name="T2" fmla="*/ 108 w 244"/>
                <a:gd name="T3" fmla="*/ 207 h 354"/>
                <a:gd name="T4" fmla="*/ 30 w 244"/>
                <a:gd name="T5" fmla="*/ 207 h 354"/>
                <a:gd name="T6" fmla="*/ 30 w 244"/>
                <a:gd name="T7" fmla="*/ 354 h 354"/>
                <a:gd name="T8" fmla="*/ 0 w 244"/>
                <a:gd name="T9" fmla="*/ 354 h 354"/>
                <a:gd name="T10" fmla="*/ 0 w 244"/>
                <a:gd name="T11" fmla="*/ 0 h 354"/>
                <a:gd name="T12" fmla="*/ 132 w 244"/>
                <a:gd name="T13" fmla="*/ 0 h 354"/>
                <a:gd name="T14" fmla="*/ 240 w 244"/>
                <a:gd name="T15" fmla="*/ 103 h 354"/>
                <a:gd name="T16" fmla="*/ 142 w 244"/>
                <a:gd name="T17" fmla="*/ 205 h 354"/>
                <a:gd name="T18" fmla="*/ 244 w 244"/>
                <a:gd name="T19" fmla="*/ 354 h 354"/>
                <a:gd name="T20" fmla="*/ 208 w 244"/>
                <a:gd name="T21" fmla="*/ 354 h 354"/>
                <a:gd name="T22" fmla="*/ 208 w 244"/>
                <a:gd name="T23" fmla="*/ 103 h 354"/>
                <a:gd name="T24" fmla="*/ 130 w 244"/>
                <a:gd name="T25" fmla="*/ 27 h 354"/>
                <a:gd name="T26" fmla="*/ 30 w 244"/>
                <a:gd name="T27" fmla="*/ 27 h 354"/>
                <a:gd name="T28" fmla="*/ 30 w 244"/>
                <a:gd name="T29" fmla="*/ 180 h 354"/>
                <a:gd name="T30" fmla="*/ 130 w 244"/>
                <a:gd name="T31" fmla="*/ 180 h 354"/>
                <a:gd name="T32" fmla="*/ 208 w 244"/>
                <a:gd name="T33" fmla="*/ 103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54">
                  <a:moveTo>
                    <a:pt x="208" y="354"/>
                  </a:moveTo>
                  <a:cubicBezTo>
                    <a:pt x="108" y="207"/>
                    <a:pt x="108" y="207"/>
                    <a:pt x="108" y="207"/>
                  </a:cubicBezTo>
                  <a:cubicBezTo>
                    <a:pt x="30" y="207"/>
                    <a:pt x="30" y="207"/>
                    <a:pt x="30" y="207"/>
                  </a:cubicBezTo>
                  <a:cubicBezTo>
                    <a:pt x="30" y="354"/>
                    <a:pt x="30" y="354"/>
                    <a:pt x="30" y="354"/>
                  </a:cubicBezTo>
                  <a:cubicBezTo>
                    <a:pt x="0" y="354"/>
                    <a:pt x="0" y="354"/>
                    <a:pt x="0" y="354"/>
                  </a:cubicBezTo>
                  <a:cubicBezTo>
                    <a:pt x="0" y="0"/>
                    <a:pt x="0" y="0"/>
                    <a:pt x="0" y="0"/>
                  </a:cubicBezTo>
                  <a:cubicBezTo>
                    <a:pt x="132" y="0"/>
                    <a:pt x="132" y="0"/>
                    <a:pt x="132" y="0"/>
                  </a:cubicBezTo>
                  <a:cubicBezTo>
                    <a:pt x="193" y="0"/>
                    <a:pt x="240" y="39"/>
                    <a:pt x="240" y="103"/>
                  </a:cubicBezTo>
                  <a:cubicBezTo>
                    <a:pt x="240" y="167"/>
                    <a:pt x="194" y="203"/>
                    <a:pt x="142" y="205"/>
                  </a:cubicBezTo>
                  <a:cubicBezTo>
                    <a:pt x="244" y="354"/>
                    <a:pt x="244" y="354"/>
                    <a:pt x="244" y="354"/>
                  </a:cubicBezTo>
                  <a:lnTo>
                    <a:pt x="208" y="354"/>
                  </a:lnTo>
                  <a:close/>
                  <a:moveTo>
                    <a:pt x="208" y="103"/>
                  </a:moveTo>
                  <a:cubicBezTo>
                    <a:pt x="208" y="59"/>
                    <a:pt x="176" y="27"/>
                    <a:pt x="130" y="27"/>
                  </a:cubicBezTo>
                  <a:cubicBezTo>
                    <a:pt x="30" y="27"/>
                    <a:pt x="30" y="27"/>
                    <a:pt x="30" y="27"/>
                  </a:cubicBezTo>
                  <a:cubicBezTo>
                    <a:pt x="30" y="180"/>
                    <a:pt x="30" y="180"/>
                    <a:pt x="30" y="180"/>
                  </a:cubicBezTo>
                  <a:cubicBezTo>
                    <a:pt x="130" y="180"/>
                    <a:pt x="130" y="180"/>
                    <a:pt x="130" y="180"/>
                  </a:cubicBezTo>
                  <a:cubicBezTo>
                    <a:pt x="176" y="180"/>
                    <a:pt x="208" y="148"/>
                    <a:pt x="208"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Oval 37"/>
            <p:cNvSpPr>
              <a:spLocks noChangeArrowheads="1"/>
            </p:cNvSpPr>
            <p:nvPr userDrawn="1"/>
          </p:nvSpPr>
          <p:spPr bwMode="white">
            <a:xfrm>
              <a:off x="7233" y="4079"/>
              <a:ext cx="8" cy="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4" name="Text Placeholder 53"/>
          <p:cNvSpPr>
            <a:spLocks noGrp="1"/>
          </p:cNvSpPr>
          <p:nvPr>
            <p:ph type="body" sz="quarter" idx="12" hasCustomPrompt="1"/>
          </p:nvPr>
        </p:nvSpPr>
        <p:spPr>
          <a:xfrm>
            <a:off x="304800" y="998779"/>
            <a:ext cx="4775200" cy="579437"/>
          </a:xfrm>
        </p:spPr>
        <p:txBody>
          <a:bodyPr/>
          <a:lstStyle>
            <a:lvl1pPr>
              <a:buNone/>
              <a:defRPr sz="1800" spc="-50" baseline="0">
                <a:gradFill>
                  <a:gsLst>
                    <a:gs pos="0">
                      <a:schemeClr val="tx1">
                        <a:alpha val="50000"/>
                      </a:schemeClr>
                    </a:gs>
                    <a:gs pos="100000">
                      <a:schemeClr val="tx1">
                        <a:alpha val="50000"/>
                      </a:schemeClr>
                    </a:gs>
                  </a:gsLst>
                  <a:lin ang="5400000" scaled="1"/>
                </a:gradFill>
              </a:defRPr>
            </a:lvl1pPr>
          </a:lstStyle>
          <a:p>
            <a:pPr lvl="0"/>
            <a:r>
              <a:rPr lang="en-US" dirty="0"/>
              <a:t>Date Placeholder: Month, Day, Year</a:t>
            </a:r>
          </a:p>
        </p:txBody>
      </p:sp>
    </p:spTree>
    <p:extLst>
      <p:ext uri="{BB962C8B-B14F-4D97-AF65-F5344CB8AC3E}">
        <p14:creationId xmlns:p14="http://schemas.microsoft.com/office/powerpoint/2010/main" val="3664624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a:t>© F5 Networks  |  CONFIDENTIAL</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219200"/>
            <a:ext cx="115824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80300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7"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8"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
        <p:nvSpPr>
          <p:cNvPr id="6" name="Text Placeholder 5"/>
          <p:cNvSpPr>
            <a:spLocks noGrp="1"/>
          </p:cNvSpPr>
          <p:nvPr>
            <p:ph type="body" sz="quarter" idx="10"/>
          </p:nvPr>
        </p:nvSpPr>
        <p:spPr>
          <a:xfrm>
            <a:off x="304800" y="1219200"/>
            <a:ext cx="57150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p:cNvSpPr>
            <a:spLocks noGrp="1"/>
          </p:cNvSpPr>
          <p:nvPr>
            <p:ph type="body" sz="quarter" idx="11"/>
          </p:nvPr>
        </p:nvSpPr>
        <p:spPr>
          <a:xfrm>
            <a:off x="6019800" y="1219200"/>
            <a:ext cx="58674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20906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a:t>© F5 Networks  |  CONFIDENTIAL</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11582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Tree>
    <p:extLst>
      <p:ext uri="{BB962C8B-B14F-4D97-AF65-F5344CB8AC3E}">
        <p14:creationId xmlns:p14="http://schemas.microsoft.com/office/powerpoint/2010/main" val="3488227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a:t>© F5 Networks  |  CONFIDENTIAL</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57150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
        <p:nvSpPr>
          <p:cNvPr id="9" name="Text Placeholder 5"/>
          <p:cNvSpPr>
            <a:spLocks noGrp="1"/>
          </p:cNvSpPr>
          <p:nvPr>
            <p:ph type="body" sz="quarter" idx="14"/>
          </p:nvPr>
        </p:nvSpPr>
        <p:spPr>
          <a:xfrm>
            <a:off x="6019800" y="1828800"/>
            <a:ext cx="5867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5883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5"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6"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529566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Line Title and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a:t>© F5 Networks  |  CONFIDENTIAL</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11582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47378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Line 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a:t>© F5 Networks  |  CONFIDENTIAL</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57150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p:cNvSpPr>
            <a:spLocks noGrp="1"/>
          </p:cNvSpPr>
          <p:nvPr>
            <p:ph type="body" sz="quarter" idx="14"/>
          </p:nvPr>
        </p:nvSpPr>
        <p:spPr>
          <a:xfrm>
            <a:off x="6019800" y="1828800"/>
            <a:ext cx="5867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453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hasCustomPrompt="1"/>
          </p:nvPr>
        </p:nvSpPr>
        <p:spPr>
          <a:xfrm>
            <a:off x="304800" y="1828800"/>
            <a:ext cx="11582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Tree>
    <p:extLst>
      <p:ext uri="{BB962C8B-B14F-4D97-AF65-F5344CB8AC3E}">
        <p14:creationId xmlns:p14="http://schemas.microsoft.com/office/powerpoint/2010/main" val="1607784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Straight Connector 4"/>
          <p:cNvCxnSpPr/>
          <p:nvPr userDrawn="1"/>
        </p:nvCxnSpPr>
        <p:spPr>
          <a:xfrm>
            <a:off x="5695950" y="4062248"/>
            <a:ext cx="800100" cy="0"/>
          </a:xfrm>
          <a:prstGeom prst="line">
            <a:avLst/>
          </a:prstGeom>
          <a:ln w="114300">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Title 5"/>
          <p:cNvSpPr>
            <a:spLocks noGrp="1"/>
          </p:cNvSpPr>
          <p:nvPr>
            <p:ph type="title" hasCustomPrompt="1"/>
          </p:nvPr>
        </p:nvSpPr>
        <p:spPr>
          <a:xfrm>
            <a:off x="1409700" y="2461074"/>
            <a:ext cx="9372600" cy="1371600"/>
          </a:xfrm>
        </p:spPr>
        <p:txBody>
          <a:bodyPr vert="horz" lIns="155448" tIns="155448" rIns="155448" bIns="155448" rtlCol="0" anchor="b" anchorCtr="0">
            <a:noAutofit/>
          </a:bodyPr>
          <a:lstStyle>
            <a:lvl1pPr algn="ctr">
              <a:defRPr lang="en-US" sz="6600" cap="all" spc="-200" baseline="0" smtClean="0">
                <a:latin typeface="+mn-lt"/>
                <a:ea typeface="+mn-ea"/>
              </a:defRPr>
            </a:lvl1pPr>
          </a:lstStyle>
          <a:p>
            <a:pPr marL="0" lvl="0" indent="0" algn="ctr">
              <a:spcBef>
                <a:spcPts val="1000"/>
              </a:spcBef>
              <a:buFontTx/>
            </a:pPr>
            <a:r>
              <a:rPr lang="en-US" dirty="0"/>
              <a:t>SECTION TITLE</a:t>
            </a:r>
          </a:p>
        </p:txBody>
      </p:sp>
    </p:spTree>
    <p:extLst>
      <p:ext uri="{BB962C8B-B14F-4D97-AF65-F5344CB8AC3E}">
        <p14:creationId xmlns:p14="http://schemas.microsoft.com/office/powerpoint/2010/main" val="2426812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409700" y="2414016"/>
            <a:ext cx="9372600" cy="1371600"/>
          </a:xfrm>
        </p:spPr>
        <p:txBody>
          <a:bodyPr vert="horz" lIns="155448" tIns="155448" rIns="155448" bIns="155448" rtlCol="0">
            <a:noAutofit/>
          </a:bodyPr>
          <a:lstStyle>
            <a:lvl1pPr algn="ctr">
              <a:defRPr lang="en-US" sz="8000" spc="-200" baseline="0" dirty="0" smtClean="0">
                <a:latin typeface="+mn-lt"/>
                <a:ea typeface="+mn-ea"/>
              </a:defRPr>
            </a:lvl1pPr>
          </a:lstStyle>
          <a:p>
            <a:pPr marL="0" lvl="0" indent="0" algn="ctr">
              <a:spcBef>
                <a:spcPts val="1000"/>
              </a:spcBef>
              <a:buFontTx/>
            </a:pPr>
            <a:r>
              <a:rPr lang="en-US" dirty="0"/>
              <a:t>Thank You</a:t>
            </a:r>
          </a:p>
        </p:txBody>
      </p:sp>
      <p:cxnSp>
        <p:nvCxnSpPr>
          <p:cNvPr id="5" name="Straight Connector 4"/>
          <p:cNvCxnSpPr/>
          <p:nvPr userDrawn="1"/>
        </p:nvCxnSpPr>
        <p:spPr>
          <a:xfrm>
            <a:off x="5695950" y="40622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5292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dark)">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1637" y="2669710"/>
            <a:ext cx="10034363" cy="978729"/>
          </a:xfrm>
          <a:noFill/>
        </p:spPr>
        <p:txBody>
          <a:bodyPr vert="horz" wrap="square" lIns="155448" tIns="155448" rIns="155448" bIns="155448" rtlCol="0" anchor="ctr" anchorCtr="0">
            <a:spAutoFit/>
          </a:bodyPr>
          <a:lstStyle>
            <a:lvl1pPr>
              <a:defRPr lang="en-US" sz="4800" spc="-200" dirty="0">
                <a:gradFill>
                  <a:gsLst>
                    <a:gs pos="38043">
                      <a:schemeClr val="tx1"/>
                    </a:gs>
                    <a:gs pos="70000">
                      <a:schemeClr val="tx1"/>
                    </a:gs>
                  </a:gsLst>
                  <a:lin ang="5400000" scaled="1"/>
                </a:gradFill>
                <a:ea typeface="+mn-ea"/>
              </a:defRPr>
            </a:lvl1pPr>
          </a:lstStyle>
          <a:p>
            <a:pPr marL="290513" lvl="0" indent="-290513"/>
            <a:r>
              <a:rPr lang="en-US" dirty="0"/>
              <a:t>“Click to edit Master quote slide.”</a:t>
            </a:r>
          </a:p>
        </p:txBody>
      </p:sp>
      <p:sp>
        <p:nvSpPr>
          <p:cNvPr id="52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52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2097932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7983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Blank (light)">
    <p:bg>
      <p:bgRef idx="1001">
        <a:schemeClr val="bg1"/>
      </p:bgRef>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26087">
                      <a:schemeClr val="bg1">
                        <a:lumMod val="50000"/>
                      </a:schemeClr>
                    </a:gs>
                    <a:gs pos="69000">
                      <a:schemeClr val="bg1">
                        <a:lumMod val="50000"/>
                      </a:schemeClr>
                    </a:gs>
                  </a:gsLst>
                  <a:lin ang="5400000" scaled="1"/>
                </a:gradFill>
              </a:defRPr>
            </a:lvl1pPr>
          </a:lstStyle>
          <a:p>
            <a:r>
              <a:rPr lang="en-US"/>
              <a:t>© F5 Networks  |  CONFIDENTIAL</a:t>
            </a:r>
            <a:endParaRPr lang="en-US" dirty="0"/>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26087">
                      <a:schemeClr val="bg1">
                        <a:lumMod val="50000"/>
                      </a:schemeClr>
                    </a:gs>
                    <a:gs pos="69000">
                      <a:schemeClr val="bg1">
                        <a:lumMod val="50000"/>
                      </a:schemeClr>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11808218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Map (Large)">
    <p:spTree>
      <p:nvGrpSpPr>
        <p:cNvPr id="1" name=""/>
        <p:cNvGrpSpPr/>
        <p:nvPr/>
      </p:nvGrpSpPr>
      <p:grpSpPr>
        <a:xfrm>
          <a:off x="0" y="0"/>
          <a:ext cx="0" cy="0"/>
          <a:chOff x="0" y="0"/>
          <a:chExt cx="0" cy="0"/>
        </a:xfrm>
      </p:grpSpPr>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pic>
        <p:nvPicPr>
          <p:cNvPr id="5" name="Picture 4"/>
          <p:cNvPicPr>
            <a:picLocks noChangeAspect="1"/>
          </p:cNvPicPr>
          <p:nvPr userDrawn="1"/>
        </p:nvPicPr>
        <p:blipFill>
          <a:blip r:embed="rId2">
            <a:lum bright="22000"/>
          </a:blip>
          <a:stretch>
            <a:fillRect/>
          </a:stretch>
        </p:blipFill>
        <p:spPr>
          <a:xfrm>
            <a:off x="0" y="484632"/>
            <a:ext cx="12192000" cy="5946832"/>
          </a:xfrm>
          <a:prstGeom prst="rect">
            <a:avLst/>
          </a:prstGeom>
        </p:spPr>
      </p:pic>
    </p:spTree>
    <p:extLst>
      <p:ext uri="{BB962C8B-B14F-4D97-AF65-F5344CB8AC3E}">
        <p14:creationId xmlns:p14="http://schemas.microsoft.com/office/powerpoint/2010/main" val="3309664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F5 Penultimate Slide (dar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03586" y="1998303"/>
            <a:ext cx="3384828" cy="2658194"/>
          </a:xfrm>
          <a:prstGeom prst="rect">
            <a:avLst/>
          </a:prstGeom>
        </p:spPr>
      </p:pic>
      <p:sp>
        <p:nvSpPr>
          <p:cNvPr id="9" name="AutoShape 4"/>
          <p:cNvSpPr>
            <a:spLocks noChangeAspect="1" noChangeArrowheads="1" noTextEdit="1"/>
          </p:cNvSpPr>
          <p:nvPr/>
        </p:nvSpPr>
        <p:spPr bwMode="auto">
          <a:xfrm>
            <a:off x="3076681" y="1600200"/>
            <a:ext cx="6035462" cy="34120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9"/>
          <p:cNvSpPr>
            <a:spLocks noChangeArrowheads="1"/>
          </p:cNvSpPr>
          <p:nvPr/>
        </p:nvSpPr>
        <p:spPr bwMode="auto">
          <a:xfrm>
            <a:off x="3076681" y="1600200"/>
            <a:ext cx="6035462" cy="3412034"/>
          </a:xfrm>
          <a:prstGeom prst="rect">
            <a:avLst/>
          </a:prstGeom>
          <a:no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4268279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F5 End Slide (dark)">
    <p:spTree>
      <p:nvGrpSpPr>
        <p:cNvPr id="1" name=""/>
        <p:cNvGrpSpPr/>
        <p:nvPr/>
      </p:nvGrpSpPr>
      <p:grpSpPr>
        <a:xfrm>
          <a:off x="0" y="0"/>
          <a:ext cx="0" cy="0"/>
          <a:chOff x="0" y="0"/>
          <a:chExt cx="0" cy="0"/>
        </a:xfrm>
      </p:grpSpPr>
      <p:grpSp>
        <p:nvGrpSpPr>
          <p:cNvPr id="5" name="Group 4"/>
          <p:cNvGrpSpPr/>
          <p:nvPr userDrawn="1"/>
        </p:nvGrpSpPr>
        <p:grpSpPr bwMode="gray">
          <a:xfrm>
            <a:off x="4629083" y="1841637"/>
            <a:ext cx="2929156" cy="2929160"/>
            <a:chOff x="4864938" y="1600200"/>
            <a:chExt cx="2457445" cy="2457446"/>
          </a:xfrm>
        </p:grpSpPr>
        <p:sp>
          <p:nvSpPr>
            <p:cNvPr id="6" name="Rectangle 5"/>
            <p:cNvSpPr>
              <a:spLocks noChangeArrowheads="1"/>
            </p:cNvSpPr>
            <p:nvPr/>
          </p:nvSpPr>
          <p:spPr bwMode="gray">
            <a:xfrm>
              <a:off x="4864938" y="1600200"/>
              <a:ext cx="2457445" cy="2457446"/>
            </a:xfrm>
            <a:prstGeom prst="rect">
              <a:avLst/>
            </a:prstGeom>
            <a:no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6"/>
            <p:cNvSpPr>
              <a:spLocks noEditPoints="1"/>
            </p:cNvSpPr>
            <p:nvPr/>
          </p:nvSpPr>
          <p:spPr bwMode="gray">
            <a:xfrm>
              <a:off x="7124857" y="3332129"/>
              <a:ext cx="154717" cy="152464"/>
            </a:xfrm>
            <a:custGeom>
              <a:avLst/>
              <a:gdLst>
                <a:gd name="T0" fmla="*/ 70 w 87"/>
                <a:gd name="T1" fmla="*/ 17 h 86"/>
                <a:gd name="T2" fmla="*/ 80 w 87"/>
                <a:gd name="T3" fmla="*/ 43 h 86"/>
                <a:gd name="T4" fmla="*/ 70 w 87"/>
                <a:gd name="T5" fmla="*/ 69 h 86"/>
                <a:gd name="T6" fmla="*/ 43 w 87"/>
                <a:gd name="T7" fmla="*/ 80 h 86"/>
                <a:gd name="T8" fmla="*/ 17 w 87"/>
                <a:gd name="T9" fmla="*/ 69 h 86"/>
                <a:gd name="T10" fmla="*/ 6 w 87"/>
                <a:gd name="T11" fmla="*/ 43 h 86"/>
                <a:gd name="T12" fmla="*/ 17 w 87"/>
                <a:gd name="T13" fmla="*/ 17 h 86"/>
                <a:gd name="T14" fmla="*/ 43 w 87"/>
                <a:gd name="T15" fmla="*/ 6 h 86"/>
                <a:gd name="T16" fmla="*/ 70 w 87"/>
                <a:gd name="T17" fmla="*/ 17 h 86"/>
                <a:gd name="T18" fmla="*/ 74 w 87"/>
                <a:gd name="T19" fmla="*/ 12 h 86"/>
                <a:gd name="T20" fmla="*/ 43 w 87"/>
                <a:gd name="T21" fmla="*/ 0 h 86"/>
                <a:gd name="T22" fmla="*/ 13 w 87"/>
                <a:gd name="T23" fmla="*/ 12 h 86"/>
                <a:gd name="T24" fmla="*/ 0 w 87"/>
                <a:gd name="T25" fmla="*/ 43 h 86"/>
                <a:gd name="T26" fmla="*/ 13 w 87"/>
                <a:gd name="T27" fmla="*/ 73 h 86"/>
                <a:gd name="T28" fmla="*/ 43 w 87"/>
                <a:gd name="T29" fmla="*/ 86 h 86"/>
                <a:gd name="T30" fmla="*/ 74 w 87"/>
                <a:gd name="T31" fmla="*/ 73 h 86"/>
                <a:gd name="T32" fmla="*/ 87 w 87"/>
                <a:gd name="T33" fmla="*/ 43 h 86"/>
                <a:gd name="T34" fmla="*/ 74 w 87"/>
                <a:gd name="T35" fmla="*/ 12 h 86"/>
                <a:gd name="T36" fmla="*/ 50 w 87"/>
                <a:gd name="T37" fmla="*/ 41 h 86"/>
                <a:gd name="T38" fmla="*/ 42 w 87"/>
                <a:gd name="T39" fmla="*/ 42 h 86"/>
                <a:gd name="T40" fmla="*/ 34 w 87"/>
                <a:gd name="T41" fmla="*/ 42 h 86"/>
                <a:gd name="T42" fmla="*/ 34 w 87"/>
                <a:gd name="T43" fmla="*/ 25 h 86"/>
                <a:gd name="T44" fmla="*/ 41 w 87"/>
                <a:gd name="T45" fmla="*/ 25 h 86"/>
                <a:gd name="T46" fmla="*/ 51 w 87"/>
                <a:gd name="T47" fmla="*/ 26 h 86"/>
                <a:gd name="T48" fmla="*/ 55 w 87"/>
                <a:gd name="T49" fmla="*/ 33 h 86"/>
                <a:gd name="T50" fmla="*/ 50 w 87"/>
                <a:gd name="T51" fmla="*/ 41 h 86"/>
                <a:gd name="T52" fmla="*/ 26 w 87"/>
                <a:gd name="T53" fmla="*/ 66 h 86"/>
                <a:gd name="T54" fmla="*/ 34 w 87"/>
                <a:gd name="T55" fmla="*/ 66 h 86"/>
                <a:gd name="T56" fmla="*/ 34 w 87"/>
                <a:gd name="T57" fmla="*/ 48 h 86"/>
                <a:gd name="T58" fmla="*/ 41 w 87"/>
                <a:gd name="T59" fmla="*/ 48 h 86"/>
                <a:gd name="T60" fmla="*/ 50 w 87"/>
                <a:gd name="T61" fmla="*/ 49 h 86"/>
                <a:gd name="T62" fmla="*/ 55 w 87"/>
                <a:gd name="T63" fmla="*/ 60 h 86"/>
                <a:gd name="T64" fmla="*/ 55 w 87"/>
                <a:gd name="T65" fmla="*/ 64 h 86"/>
                <a:gd name="T66" fmla="*/ 55 w 87"/>
                <a:gd name="T67" fmla="*/ 65 h 86"/>
                <a:gd name="T68" fmla="*/ 55 w 87"/>
                <a:gd name="T69" fmla="*/ 66 h 86"/>
                <a:gd name="T70" fmla="*/ 55 w 87"/>
                <a:gd name="T71" fmla="*/ 66 h 86"/>
                <a:gd name="T72" fmla="*/ 63 w 87"/>
                <a:gd name="T73" fmla="*/ 66 h 86"/>
                <a:gd name="T74" fmla="*/ 63 w 87"/>
                <a:gd name="T75" fmla="*/ 66 h 86"/>
                <a:gd name="T76" fmla="*/ 62 w 87"/>
                <a:gd name="T77" fmla="*/ 63 h 86"/>
                <a:gd name="T78" fmla="*/ 62 w 87"/>
                <a:gd name="T79" fmla="*/ 60 h 86"/>
                <a:gd name="T80" fmla="*/ 62 w 87"/>
                <a:gd name="T81" fmla="*/ 56 h 86"/>
                <a:gd name="T82" fmla="*/ 59 w 87"/>
                <a:gd name="T83" fmla="*/ 49 h 86"/>
                <a:gd name="T84" fmla="*/ 51 w 87"/>
                <a:gd name="T85" fmla="*/ 44 h 86"/>
                <a:gd name="T86" fmla="*/ 58 w 87"/>
                <a:gd name="T87" fmla="*/ 42 h 86"/>
                <a:gd name="T88" fmla="*/ 63 w 87"/>
                <a:gd name="T89" fmla="*/ 33 h 86"/>
                <a:gd name="T90" fmla="*/ 55 w 87"/>
                <a:gd name="T91" fmla="*/ 21 h 86"/>
                <a:gd name="T92" fmla="*/ 43 w 87"/>
                <a:gd name="T93" fmla="*/ 19 h 86"/>
                <a:gd name="T94" fmla="*/ 26 w 87"/>
                <a:gd name="T95" fmla="*/ 19 h 86"/>
                <a:gd name="T96" fmla="*/ 26 w 87"/>
                <a:gd name="T97"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6">
                  <a:moveTo>
                    <a:pt x="70" y="17"/>
                  </a:moveTo>
                  <a:cubicBezTo>
                    <a:pt x="77" y="24"/>
                    <a:pt x="80" y="33"/>
                    <a:pt x="80" y="43"/>
                  </a:cubicBezTo>
                  <a:cubicBezTo>
                    <a:pt x="80" y="53"/>
                    <a:pt x="77" y="62"/>
                    <a:pt x="70" y="69"/>
                  </a:cubicBezTo>
                  <a:cubicBezTo>
                    <a:pt x="62" y="76"/>
                    <a:pt x="54" y="80"/>
                    <a:pt x="43" y="80"/>
                  </a:cubicBezTo>
                  <a:cubicBezTo>
                    <a:pt x="33" y="80"/>
                    <a:pt x="24" y="76"/>
                    <a:pt x="17" y="69"/>
                  </a:cubicBezTo>
                  <a:cubicBezTo>
                    <a:pt x="10" y="62"/>
                    <a:pt x="6" y="53"/>
                    <a:pt x="6" y="43"/>
                  </a:cubicBezTo>
                  <a:cubicBezTo>
                    <a:pt x="6" y="33"/>
                    <a:pt x="10" y="24"/>
                    <a:pt x="17" y="17"/>
                  </a:cubicBezTo>
                  <a:cubicBezTo>
                    <a:pt x="24" y="9"/>
                    <a:pt x="33" y="6"/>
                    <a:pt x="43" y="6"/>
                  </a:cubicBezTo>
                  <a:cubicBezTo>
                    <a:pt x="54" y="6"/>
                    <a:pt x="62" y="9"/>
                    <a:pt x="70" y="17"/>
                  </a:cubicBezTo>
                  <a:close/>
                  <a:moveTo>
                    <a:pt x="74" y="12"/>
                  </a:moveTo>
                  <a:cubicBezTo>
                    <a:pt x="65" y="4"/>
                    <a:pt x="55" y="0"/>
                    <a:pt x="43" y="0"/>
                  </a:cubicBezTo>
                  <a:cubicBezTo>
                    <a:pt x="32" y="0"/>
                    <a:pt x="21" y="4"/>
                    <a:pt x="13" y="12"/>
                  </a:cubicBezTo>
                  <a:cubicBezTo>
                    <a:pt x="5" y="21"/>
                    <a:pt x="0" y="31"/>
                    <a:pt x="0" y="43"/>
                  </a:cubicBezTo>
                  <a:cubicBezTo>
                    <a:pt x="0" y="55"/>
                    <a:pt x="5" y="65"/>
                    <a:pt x="13" y="73"/>
                  </a:cubicBezTo>
                  <a:cubicBezTo>
                    <a:pt x="21" y="82"/>
                    <a:pt x="31" y="86"/>
                    <a:pt x="43" y="86"/>
                  </a:cubicBezTo>
                  <a:cubicBezTo>
                    <a:pt x="55" y="86"/>
                    <a:pt x="65" y="82"/>
                    <a:pt x="74" y="73"/>
                  </a:cubicBezTo>
                  <a:cubicBezTo>
                    <a:pt x="82" y="65"/>
                    <a:pt x="87" y="55"/>
                    <a:pt x="87" y="43"/>
                  </a:cubicBezTo>
                  <a:cubicBezTo>
                    <a:pt x="87" y="31"/>
                    <a:pt x="82" y="21"/>
                    <a:pt x="74" y="12"/>
                  </a:cubicBezTo>
                  <a:close/>
                  <a:moveTo>
                    <a:pt x="50" y="41"/>
                  </a:moveTo>
                  <a:cubicBezTo>
                    <a:pt x="48" y="41"/>
                    <a:pt x="45" y="42"/>
                    <a:pt x="42" y="42"/>
                  </a:cubicBezTo>
                  <a:cubicBezTo>
                    <a:pt x="34" y="42"/>
                    <a:pt x="34" y="42"/>
                    <a:pt x="34" y="42"/>
                  </a:cubicBezTo>
                  <a:cubicBezTo>
                    <a:pt x="34" y="25"/>
                    <a:pt x="34" y="25"/>
                    <a:pt x="34" y="25"/>
                  </a:cubicBezTo>
                  <a:cubicBezTo>
                    <a:pt x="41" y="25"/>
                    <a:pt x="41" y="25"/>
                    <a:pt x="41" y="25"/>
                  </a:cubicBezTo>
                  <a:cubicBezTo>
                    <a:pt x="46" y="25"/>
                    <a:pt x="49" y="25"/>
                    <a:pt x="51" y="26"/>
                  </a:cubicBezTo>
                  <a:cubicBezTo>
                    <a:pt x="54" y="28"/>
                    <a:pt x="55" y="30"/>
                    <a:pt x="55" y="33"/>
                  </a:cubicBezTo>
                  <a:cubicBezTo>
                    <a:pt x="55" y="37"/>
                    <a:pt x="53" y="39"/>
                    <a:pt x="50" y="41"/>
                  </a:cubicBezTo>
                  <a:close/>
                  <a:moveTo>
                    <a:pt x="26" y="66"/>
                  </a:moveTo>
                  <a:cubicBezTo>
                    <a:pt x="34" y="66"/>
                    <a:pt x="34" y="66"/>
                    <a:pt x="34" y="66"/>
                  </a:cubicBezTo>
                  <a:cubicBezTo>
                    <a:pt x="34" y="48"/>
                    <a:pt x="34" y="48"/>
                    <a:pt x="34" y="48"/>
                  </a:cubicBezTo>
                  <a:cubicBezTo>
                    <a:pt x="41" y="48"/>
                    <a:pt x="41" y="48"/>
                    <a:pt x="41" y="48"/>
                  </a:cubicBezTo>
                  <a:cubicBezTo>
                    <a:pt x="45" y="48"/>
                    <a:pt x="48" y="48"/>
                    <a:pt x="50" y="49"/>
                  </a:cubicBezTo>
                  <a:cubicBezTo>
                    <a:pt x="53" y="51"/>
                    <a:pt x="55" y="55"/>
                    <a:pt x="55" y="60"/>
                  </a:cubicBezTo>
                  <a:cubicBezTo>
                    <a:pt x="55" y="64"/>
                    <a:pt x="55" y="64"/>
                    <a:pt x="55" y="64"/>
                  </a:cubicBezTo>
                  <a:cubicBezTo>
                    <a:pt x="55" y="65"/>
                    <a:pt x="55" y="65"/>
                    <a:pt x="55" y="65"/>
                  </a:cubicBezTo>
                  <a:cubicBezTo>
                    <a:pt x="55" y="65"/>
                    <a:pt x="55" y="66"/>
                    <a:pt x="55" y="66"/>
                  </a:cubicBezTo>
                  <a:cubicBezTo>
                    <a:pt x="55" y="66"/>
                    <a:pt x="55" y="66"/>
                    <a:pt x="55" y="66"/>
                  </a:cubicBezTo>
                  <a:cubicBezTo>
                    <a:pt x="63" y="66"/>
                    <a:pt x="63" y="66"/>
                    <a:pt x="63" y="66"/>
                  </a:cubicBezTo>
                  <a:cubicBezTo>
                    <a:pt x="63" y="66"/>
                    <a:pt x="63" y="66"/>
                    <a:pt x="63" y="66"/>
                  </a:cubicBezTo>
                  <a:cubicBezTo>
                    <a:pt x="62" y="65"/>
                    <a:pt x="62" y="64"/>
                    <a:pt x="62" y="63"/>
                  </a:cubicBezTo>
                  <a:cubicBezTo>
                    <a:pt x="62" y="62"/>
                    <a:pt x="62" y="61"/>
                    <a:pt x="62" y="60"/>
                  </a:cubicBezTo>
                  <a:cubicBezTo>
                    <a:pt x="62" y="56"/>
                    <a:pt x="62" y="56"/>
                    <a:pt x="62" y="56"/>
                  </a:cubicBezTo>
                  <a:cubicBezTo>
                    <a:pt x="62" y="54"/>
                    <a:pt x="61" y="51"/>
                    <a:pt x="59" y="49"/>
                  </a:cubicBezTo>
                  <a:cubicBezTo>
                    <a:pt x="58" y="46"/>
                    <a:pt x="55" y="45"/>
                    <a:pt x="51" y="44"/>
                  </a:cubicBezTo>
                  <a:cubicBezTo>
                    <a:pt x="54" y="44"/>
                    <a:pt x="57" y="43"/>
                    <a:pt x="58" y="42"/>
                  </a:cubicBezTo>
                  <a:cubicBezTo>
                    <a:pt x="61" y="40"/>
                    <a:pt x="63" y="37"/>
                    <a:pt x="63" y="33"/>
                  </a:cubicBezTo>
                  <a:cubicBezTo>
                    <a:pt x="63" y="27"/>
                    <a:pt x="60" y="23"/>
                    <a:pt x="55" y="21"/>
                  </a:cubicBezTo>
                  <a:cubicBezTo>
                    <a:pt x="53" y="20"/>
                    <a:pt x="48" y="19"/>
                    <a:pt x="43" y="19"/>
                  </a:cubicBezTo>
                  <a:cubicBezTo>
                    <a:pt x="26" y="19"/>
                    <a:pt x="26" y="19"/>
                    <a:pt x="26" y="19"/>
                  </a:cubicBezTo>
                  <a:lnTo>
                    <a:pt x="26" y="66"/>
                  </a:ln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dirty="0"/>
            </a:p>
          </p:txBody>
        </p:sp>
        <p:sp>
          <p:nvSpPr>
            <p:cNvPr id="8" name="Freeform 7"/>
            <p:cNvSpPr>
              <a:spLocks/>
            </p:cNvSpPr>
            <p:nvPr/>
          </p:nvSpPr>
          <p:spPr bwMode="gray">
            <a:xfrm>
              <a:off x="5083495" y="1818756"/>
              <a:ext cx="2020332" cy="2020332"/>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8"/>
            <p:cNvSpPr>
              <a:spLocks noEditPoints="1"/>
            </p:cNvSpPr>
            <p:nvPr/>
          </p:nvSpPr>
          <p:spPr bwMode="gray">
            <a:xfrm>
              <a:off x="5191646" y="2065102"/>
              <a:ext cx="1834072" cy="1514874"/>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839223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p:cNvSpPr>
            <a:spLocks noGrp="1"/>
          </p:cNvSpPr>
          <p:nvPr>
            <p:ph type="title"/>
          </p:nvPr>
        </p:nvSpPr>
        <p:spPr/>
        <p:txBody>
          <a:bodyPr/>
          <a:lstStyle/>
          <a:p>
            <a:r>
              <a:rPr lang="en-US"/>
              <a:t>Click to edit Master title style</a:t>
            </a:r>
          </a:p>
        </p:txBody>
      </p:sp>
      <p:sp>
        <p:nvSpPr>
          <p:cNvPr id="12" name="Footer Placeholder 22"/>
          <p:cNvSpPr txBox="1">
            <a:spLocks/>
          </p:cNvSpPr>
          <p:nvPr/>
        </p:nvSpPr>
        <p:spPr>
          <a:xfrm>
            <a:off x="-4637" y="6528816"/>
            <a:ext cx="12201273" cy="329184"/>
          </a:xfrm>
          <a:prstGeom prst="rect">
            <a:avLst/>
          </a:prstGeom>
          <a:solidFill>
            <a:srgbClr val="E1E1E1"/>
          </a:solidFill>
        </p:spPr>
        <p:txBody>
          <a:bodyPr vert="horz" wrap="square" lIns="502789" tIns="0" rIns="0" bIns="0" rtlCol="0" anchor="ctr">
            <a:noAutofit/>
          </a:bodyPr>
          <a:lstStyle>
            <a:defPPr>
              <a:defRPr lang="en-US"/>
            </a:defPPr>
            <a:lvl1pPr marL="0" algn="l" defTabSz="914400" rtl="0" eaLnBrk="1" latinLnBrk="0" hangingPunct="1">
              <a:defRPr lang="en-US" sz="1100" b="0" kern="1200" smtClean="0">
                <a:solidFill>
                  <a:schemeClr val="tx2"/>
                </a:solidFill>
                <a:effectLst/>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90000"/>
              </a:lnSpc>
              <a:buClr>
                <a:schemeClr val="bg1">
                  <a:lumMod val="65000"/>
                </a:schemeClr>
              </a:buClr>
              <a:buFont typeface="Arial" pitchFamily="34" charset="0"/>
              <a:buNone/>
            </a:pPr>
            <a:r>
              <a:rPr lang="en-US" sz="1100">
                <a:solidFill>
                  <a:schemeClr val="tx1">
                    <a:lumMod val="50000"/>
                    <a:lumOff val="50000"/>
                  </a:schemeClr>
                </a:solidFill>
              </a:rPr>
              <a:t>© F5 Networks, Inc</a:t>
            </a:r>
          </a:p>
        </p:txBody>
      </p:sp>
      <p:sp>
        <p:nvSpPr>
          <p:cNvPr id="13" name="Slide Number Placeholder 23"/>
          <p:cNvSpPr txBox="1">
            <a:spLocks/>
          </p:cNvSpPr>
          <p:nvPr/>
        </p:nvSpPr>
        <p:spPr>
          <a:xfrm>
            <a:off x="9878093" y="6537960"/>
            <a:ext cx="1829276" cy="320040"/>
          </a:xfrm>
          <a:prstGeom prst="rect">
            <a:avLst/>
          </a:prstGeom>
        </p:spPr>
        <p:txBody>
          <a:bodyPr vert="horz" wrap="square" lIns="0" tIns="0" rIns="0" bIns="0" rtlCol="0" anchor="ctr">
            <a:noAutofit/>
          </a:bodyPr>
          <a:lstStyle>
            <a:defPPr>
              <a:defRPr lang="en-US"/>
            </a:defPPr>
            <a:lvl1pPr marL="0" algn="l" defTabSz="914400" rtl="0" eaLnBrk="1" latinLnBrk="0" hangingPunct="1">
              <a:defRPr lang="en-US" sz="1100" kern="1200" smtClean="0">
                <a:solidFill>
                  <a:schemeClr val="tx2"/>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90000"/>
              </a:lnSpc>
              <a:buClr>
                <a:schemeClr val="bg1">
                  <a:lumMod val="65000"/>
                </a:schemeClr>
              </a:buClr>
              <a:buFont typeface="Arial" pitchFamily="34" charset="0"/>
              <a:buNone/>
            </a:pPr>
            <a:fld id="{E3478E0D-5E5A-48FD-88C4-CB656095AEC5}" type="slidenum">
              <a:rPr lang="en-US" sz="1100" smtClean="0">
                <a:solidFill>
                  <a:schemeClr val="tx1">
                    <a:lumMod val="50000"/>
                    <a:lumOff val="50000"/>
                  </a:schemeClr>
                </a:solidFill>
              </a:rPr>
              <a:pPr algn="r">
                <a:lnSpc>
                  <a:spcPct val="90000"/>
                </a:lnSpc>
                <a:buClr>
                  <a:schemeClr val="bg1">
                    <a:lumMod val="65000"/>
                  </a:schemeClr>
                </a:buClr>
                <a:buFont typeface="Arial" pitchFamily="34" charset="0"/>
                <a:buNone/>
              </a:pPr>
              <a:t>‹#›</a:t>
            </a:fld>
            <a:endParaRPr lang="en-US" sz="1100" dirty="0">
              <a:solidFill>
                <a:schemeClr val="tx1">
                  <a:lumMod val="50000"/>
                  <a:lumOff val="50000"/>
                </a:schemeClr>
              </a:solidFill>
            </a:endParaRPr>
          </a:p>
        </p:txBody>
      </p:sp>
    </p:spTree>
    <p:extLst>
      <p:ext uri="{BB962C8B-B14F-4D97-AF65-F5344CB8AC3E}">
        <p14:creationId xmlns:p14="http://schemas.microsoft.com/office/powerpoint/2010/main" val="31224917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Section Header">
    <p:bg bwMode="invGray">
      <p:bgPr>
        <a:solidFill>
          <a:schemeClr val="tx2"/>
        </a:solidFill>
        <a:effectLst/>
      </p:bgPr>
    </p:bg>
    <p:spTree>
      <p:nvGrpSpPr>
        <p:cNvPr id="1" name=""/>
        <p:cNvGrpSpPr/>
        <p:nvPr/>
      </p:nvGrpSpPr>
      <p:grpSpPr>
        <a:xfrm>
          <a:off x="0" y="0"/>
          <a:ext cx="0" cy="0"/>
          <a:chOff x="0" y="0"/>
          <a:chExt cx="0" cy="0"/>
        </a:xfrm>
      </p:grpSpPr>
      <p:cxnSp>
        <p:nvCxnSpPr>
          <p:cNvPr id="704" name="Straight Connector 703"/>
          <p:cNvCxnSpPr/>
          <p:nvPr userDrawn="1"/>
        </p:nvCxnSpPr>
        <p:spPr>
          <a:xfrm>
            <a:off x="5695951" y="40622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1409701" y="2461074"/>
            <a:ext cx="9372600" cy="1371600"/>
          </a:xfrm>
        </p:spPr>
        <p:txBody>
          <a:bodyPr anchor="b" anchorCtr="0"/>
          <a:lstStyle>
            <a:lvl1pPr algn="ctr">
              <a:buFontTx/>
              <a:buNone/>
              <a:defRPr sz="6598" spc="-200" baseline="0"/>
            </a:lvl1pPr>
            <a:lvl2pPr>
              <a:buFontTx/>
              <a:buNone/>
              <a:defRPr/>
            </a:lvl2pPr>
            <a:lvl3pPr>
              <a:buFontTx/>
              <a:buNone/>
              <a:defRPr/>
            </a:lvl3pPr>
            <a:lvl4pPr>
              <a:buFontTx/>
              <a:buNone/>
              <a:defRPr/>
            </a:lvl4pPr>
            <a:lvl5pPr>
              <a:buFontTx/>
              <a:buNone/>
              <a:defRPr/>
            </a:lvl5pPr>
          </a:lstStyle>
          <a:p>
            <a:pPr lvl="0"/>
            <a:r>
              <a:rPr lang="en-US"/>
              <a:t>SECTION TITLE</a:t>
            </a:r>
          </a:p>
        </p:txBody>
      </p:sp>
    </p:spTree>
    <p:extLst>
      <p:ext uri="{BB962C8B-B14F-4D97-AF65-F5344CB8AC3E}">
        <p14:creationId xmlns:p14="http://schemas.microsoft.com/office/powerpoint/2010/main" val="373842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hasCustomPrompt="1"/>
          </p:nvPr>
        </p:nvSpPr>
        <p:spPr>
          <a:xfrm>
            <a:off x="304800" y="1828800"/>
            <a:ext cx="5715000" cy="4572000"/>
          </a:xfrm>
        </p:spPr>
        <p:txBody>
          <a:bodyPr/>
          <a:lstStyle>
            <a:lvl1pPr marL="463550" indent="-463550">
              <a:buClr>
                <a:schemeClr val="accent5"/>
              </a:buClr>
              <a:tabLst/>
              <a:defRPr/>
            </a:lvl1pPr>
            <a:lvl2pPr marL="685800" indent="-463550">
              <a:buClr>
                <a:schemeClr val="accent5"/>
              </a:buClr>
              <a:tabLst/>
              <a:defRPr/>
            </a:lvl2pPr>
            <a:lvl3pPr marL="976313"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
        <p:nvSpPr>
          <p:cNvPr id="9" name="Text Placeholder 5"/>
          <p:cNvSpPr>
            <a:spLocks noGrp="1"/>
          </p:cNvSpPr>
          <p:nvPr>
            <p:ph type="body" sz="quarter" idx="14" hasCustomPrompt="1"/>
          </p:nvPr>
        </p:nvSpPr>
        <p:spPr>
          <a:xfrm>
            <a:off x="6019800" y="1828800"/>
            <a:ext cx="5867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684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black">
          <a:xfrm>
            <a:off x="304801" y="1694066"/>
            <a:ext cx="11430000" cy="2142125"/>
          </a:xfrm>
          <a:noFill/>
        </p:spPr>
        <p:txBody>
          <a:bodyPr wrap="square" lIns="155448" tIns="155448" rIns="155448" bIns="155448" rtlCol="0" anchor="b" anchorCtr="0">
            <a:spAutoFit/>
          </a:bodyPr>
          <a:lstStyle>
            <a:lvl1pPr>
              <a:defRPr lang="en-US" sz="6598" b="1" spc="-200" dirty="0">
                <a:gradFill>
                  <a:gsLst>
                    <a:gs pos="0">
                      <a:schemeClr val="bg1"/>
                    </a:gs>
                    <a:gs pos="99000">
                      <a:schemeClr val="bg1"/>
                    </a:gs>
                  </a:gsLst>
                  <a:lin ang="5400000" scaled="1"/>
                </a:gradFill>
                <a:ea typeface="+mn-ea"/>
              </a:defRPr>
            </a:lvl1pPr>
          </a:lstStyle>
          <a:p>
            <a:pPr marL="0" lvl="0"/>
            <a:r>
              <a:rPr lang="en-US"/>
              <a:t>Presentation </a:t>
            </a:r>
            <a:br>
              <a:rPr lang="en-US"/>
            </a:br>
            <a:r>
              <a:rPr lang="en-US"/>
              <a:t>Title Placeholder</a:t>
            </a:r>
          </a:p>
        </p:txBody>
      </p:sp>
      <p:sp>
        <p:nvSpPr>
          <p:cNvPr id="3" name="Subtitle 2"/>
          <p:cNvSpPr>
            <a:spLocks noGrp="1"/>
          </p:cNvSpPr>
          <p:nvPr>
            <p:ph type="subTitle" idx="1" hasCustomPrompt="1"/>
          </p:nvPr>
        </p:nvSpPr>
        <p:spPr bwMode="black">
          <a:xfrm>
            <a:off x="304801" y="4894446"/>
            <a:ext cx="11430000" cy="701731"/>
          </a:xfrm>
          <a:noFill/>
        </p:spPr>
        <p:txBody>
          <a:bodyPr wrap="square" lIns="155448" tIns="155448" rIns="155448" bIns="155448" rtlCol="0">
            <a:spAutoFit/>
          </a:bodyPr>
          <a:lstStyle>
            <a:lvl1pPr marL="0" indent="0">
              <a:buFontTx/>
              <a:buNone/>
              <a:defRPr lang="en-US" sz="2799" b="0" spc="-50" baseline="0" dirty="0">
                <a:gradFill>
                  <a:gsLst>
                    <a:gs pos="0">
                      <a:schemeClr val="bg1"/>
                    </a:gs>
                    <a:gs pos="99000">
                      <a:schemeClr val="bg1"/>
                    </a:gs>
                  </a:gsLst>
                  <a:lin ang="5400000" scaled="1"/>
                </a:gradFill>
              </a:defRPr>
            </a:lvl1pPr>
          </a:lstStyle>
          <a:p>
            <a:pPr marL="0" lvl="0"/>
            <a:r>
              <a:rPr lang="en-US"/>
              <a:t>Speaker Name, Job Title</a:t>
            </a:r>
          </a:p>
        </p:txBody>
      </p:sp>
      <p:sp>
        <p:nvSpPr>
          <p:cNvPr id="12" name="Text Placeholder 11"/>
          <p:cNvSpPr>
            <a:spLocks noGrp="1"/>
          </p:cNvSpPr>
          <p:nvPr>
            <p:ph type="body" sz="quarter" idx="11" hasCustomPrompt="1"/>
          </p:nvPr>
        </p:nvSpPr>
        <p:spPr>
          <a:xfrm>
            <a:off x="304800" y="1014987"/>
            <a:ext cx="4762500" cy="590931"/>
          </a:xfrm>
          <a:noFill/>
        </p:spPr>
        <p:txBody>
          <a:bodyPr vert="horz" wrap="square" lIns="155448" tIns="155448" rIns="155448" bIns="155448" rtlCol="0">
            <a:spAutoFit/>
          </a:bodyPr>
          <a:lstStyle>
            <a:lvl1pPr>
              <a:buFontTx/>
              <a:buNone/>
              <a:defRPr lang="en-US" sz="1999" spc="-50" dirty="0">
                <a:gradFill>
                  <a:gsLst>
                    <a:gs pos="0">
                      <a:schemeClr val="bg1">
                        <a:alpha val="50000"/>
                      </a:schemeClr>
                    </a:gs>
                    <a:gs pos="99000">
                      <a:schemeClr val="bg1">
                        <a:alpha val="50000"/>
                      </a:schemeClr>
                    </a:gs>
                  </a:gsLst>
                  <a:lin ang="5400000" scaled="1"/>
                </a:gradFill>
              </a:defRPr>
            </a:lvl1pPr>
          </a:lstStyle>
          <a:p>
            <a:pPr marL="0" lvl="0" indent="0">
              <a:buNone/>
            </a:pPr>
            <a:r>
              <a:rPr lang="en-US"/>
              <a:t>Date</a:t>
            </a:r>
          </a:p>
        </p:txBody>
      </p:sp>
      <p:cxnSp>
        <p:nvCxnSpPr>
          <p:cNvPr id="8" name="Straight Connector 7"/>
          <p:cNvCxnSpPr/>
          <p:nvPr userDrawn="1"/>
        </p:nvCxnSpPr>
        <p:spPr>
          <a:xfrm>
            <a:off x="457200" y="40622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304800" y="4514369"/>
            <a:ext cx="4114800" cy="590931"/>
          </a:xfrm>
          <a:prstGeom prst="rect">
            <a:avLst/>
          </a:prstGeom>
          <a:noFill/>
        </p:spPr>
        <p:txBody>
          <a:bodyPr wrap="square" lIns="155408" tIns="155408" rIns="155408" bIns="155408" rtlCol="0">
            <a:spAutoFit/>
          </a:bodyPr>
          <a:lstStyle/>
          <a:p>
            <a:r>
              <a:rPr lang="en-US" sz="1799" b="1" spc="-50" dirty="0">
                <a:gradFill>
                  <a:gsLst>
                    <a:gs pos="0">
                      <a:srgbClr val="FFFFFF">
                        <a:alpha val="50000"/>
                      </a:srgbClr>
                    </a:gs>
                    <a:gs pos="99000">
                      <a:srgbClr val="FFFFFF">
                        <a:alpha val="50000"/>
                      </a:srgbClr>
                    </a:gs>
                  </a:gsLst>
                  <a:lin ang="5400000" scaled="1"/>
                </a:gradFill>
                <a:cs typeface="Arial" panose="020B0604020202020204" pitchFamily="34" charset="0"/>
              </a:rPr>
              <a:t>PRESENTED BY:</a:t>
            </a:r>
          </a:p>
        </p:txBody>
      </p:sp>
    </p:spTree>
    <p:extLst>
      <p:ext uri="{BB962C8B-B14F-4D97-AF65-F5344CB8AC3E}">
        <p14:creationId xmlns:p14="http://schemas.microsoft.com/office/powerpoint/2010/main" val="3142162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gradFill>
                  <a:gsLst>
                    <a:gs pos="0">
                      <a:srgbClr val="FFFFFF"/>
                    </a:gs>
                    <a:gs pos="100000">
                      <a:srgbClr val="FFFFFF"/>
                    </a:gs>
                  </a:gsLst>
                  <a:lin ang="5400000" scaled="1"/>
                </a:gradFill>
              </a:rPr>
              <a:t>© 2017 F5 Networks</a:t>
            </a:r>
          </a:p>
        </p:txBody>
      </p:sp>
      <p:sp>
        <p:nvSpPr>
          <p:cNvPr id="4" name="Slide Number Placeholder 3"/>
          <p:cNvSpPr>
            <a:spLocks noGrp="1"/>
          </p:cNvSpPr>
          <p:nvPr>
            <p:ph type="sldNum" sz="quarter" idx="11"/>
          </p:nvPr>
        </p:nvSpPr>
        <p:spPr/>
        <p:txBody>
          <a:bodyPr/>
          <a:lstStyle/>
          <a:p>
            <a:fld id="{49DF86D6-4B9D-4B83-AF23-D696D3CD110A}" type="slidenum">
              <a:rPr>
                <a:gradFill>
                  <a:gsLst>
                    <a:gs pos="0">
                      <a:srgbClr val="FFFFFF"/>
                    </a:gs>
                    <a:gs pos="100000">
                      <a:srgbClr val="FFFFFF"/>
                    </a:gs>
                  </a:gsLst>
                  <a:lin ang="5400000" scaled="1"/>
                </a:gradFill>
              </a:rPr>
              <a:pPr/>
              <a:t>‹#›</a:t>
            </a:fld>
            <a:endParaRPr dirty="0">
              <a:gradFill>
                <a:gsLst>
                  <a:gs pos="0">
                    <a:srgbClr val="FFFFFF"/>
                  </a:gs>
                  <a:gs pos="100000">
                    <a:srgbClr val="FFFFFF"/>
                  </a:gs>
                </a:gsLst>
                <a:lin ang="5400000" scaled="1"/>
              </a:gradFill>
            </a:endParaRPr>
          </a:p>
        </p:txBody>
      </p:sp>
      <p:sp>
        <p:nvSpPr>
          <p:cNvPr id="6" name="Text Placeholder 5"/>
          <p:cNvSpPr>
            <a:spLocks noGrp="1"/>
          </p:cNvSpPr>
          <p:nvPr>
            <p:ph type="body" sz="quarter" idx="12"/>
          </p:nvPr>
        </p:nvSpPr>
        <p:spPr>
          <a:xfrm>
            <a:off x="304801" y="1219200"/>
            <a:ext cx="11582400" cy="5181600"/>
          </a:xfrm>
        </p:spPr>
        <p:txBody>
          <a:bodyPr/>
          <a:lstStyle>
            <a:lvl1pPr marL="344385" indent="-344385">
              <a:buClr>
                <a:schemeClr val="accent5"/>
              </a:buClr>
              <a:tabLst/>
              <a:defRPr/>
            </a:lvl1pPr>
            <a:lvl2pPr marL="688768" indent="-226945">
              <a:buClr>
                <a:schemeClr val="accent5"/>
              </a:buClr>
              <a:tabLst/>
              <a:defRPr/>
            </a:lvl2pPr>
            <a:lvl3pPr marL="968084" indent="-172986">
              <a:buClr>
                <a:schemeClr val="accent5"/>
              </a:buClr>
              <a:tabLst/>
              <a:defRPr/>
            </a:lvl3pPr>
            <a:lvl4pPr marL="1204552" indent="-171399">
              <a:buClr>
                <a:schemeClr val="accent5"/>
              </a:buClr>
              <a:tabLst/>
              <a:defRPr/>
            </a:lvl4pPr>
            <a:lvl5pPr marL="1429909" indent="-171399">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5849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Click to Edit Master Title Style</a:t>
            </a:r>
          </a:p>
        </p:txBody>
      </p:sp>
      <p:sp>
        <p:nvSpPr>
          <p:cNvPr id="5" name="Footer Placeholder 5"/>
          <p:cNvSpPr>
            <a:spLocks noGrp="1"/>
          </p:cNvSpPr>
          <p:nvPr>
            <p:ph type="ftr" sz="quarter" idx="3"/>
          </p:nvPr>
        </p:nvSpPr>
        <p:spPr>
          <a:xfrm>
            <a:off x="304800" y="6492877"/>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gradFill>
                  <a:gsLst>
                    <a:gs pos="0">
                      <a:srgbClr val="FFFFFF"/>
                    </a:gs>
                    <a:gs pos="100000">
                      <a:srgbClr val="FFFFFF"/>
                    </a:gs>
                  </a:gsLst>
                  <a:lin ang="5400000" scaled="1"/>
                </a:gradFill>
              </a:rPr>
              <a:t>© 2017 F5 Networks</a:t>
            </a:r>
          </a:p>
        </p:txBody>
      </p:sp>
      <p:sp>
        <p:nvSpPr>
          <p:cNvPr id="6" name="Slide Number Placeholder 6"/>
          <p:cNvSpPr>
            <a:spLocks noGrp="1"/>
          </p:cNvSpPr>
          <p:nvPr>
            <p:ph type="sldNum" sz="quarter" idx="4"/>
          </p:nvPr>
        </p:nvSpPr>
        <p:spPr>
          <a:xfrm>
            <a:off x="9144000" y="6492876"/>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a:gradFill>
                  <a:gsLst>
                    <a:gs pos="0">
                      <a:srgbClr val="FFFFFF"/>
                    </a:gs>
                    <a:gs pos="100000">
                      <a:srgbClr val="FFFFFF"/>
                    </a:gs>
                  </a:gsLst>
                  <a:lin ang="5400000" scaled="1"/>
                </a:gradFill>
              </a:rPr>
              <a:pPr/>
              <a:t>‹#›</a:t>
            </a:fld>
            <a:endParaRPr dirty="0">
              <a:gradFill>
                <a:gsLst>
                  <a:gs pos="0">
                    <a:srgbClr val="FFFFFF"/>
                  </a:gs>
                  <a:gs pos="100000">
                    <a:srgbClr val="FFFFFF"/>
                  </a:gs>
                </a:gsLst>
                <a:lin ang="5400000" scaled="1"/>
              </a:gradFill>
            </a:endParaRPr>
          </a:p>
        </p:txBody>
      </p:sp>
    </p:spTree>
    <p:extLst>
      <p:ext uri="{BB962C8B-B14F-4D97-AF65-F5344CB8AC3E}">
        <p14:creationId xmlns:p14="http://schemas.microsoft.com/office/powerpoint/2010/main" val="1759290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ank You">
    <p:bg bwMode="invGray">
      <p:bgPr>
        <a:solidFill>
          <a:schemeClr val="tx2"/>
        </a:solidFill>
        <a:effectLst/>
      </p:bgPr>
    </p:bg>
    <p:spTree>
      <p:nvGrpSpPr>
        <p:cNvPr id="1" name=""/>
        <p:cNvGrpSpPr/>
        <p:nvPr/>
      </p:nvGrpSpPr>
      <p:grpSpPr>
        <a:xfrm>
          <a:off x="0" y="0"/>
          <a:ext cx="0" cy="0"/>
          <a:chOff x="0" y="0"/>
          <a:chExt cx="0" cy="0"/>
        </a:xfrm>
      </p:grpSpPr>
      <p:cxnSp>
        <p:nvCxnSpPr>
          <p:cNvPr id="704" name="Straight Connector 703"/>
          <p:cNvCxnSpPr/>
          <p:nvPr userDrawn="1"/>
        </p:nvCxnSpPr>
        <p:spPr>
          <a:xfrm>
            <a:off x="5695951" y="4062248"/>
            <a:ext cx="800100" cy="0"/>
          </a:xfrm>
          <a:prstGeom prst="line">
            <a:avLst/>
          </a:prstGeom>
          <a:ln w="114300">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p:cNvSpPr>
            <a:spLocks noGrp="1"/>
          </p:cNvSpPr>
          <p:nvPr>
            <p:ph type="body" sz="quarter" idx="10" hasCustomPrompt="1"/>
          </p:nvPr>
        </p:nvSpPr>
        <p:spPr>
          <a:xfrm>
            <a:off x="1409701" y="2414016"/>
            <a:ext cx="9372600" cy="1371600"/>
          </a:xfrm>
        </p:spPr>
        <p:txBody>
          <a:bodyPr/>
          <a:lstStyle>
            <a:lvl1pPr algn="ctr">
              <a:buFontTx/>
              <a:buNone/>
              <a:defRPr sz="7998" spc="-200" baseline="0"/>
            </a:lvl1pPr>
            <a:lvl2pPr>
              <a:buFontTx/>
              <a:buNone/>
              <a:defRPr/>
            </a:lvl2pPr>
            <a:lvl3pPr>
              <a:buFontTx/>
              <a:buNone/>
              <a:defRPr/>
            </a:lvl3pPr>
            <a:lvl4pPr>
              <a:buFontTx/>
              <a:buNone/>
              <a:defRPr/>
            </a:lvl4pPr>
            <a:lvl5pPr>
              <a:buFontTx/>
              <a:buNone/>
              <a:defRPr/>
            </a:lvl5pPr>
          </a:lstStyle>
          <a:p>
            <a:pPr lvl="0"/>
            <a:r>
              <a:rPr lang="en-US"/>
              <a:t>Thank You</a:t>
            </a:r>
          </a:p>
        </p:txBody>
      </p:sp>
    </p:spTree>
    <p:extLst>
      <p:ext uri="{BB962C8B-B14F-4D97-AF65-F5344CB8AC3E}">
        <p14:creationId xmlns:p14="http://schemas.microsoft.com/office/powerpoint/2010/main" val="653548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dark)">
    <p:bg>
      <p:bgPr>
        <a:solidFill>
          <a:schemeClr val="tx2"/>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7"/>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gradFill>
                  <a:gsLst>
                    <a:gs pos="0">
                      <a:srgbClr val="FFFFFF"/>
                    </a:gs>
                    <a:gs pos="100000">
                      <a:srgbClr val="FFFFFF"/>
                    </a:gs>
                  </a:gsLst>
                  <a:lin ang="5400000" scaled="1"/>
                </a:gradFill>
              </a:rPr>
              <a:t>© 2017 F5 Networks</a:t>
            </a:r>
          </a:p>
        </p:txBody>
      </p:sp>
      <p:sp>
        <p:nvSpPr>
          <p:cNvPr id="5" name="Slide Number Placeholder 6"/>
          <p:cNvSpPr>
            <a:spLocks noGrp="1"/>
          </p:cNvSpPr>
          <p:nvPr>
            <p:ph type="sldNum" sz="quarter" idx="4"/>
          </p:nvPr>
        </p:nvSpPr>
        <p:spPr>
          <a:xfrm>
            <a:off x="9144000" y="6492876"/>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a:gradFill>
                  <a:gsLst>
                    <a:gs pos="0">
                      <a:srgbClr val="FFFFFF"/>
                    </a:gs>
                    <a:gs pos="100000">
                      <a:srgbClr val="FFFFFF"/>
                    </a:gs>
                  </a:gsLst>
                  <a:lin ang="5400000" scaled="1"/>
                </a:gradFill>
              </a:rPr>
              <a:pPr/>
              <a:t>‹#›</a:t>
            </a:fld>
            <a:endParaRPr dirty="0">
              <a:gradFill>
                <a:gsLst>
                  <a:gs pos="0">
                    <a:srgbClr val="FFFFFF"/>
                  </a:gs>
                  <a:gs pos="100000">
                    <a:srgbClr val="FFFFFF"/>
                  </a:gs>
                </a:gsLst>
                <a:lin ang="5400000" scaled="1"/>
              </a:gradFill>
            </a:endParaRPr>
          </a:p>
        </p:txBody>
      </p:sp>
    </p:spTree>
    <p:extLst>
      <p:ext uri="{BB962C8B-B14F-4D97-AF65-F5344CB8AC3E}">
        <p14:creationId xmlns:p14="http://schemas.microsoft.com/office/powerpoint/2010/main" val="3023731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F5 End Slide (dark)">
    <p:bg>
      <p:bgPr>
        <a:solidFill>
          <a:schemeClr val="tx2"/>
        </a:solidFill>
        <a:effectLst/>
      </p:bgPr>
    </p:bg>
    <p:spTree>
      <p:nvGrpSpPr>
        <p:cNvPr id="1" name=""/>
        <p:cNvGrpSpPr/>
        <p:nvPr/>
      </p:nvGrpSpPr>
      <p:grpSpPr>
        <a:xfrm>
          <a:off x="0" y="0"/>
          <a:ext cx="0" cy="0"/>
          <a:chOff x="0" y="0"/>
          <a:chExt cx="0" cy="0"/>
        </a:xfrm>
      </p:grpSpPr>
      <p:sp>
        <p:nvSpPr>
          <p:cNvPr id="9" name="AutoShape 4"/>
          <p:cNvSpPr>
            <a:spLocks noChangeAspect="1" noChangeArrowheads="1" noTextEdit="1"/>
          </p:cNvSpPr>
          <p:nvPr/>
        </p:nvSpPr>
        <p:spPr bwMode="auto">
          <a:xfrm>
            <a:off x="3076681" y="1600200"/>
            <a:ext cx="6035462" cy="341203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en-US" sz="1799" dirty="0">
              <a:solidFill>
                <a:srgbClr val="4D4F53"/>
              </a:solidFill>
            </a:endParaRPr>
          </a:p>
        </p:txBody>
      </p:sp>
      <p:sp>
        <p:nvSpPr>
          <p:cNvPr id="10" name="Rectangle 9"/>
          <p:cNvSpPr>
            <a:spLocks noChangeArrowheads="1"/>
          </p:cNvSpPr>
          <p:nvPr/>
        </p:nvSpPr>
        <p:spPr bwMode="auto">
          <a:xfrm>
            <a:off x="3076681" y="1600200"/>
            <a:ext cx="6035462" cy="3412034"/>
          </a:xfrm>
          <a:prstGeom prst="rect">
            <a:avLst/>
          </a:prstGeom>
          <a:no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16" tIns="45708" rIns="91416" bIns="45708" numCol="1" anchor="t" anchorCtr="0" compatLnSpc="1">
            <a:prstTxWarp prst="textNoShape">
              <a:avLst/>
            </a:prstTxWarp>
          </a:bodyPr>
          <a:lstStyle/>
          <a:p>
            <a:endParaRPr lang="en-US" sz="1799" dirty="0">
              <a:solidFill>
                <a:srgbClr val="4D4F53"/>
              </a:solidFill>
            </a:endParaRPr>
          </a:p>
        </p:txBody>
      </p:sp>
      <p:grpSp>
        <p:nvGrpSpPr>
          <p:cNvPr id="17" name="Group 16"/>
          <p:cNvGrpSpPr/>
          <p:nvPr userDrawn="1"/>
        </p:nvGrpSpPr>
        <p:grpSpPr bwMode="gray">
          <a:xfrm>
            <a:off x="4629084" y="1364343"/>
            <a:ext cx="2929156" cy="2929160"/>
            <a:chOff x="4864938" y="1600200"/>
            <a:chExt cx="2457445" cy="2457446"/>
          </a:xfrm>
        </p:grpSpPr>
        <p:sp>
          <p:nvSpPr>
            <p:cNvPr id="12" name="Rectangle 11"/>
            <p:cNvSpPr>
              <a:spLocks noChangeArrowheads="1"/>
            </p:cNvSpPr>
            <p:nvPr/>
          </p:nvSpPr>
          <p:spPr bwMode="gray">
            <a:xfrm>
              <a:off x="4864938" y="1600200"/>
              <a:ext cx="2457445" cy="2457446"/>
            </a:xfrm>
            <a:prstGeom prst="rect">
              <a:avLst/>
            </a:prstGeom>
            <a:no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13" name="Freeform 12"/>
            <p:cNvSpPr>
              <a:spLocks noEditPoints="1"/>
            </p:cNvSpPr>
            <p:nvPr/>
          </p:nvSpPr>
          <p:spPr bwMode="gray">
            <a:xfrm>
              <a:off x="7124857" y="3332129"/>
              <a:ext cx="154717" cy="152464"/>
            </a:xfrm>
            <a:custGeom>
              <a:avLst/>
              <a:gdLst>
                <a:gd name="T0" fmla="*/ 70 w 87"/>
                <a:gd name="T1" fmla="*/ 17 h 86"/>
                <a:gd name="T2" fmla="*/ 80 w 87"/>
                <a:gd name="T3" fmla="*/ 43 h 86"/>
                <a:gd name="T4" fmla="*/ 70 w 87"/>
                <a:gd name="T5" fmla="*/ 69 h 86"/>
                <a:gd name="T6" fmla="*/ 43 w 87"/>
                <a:gd name="T7" fmla="*/ 80 h 86"/>
                <a:gd name="T8" fmla="*/ 17 w 87"/>
                <a:gd name="T9" fmla="*/ 69 h 86"/>
                <a:gd name="T10" fmla="*/ 6 w 87"/>
                <a:gd name="T11" fmla="*/ 43 h 86"/>
                <a:gd name="T12" fmla="*/ 17 w 87"/>
                <a:gd name="T13" fmla="*/ 17 h 86"/>
                <a:gd name="T14" fmla="*/ 43 w 87"/>
                <a:gd name="T15" fmla="*/ 6 h 86"/>
                <a:gd name="T16" fmla="*/ 70 w 87"/>
                <a:gd name="T17" fmla="*/ 17 h 86"/>
                <a:gd name="T18" fmla="*/ 74 w 87"/>
                <a:gd name="T19" fmla="*/ 12 h 86"/>
                <a:gd name="T20" fmla="*/ 43 w 87"/>
                <a:gd name="T21" fmla="*/ 0 h 86"/>
                <a:gd name="T22" fmla="*/ 13 w 87"/>
                <a:gd name="T23" fmla="*/ 12 h 86"/>
                <a:gd name="T24" fmla="*/ 0 w 87"/>
                <a:gd name="T25" fmla="*/ 43 h 86"/>
                <a:gd name="T26" fmla="*/ 13 w 87"/>
                <a:gd name="T27" fmla="*/ 73 h 86"/>
                <a:gd name="T28" fmla="*/ 43 w 87"/>
                <a:gd name="T29" fmla="*/ 86 h 86"/>
                <a:gd name="T30" fmla="*/ 74 w 87"/>
                <a:gd name="T31" fmla="*/ 73 h 86"/>
                <a:gd name="T32" fmla="*/ 87 w 87"/>
                <a:gd name="T33" fmla="*/ 43 h 86"/>
                <a:gd name="T34" fmla="*/ 74 w 87"/>
                <a:gd name="T35" fmla="*/ 12 h 86"/>
                <a:gd name="T36" fmla="*/ 50 w 87"/>
                <a:gd name="T37" fmla="*/ 41 h 86"/>
                <a:gd name="T38" fmla="*/ 42 w 87"/>
                <a:gd name="T39" fmla="*/ 42 h 86"/>
                <a:gd name="T40" fmla="*/ 34 w 87"/>
                <a:gd name="T41" fmla="*/ 42 h 86"/>
                <a:gd name="T42" fmla="*/ 34 w 87"/>
                <a:gd name="T43" fmla="*/ 25 h 86"/>
                <a:gd name="T44" fmla="*/ 41 w 87"/>
                <a:gd name="T45" fmla="*/ 25 h 86"/>
                <a:gd name="T46" fmla="*/ 51 w 87"/>
                <a:gd name="T47" fmla="*/ 26 h 86"/>
                <a:gd name="T48" fmla="*/ 55 w 87"/>
                <a:gd name="T49" fmla="*/ 33 h 86"/>
                <a:gd name="T50" fmla="*/ 50 w 87"/>
                <a:gd name="T51" fmla="*/ 41 h 86"/>
                <a:gd name="T52" fmla="*/ 26 w 87"/>
                <a:gd name="T53" fmla="*/ 66 h 86"/>
                <a:gd name="T54" fmla="*/ 34 w 87"/>
                <a:gd name="T55" fmla="*/ 66 h 86"/>
                <a:gd name="T56" fmla="*/ 34 w 87"/>
                <a:gd name="T57" fmla="*/ 48 h 86"/>
                <a:gd name="T58" fmla="*/ 41 w 87"/>
                <a:gd name="T59" fmla="*/ 48 h 86"/>
                <a:gd name="T60" fmla="*/ 50 w 87"/>
                <a:gd name="T61" fmla="*/ 49 h 86"/>
                <a:gd name="T62" fmla="*/ 55 w 87"/>
                <a:gd name="T63" fmla="*/ 60 h 86"/>
                <a:gd name="T64" fmla="*/ 55 w 87"/>
                <a:gd name="T65" fmla="*/ 64 h 86"/>
                <a:gd name="T66" fmla="*/ 55 w 87"/>
                <a:gd name="T67" fmla="*/ 65 h 86"/>
                <a:gd name="T68" fmla="*/ 55 w 87"/>
                <a:gd name="T69" fmla="*/ 66 h 86"/>
                <a:gd name="T70" fmla="*/ 55 w 87"/>
                <a:gd name="T71" fmla="*/ 66 h 86"/>
                <a:gd name="T72" fmla="*/ 63 w 87"/>
                <a:gd name="T73" fmla="*/ 66 h 86"/>
                <a:gd name="T74" fmla="*/ 63 w 87"/>
                <a:gd name="T75" fmla="*/ 66 h 86"/>
                <a:gd name="T76" fmla="*/ 62 w 87"/>
                <a:gd name="T77" fmla="*/ 63 h 86"/>
                <a:gd name="T78" fmla="*/ 62 w 87"/>
                <a:gd name="T79" fmla="*/ 60 h 86"/>
                <a:gd name="T80" fmla="*/ 62 w 87"/>
                <a:gd name="T81" fmla="*/ 56 h 86"/>
                <a:gd name="T82" fmla="*/ 59 w 87"/>
                <a:gd name="T83" fmla="*/ 49 h 86"/>
                <a:gd name="T84" fmla="*/ 51 w 87"/>
                <a:gd name="T85" fmla="*/ 44 h 86"/>
                <a:gd name="T86" fmla="*/ 58 w 87"/>
                <a:gd name="T87" fmla="*/ 42 h 86"/>
                <a:gd name="T88" fmla="*/ 63 w 87"/>
                <a:gd name="T89" fmla="*/ 33 h 86"/>
                <a:gd name="T90" fmla="*/ 55 w 87"/>
                <a:gd name="T91" fmla="*/ 21 h 86"/>
                <a:gd name="T92" fmla="*/ 43 w 87"/>
                <a:gd name="T93" fmla="*/ 19 h 86"/>
                <a:gd name="T94" fmla="*/ 26 w 87"/>
                <a:gd name="T95" fmla="*/ 19 h 86"/>
                <a:gd name="T96" fmla="*/ 26 w 87"/>
                <a:gd name="T97"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6">
                  <a:moveTo>
                    <a:pt x="70" y="17"/>
                  </a:moveTo>
                  <a:cubicBezTo>
                    <a:pt x="77" y="24"/>
                    <a:pt x="80" y="33"/>
                    <a:pt x="80" y="43"/>
                  </a:cubicBezTo>
                  <a:cubicBezTo>
                    <a:pt x="80" y="53"/>
                    <a:pt x="77" y="62"/>
                    <a:pt x="70" y="69"/>
                  </a:cubicBezTo>
                  <a:cubicBezTo>
                    <a:pt x="62" y="76"/>
                    <a:pt x="54" y="80"/>
                    <a:pt x="43" y="80"/>
                  </a:cubicBezTo>
                  <a:cubicBezTo>
                    <a:pt x="33" y="80"/>
                    <a:pt x="24" y="76"/>
                    <a:pt x="17" y="69"/>
                  </a:cubicBezTo>
                  <a:cubicBezTo>
                    <a:pt x="10" y="62"/>
                    <a:pt x="6" y="53"/>
                    <a:pt x="6" y="43"/>
                  </a:cubicBezTo>
                  <a:cubicBezTo>
                    <a:pt x="6" y="33"/>
                    <a:pt x="10" y="24"/>
                    <a:pt x="17" y="17"/>
                  </a:cubicBezTo>
                  <a:cubicBezTo>
                    <a:pt x="24" y="9"/>
                    <a:pt x="33" y="6"/>
                    <a:pt x="43" y="6"/>
                  </a:cubicBezTo>
                  <a:cubicBezTo>
                    <a:pt x="54" y="6"/>
                    <a:pt x="62" y="9"/>
                    <a:pt x="70" y="17"/>
                  </a:cubicBezTo>
                  <a:close/>
                  <a:moveTo>
                    <a:pt x="74" y="12"/>
                  </a:moveTo>
                  <a:cubicBezTo>
                    <a:pt x="65" y="4"/>
                    <a:pt x="55" y="0"/>
                    <a:pt x="43" y="0"/>
                  </a:cubicBezTo>
                  <a:cubicBezTo>
                    <a:pt x="32" y="0"/>
                    <a:pt x="21" y="4"/>
                    <a:pt x="13" y="12"/>
                  </a:cubicBezTo>
                  <a:cubicBezTo>
                    <a:pt x="5" y="21"/>
                    <a:pt x="0" y="31"/>
                    <a:pt x="0" y="43"/>
                  </a:cubicBezTo>
                  <a:cubicBezTo>
                    <a:pt x="0" y="55"/>
                    <a:pt x="5" y="65"/>
                    <a:pt x="13" y="73"/>
                  </a:cubicBezTo>
                  <a:cubicBezTo>
                    <a:pt x="21" y="82"/>
                    <a:pt x="31" y="86"/>
                    <a:pt x="43" y="86"/>
                  </a:cubicBezTo>
                  <a:cubicBezTo>
                    <a:pt x="55" y="86"/>
                    <a:pt x="65" y="82"/>
                    <a:pt x="74" y="73"/>
                  </a:cubicBezTo>
                  <a:cubicBezTo>
                    <a:pt x="82" y="65"/>
                    <a:pt x="87" y="55"/>
                    <a:pt x="87" y="43"/>
                  </a:cubicBezTo>
                  <a:cubicBezTo>
                    <a:pt x="87" y="31"/>
                    <a:pt x="82" y="21"/>
                    <a:pt x="74" y="12"/>
                  </a:cubicBezTo>
                  <a:close/>
                  <a:moveTo>
                    <a:pt x="50" y="41"/>
                  </a:moveTo>
                  <a:cubicBezTo>
                    <a:pt x="48" y="41"/>
                    <a:pt x="45" y="42"/>
                    <a:pt x="42" y="42"/>
                  </a:cubicBezTo>
                  <a:cubicBezTo>
                    <a:pt x="34" y="42"/>
                    <a:pt x="34" y="42"/>
                    <a:pt x="34" y="42"/>
                  </a:cubicBezTo>
                  <a:cubicBezTo>
                    <a:pt x="34" y="25"/>
                    <a:pt x="34" y="25"/>
                    <a:pt x="34" y="25"/>
                  </a:cubicBezTo>
                  <a:cubicBezTo>
                    <a:pt x="41" y="25"/>
                    <a:pt x="41" y="25"/>
                    <a:pt x="41" y="25"/>
                  </a:cubicBezTo>
                  <a:cubicBezTo>
                    <a:pt x="46" y="25"/>
                    <a:pt x="49" y="25"/>
                    <a:pt x="51" y="26"/>
                  </a:cubicBezTo>
                  <a:cubicBezTo>
                    <a:pt x="54" y="28"/>
                    <a:pt x="55" y="30"/>
                    <a:pt x="55" y="33"/>
                  </a:cubicBezTo>
                  <a:cubicBezTo>
                    <a:pt x="55" y="37"/>
                    <a:pt x="53" y="39"/>
                    <a:pt x="50" y="41"/>
                  </a:cubicBezTo>
                  <a:close/>
                  <a:moveTo>
                    <a:pt x="26" y="66"/>
                  </a:moveTo>
                  <a:cubicBezTo>
                    <a:pt x="34" y="66"/>
                    <a:pt x="34" y="66"/>
                    <a:pt x="34" y="66"/>
                  </a:cubicBezTo>
                  <a:cubicBezTo>
                    <a:pt x="34" y="48"/>
                    <a:pt x="34" y="48"/>
                    <a:pt x="34" y="48"/>
                  </a:cubicBezTo>
                  <a:cubicBezTo>
                    <a:pt x="41" y="48"/>
                    <a:pt x="41" y="48"/>
                    <a:pt x="41" y="48"/>
                  </a:cubicBezTo>
                  <a:cubicBezTo>
                    <a:pt x="45" y="48"/>
                    <a:pt x="48" y="48"/>
                    <a:pt x="50" y="49"/>
                  </a:cubicBezTo>
                  <a:cubicBezTo>
                    <a:pt x="53" y="51"/>
                    <a:pt x="55" y="55"/>
                    <a:pt x="55" y="60"/>
                  </a:cubicBezTo>
                  <a:cubicBezTo>
                    <a:pt x="55" y="64"/>
                    <a:pt x="55" y="64"/>
                    <a:pt x="55" y="64"/>
                  </a:cubicBezTo>
                  <a:cubicBezTo>
                    <a:pt x="55" y="65"/>
                    <a:pt x="55" y="65"/>
                    <a:pt x="55" y="65"/>
                  </a:cubicBezTo>
                  <a:cubicBezTo>
                    <a:pt x="55" y="65"/>
                    <a:pt x="55" y="66"/>
                    <a:pt x="55" y="66"/>
                  </a:cubicBezTo>
                  <a:cubicBezTo>
                    <a:pt x="55" y="66"/>
                    <a:pt x="55" y="66"/>
                    <a:pt x="55" y="66"/>
                  </a:cubicBezTo>
                  <a:cubicBezTo>
                    <a:pt x="63" y="66"/>
                    <a:pt x="63" y="66"/>
                    <a:pt x="63" y="66"/>
                  </a:cubicBezTo>
                  <a:cubicBezTo>
                    <a:pt x="63" y="66"/>
                    <a:pt x="63" y="66"/>
                    <a:pt x="63" y="66"/>
                  </a:cubicBezTo>
                  <a:cubicBezTo>
                    <a:pt x="62" y="65"/>
                    <a:pt x="62" y="64"/>
                    <a:pt x="62" y="63"/>
                  </a:cubicBezTo>
                  <a:cubicBezTo>
                    <a:pt x="62" y="62"/>
                    <a:pt x="62" y="61"/>
                    <a:pt x="62" y="60"/>
                  </a:cubicBezTo>
                  <a:cubicBezTo>
                    <a:pt x="62" y="56"/>
                    <a:pt x="62" y="56"/>
                    <a:pt x="62" y="56"/>
                  </a:cubicBezTo>
                  <a:cubicBezTo>
                    <a:pt x="62" y="54"/>
                    <a:pt x="61" y="51"/>
                    <a:pt x="59" y="49"/>
                  </a:cubicBezTo>
                  <a:cubicBezTo>
                    <a:pt x="58" y="46"/>
                    <a:pt x="55" y="45"/>
                    <a:pt x="51" y="44"/>
                  </a:cubicBezTo>
                  <a:cubicBezTo>
                    <a:pt x="54" y="44"/>
                    <a:pt x="57" y="43"/>
                    <a:pt x="58" y="42"/>
                  </a:cubicBezTo>
                  <a:cubicBezTo>
                    <a:pt x="61" y="40"/>
                    <a:pt x="63" y="37"/>
                    <a:pt x="63" y="33"/>
                  </a:cubicBezTo>
                  <a:cubicBezTo>
                    <a:pt x="63" y="27"/>
                    <a:pt x="60" y="23"/>
                    <a:pt x="55" y="21"/>
                  </a:cubicBezTo>
                  <a:cubicBezTo>
                    <a:pt x="53" y="20"/>
                    <a:pt x="48" y="19"/>
                    <a:pt x="43" y="19"/>
                  </a:cubicBezTo>
                  <a:cubicBezTo>
                    <a:pt x="26" y="19"/>
                    <a:pt x="26" y="19"/>
                    <a:pt x="26" y="19"/>
                  </a:cubicBezTo>
                  <a:lnTo>
                    <a:pt x="26" y="66"/>
                  </a:ln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14" name="Freeform 13"/>
            <p:cNvSpPr>
              <a:spLocks/>
            </p:cNvSpPr>
            <p:nvPr/>
          </p:nvSpPr>
          <p:spPr bwMode="gray">
            <a:xfrm>
              <a:off x="5083495" y="1818756"/>
              <a:ext cx="2020332" cy="2020332"/>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15" name="Freeform 14"/>
            <p:cNvSpPr>
              <a:spLocks noEditPoints="1"/>
            </p:cNvSpPr>
            <p:nvPr/>
          </p:nvSpPr>
          <p:spPr bwMode="gray">
            <a:xfrm>
              <a:off x="5191646" y="2065102"/>
              <a:ext cx="1834072" cy="1514874"/>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grpSp>
      <p:grpSp>
        <p:nvGrpSpPr>
          <p:cNvPr id="11" name="Group 10"/>
          <p:cNvGrpSpPr/>
          <p:nvPr userDrawn="1"/>
        </p:nvGrpSpPr>
        <p:grpSpPr>
          <a:xfrm>
            <a:off x="3488752" y="4810289"/>
            <a:ext cx="5214498" cy="201947"/>
            <a:chOff x="-93663" y="3189288"/>
            <a:chExt cx="12379326" cy="479426"/>
          </a:xfrm>
          <a:solidFill>
            <a:schemeClr val="bg1"/>
          </a:solidFill>
        </p:grpSpPr>
        <p:sp>
          <p:nvSpPr>
            <p:cNvPr id="16" name="Freeform 86"/>
            <p:cNvSpPr>
              <a:spLocks/>
            </p:cNvSpPr>
            <p:nvPr userDrawn="1"/>
          </p:nvSpPr>
          <p:spPr bwMode="auto">
            <a:xfrm>
              <a:off x="-93663" y="3189288"/>
              <a:ext cx="304800" cy="479425"/>
            </a:xfrm>
            <a:custGeom>
              <a:avLst/>
              <a:gdLst>
                <a:gd name="T0" fmla="*/ 61 w 81"/>
                <a:gd name="T1" fmla="*/ 40 h 125"/>
                <a:gd name="T2" fmla="*/ 41 w 81"/>
                <a:gd name="T3" fmla="*/ 17 h 125"/>
                <a:gd name="T4" fmla="*/ 24 w 81"/>
                <a:gd name="T5" fmla="*/ 32 h 125"/>
                <a:gd name="T6" fmla="*/ 44 w 81"/>
                <a:gd name="T7" fmla="*/ 51 h 125"/>
                <a:gd name="T8" fmla="*/ 81 w 81"/>
                <a:gd name="T9" fmla="*/ 87 h 125"/>
                <a:gd name="T10" fmla="*/ 41 w 81"/>
                <a:gd name="T11" fmla="*/ 125 h 125"/>
                <a:gd name="T12" fmla="*/ 0 w 81"/>
                <a:gd name="T13" fmla="*/ 87 h 125"/>
                <a:gd name="T14" fmla="*/ 20 w 81"/>
                <a:gd name="T15" fmla="*/ 84 h 125"/>
                <a:gd name="T16" fmla="*/ 42 w 81"/>
                <a:gd name="T17" fmla="*/ 108 h 125"/>
                <a:gd name="T18" fmla="*/ 61 w 81"/>
                <a:gd name="T19" fmla="*/ 91 h 125"/>
                <a:gd name="T20" fmla="*/ 39 w 81"/>
                <a:gd name="T21" fmla="*/ 70 h 125"/>
                <a:gd name="T22" fmla="*/ 3 w 81"/>
                <a:gd name="T23" fmla="*/ 35 h 125"/>
                <a:gd name="T24" fmla="*/ 42 w 81"/>
                <a:gd name="T25" fmla="*/ 0 h 125"/>
                <a:gd name="T26" fmla="*/ 80 w 81"/>
                <a:gd name="T27" fmla="*/ 36 h 125"/>
                <a:gd name="T28" fmla="*/ 61 w 81"/>
                <a:gd name="T29" fmla="*/ 4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25">
                  <a:moveTo>
                    <a:pt x="61" y="40"/>
                  </a:moveTo>
                  <a:cubicBezTo>
                    <a:pt x="59" y="24"/>
                    <a:pt x="53" y="17"/>
                    <a:pt x="41" y="17"/>
                  </a:cubicBezTo>
                  <a:cubicBezTo>
                    <a:pt x="30" y="17"/>
                    <a:pt x="24" y="23"/>
                    <a:pt x="24" y="32"/>
                  </a:cubicBezTo>
                  <a:cubicBezTo>
                    <a:pt x="24" y="44"/>
                    <a:pt x="33" y="48"/>
                    <a:pt x="44" y="51"/>
                  </a:cubicBezTo>
                  <a:cubicBezTo>
                    <a:pt x="61" y="57"/>
                    <a:pt x="81" y="61"/>
                    <a:pt x="81" y="87"/>
                  </a:cubicBezTo>
                  <a:cubicBezTo>
                    <a:pt x="81" y="112"/>
                    <a:pt x="64" y="125"/>
                    <a:pt x="41" y="125"/>
                  </a:cubicBezTo>
                  <a:cubicBezTo>
                    <a:pt x="16" y="125"/>
                    <a:pt x="2" y="113"/>
                    <a:pt x="0" y="87"/>
                  </a:cubicBezTo>
                  <a:cubicBezTo>
                    <a:pt x="20" y="84"/>
                    <a:pt x="20" y="84"/>
                    <a:pt x="20" y="84"/>
                  </a:cubicBezTo>
                  <a:cubicBezTo>
                    <a:pt x="22" y="100"/>
                    <a:pt x="26" y="108"/>
                    <a:pt x="42" y="108"/>
                  </a:cubicBezTo>
                  <a:cubicBezTo>
                    <a:pt x="54" y="108"/>
                    <a:pt x="61" y="102"/>
                    <a:pt x="61" y="91"/>
                  </a:cubicBezTo>
                  <a:cubicBezTo>
                    <a:pt x="61" y="78"/>
                    <a:pt x="50" y="74"/>
                    <a:pt x="39" y="70"/>
                  </a:cubicBezTo>
                  <a:cubicBezTo>
                    <a:pt x="22" y="65"/>
                    <a:pt x="3" y="61"/>
                    <a:pt x="3" y="35"/>
                  </a:cubicBezTo>
                  <a:cubicBezTo>
                    <a:pt x="3" y="13"/>
                    <a:pt x="20" y="0"/>
                    <a:pt x="42" y="0"/>
                  </a:cubicBezTo>
                  <a:cubicBezTo>
                    <a:pt x="65" y="0"/>
                    <a:pt x="78" y="13"/>
                    <a:pt x="80" y="36"/>
                  </a:cubicBezTo>
                  <a:lnTo>
                    <a:pt x="61"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18" name="Freeform 87"/>
            <p:cNvSpPr>
              <a:spLocks noEditPoints="1"/>
            </p:cNvSpPr>
            <p:nvPr userDrawn="1"/>
          </p:nvSpPr>
          <p:spPr bwMode="auto">
            <a:xfrm>
              <a:off x="312737" y="3189288"/>
              <a:ext cx="336550" cy="479425"/>
            </a:xfrm>
            <a:custGeom>
              <a:avLst/>
              <a:gdLst>
                <a:gd name="T0" fmla="*/ 0 w 90"/>
                <a:gd name="T1" fmla="*/ 63 h 125"/>
                <a:gd name="T2" fmla="*/ 47 w 90"/>
                <a:gd name="T3" fmla="*/ 0 h 125"/>
                <a:gd name="T4" fmla="*/ 90 w 90"/>
                <a:gd name="T5" fmla="*/ 61 h 125"/>
                <a:gd name="T6" fmla="*/ 44 w 90"/>
                <a:gd name="T7" fmla="*/ 125 h 125"/>
                <a:gd name="T8" fmla="*/ 0 w 90"/>
                <a:gd name="T9" fmla="*/ 63 h 125"/>
                <a:gd name="T10" fmla="*/ 69 w 90"/>
                <a:gd name="T11" fmla="*/ 62 h 125"/>
                <a:gd name="T12" fmla="*/ 46 w 90"/>
                <a:gd name="T13" fmla="*/ 17 h 125"/>
                <a:gd name="T14" fmla="*/ 21 w 90"/>
                <a:gd name="T15" fmla="*/ 62 h 125"/>
                <a:gd name="T16" fmla="*/ 45 w 90"/>
                <a:gd name="T17" fmla="*/ 108 h 125"/>
                <a:gd name="T18" fmla="*/ 69 w 90"/>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25">
                  <a:moveTo>
                    <a:pt x="0" y="63"/>
                  </a:moveTo>
                  <a:cubicBezTo>
                    <a:pt x="0" y="23"/>
                    <a:pt x="17" y="0"/>
                    <a:pt x="47" y="0"/>
                  </a:cubicBezTo>
                  <a:cubicBezTo>
                    <a:pt x="77" y="0"/>
                    <a:pt x="90" y="22"/>
                    <a:pt x="90" y="61"/>
                  </a:cubicBezTo>
                  <a:cubicBezTo>
                    <a:pt x="90" y="102"/>
                    <a:pt x="76" y="125"/>
                    <a:pt x="44" y="125"/>
                  </a:cubicBezTo>
                  <a:cubicBezTo>
                    <a:pt x="13" y="125"/>
                    <a:pt x="0" y="103"/>
                    <a:pt x="0" y="63"/>
                  </a:cubicBezTo>
                  <a:close/>
                  <a:moveTo>
                    <a:pt x="69" y="62"/>
                  </a:moveTo>
                  <a:cubicBezTo>
                    <a:pt x="69" y="32"/>
                    <a:pt x="63" y="17"/>
                    <a:pt x="46" y="17"/>
                  </a:cubicBezTo>
                  <a:cubicBezTo>
                    <a:pt x="29" y="17"/>
                    <a:pt x="21" y="32"/>
                    <a:pt x="21" y="62"/>
                  </a:cubicBezTo>
                  <a:cubicBezTo>
                    <a:pt x="21" y="93"/>
                    <a:pt x="27" y="108"/>
                    <a:pt x="45" y="108"/>
                  </a:cubicBezTo>
                  <a:cubicBezTo>
                    <a:pt x="62" y="108"/>
                    <a:pt x="69" y="93"/>
                    <a:pt x="69"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19" name="Freeform 88"/>
            <p:cNvSpPr>
              <a:spLocks/>
            </p:cNvSpPr>
            <p:nvPr userDrawn="1"/>
          </p:nvSpPr>
          <p:spPr bwMode="auto">
            <a:xfrm>
              <a:off x="769937" y="3200401"/>
              <a:ext cx="233363" cy="461963"/>
            </a:xfrm>
            <a:custGeom>
              <a:avLst/>
              <a:gdLst>
                <a:gd name="T0" fmla="*/ 47 w 147"/>
                <a:gd name="T1" fmla="*/ 249 h 291"/>
                <a:gd name="T2" fmla="*/ 147 w 147"/>
                <a:gd name="T3" fmla="*/ 249 h 291"/>
                <a:gd name="T4" fmla="*/ 147 w 147"/>
                <a:gd name="T5" fmla="*/ 291 h 291"/>
                <a:gd name="T6" fmla="*/ 0 w 147"/>
                <a:gd name="T7" fmla="*/ 291 h 291"/>
                <a:gd name="T8" fmla="*/ 0 w 147"/>
                <a:gd name="T9" fmla="*/ 0 h 291"/>
                <a:gd name="T10" fmla="*/ 47 w 147"/>
                <a:gd name="T11" fmla="*/ 0 h 291"/>
                <a:gd name="T12" fmla="*/ 47 w 147"/>
                <a:gd name="T13" fmla="*/ 249 h 291"/>
              </a:gdLst>
              <a:ahLst/>
              <a:cxnLst>
                <a:cxn ang="0">
                  <a:pos x="T0" y="T1"/>
                </a:cxn>
                <a:cxn ang="0">
                  <a:pos x="T2" y="T3"/>
                </a:cxn>
                <a:cxn ang="0">
                  <a:pos x="T4" y="T5"/>
                </a:cxn>
                <a:cxn ang="0">
                  <a:pos x="T6" y="T7"/>
                </a:cxn>
                <a:cxn ang="0">
                  <a:pos x="T8" y="T9"/>
                </a:cxn>
                <a:cxn ang="0">
                  <a:pos x="T10" y="T11"/>
                </a:cxn>
                <a:cxn ang="0">
                  <a:pos x="T12" y="T13"/>
                </a:cxn>
              </a:cxnLst>
              <a:rect l="0" t="0" r="r" b="b"/>
              <a:pathLst>
                <a:path w="147" h="291">
                  <a:moveTo>
                    <a:pt x="47" y="249"/>
                  </a:moveTo>
                  <a:lnTo>
                    <a:pt x="147" y="249"/>
                  </a:lnTo>
                  <a:lnTo>
                    <a:pt x="147" y="291"/>
                  </a:lnTo>
                  <a:lnTo>
                    <a:pt x="0" y="291"/>
                  </a:lnTo>
                  <a:lnTo>
                    <a:pt x="0" y="0"/>
                  </a:lnTo>
                  <a:lnTo>
                    <a:pt x="47" y="0"/>
                  </a:lnTo>
                  <a:lnTo>
                    <a:pt x="47" y="2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0" name="Freeform 89"/>
            <p:cNvSpPr>
              <a:spLocks/>
            </p:cNvSpPr>
            <p:nvPr userDrawn="1"/>
          </p:nvSpPr>
          <p:spPr bwMode="auto">
            <a:xfrm>
              <a:off x="1103312" y="3200401"/>
              <a:ext cx="312738" cy="468313"/>
            </a:xfrm>
            <a:custGeom>
              <a:avLst/>
              <a:gdLst>
                <a:gd name="T0" fmla="*/ 63 w 83"/>
                <a:gd name="T1" fmla="*/ 0 h 122"/>
                <a:gd name="T2" fmla="*/ 83 w 83"/>
                <a:gd name="T3" fmla="*/ 0 h 122"/>
                <a:gd name="T4" fmla="*/ 83 w 83"/>
                <a:gd name="T5" fmla="*/ 78 h 122"/>
                <a:gd name="T6" fmla="*/ 41 w 83"/>
                <a:gd name="T7" fmla="*/ 122 h 122"/>
                <a:gd name="T8" fmla="*/ 0 w 83"/>
                <a:gd name="T9" fmla="*/ 78 h 122"/>
                <a:gd name="T10" fmla="*/ 0 w 83"/>
                <a:gd name="T11" fmla="*/ 0 h 122"/>
                <a:gd name="T12" fmla="*/ 20 w 83"/>
                <a:gd name="T13" fmla="*/ 0 h 122"/>
                <a:gd name="T14" fmla="*/ 20 w 83"/>
                <a:gd name="T15" fmla="*/ 73 h 122"/>
                <a:gd name="T16" fmla="*/ 42 w 83"/>
                <a:gd name="T17" fmla="*/ 105 h 122"/>
                <a:gd name="T18" fmla="*/ 63 w 83"/>
                <a:gd name="T19" fmla="*/ 73 h 122"/>
                <a:gd name="T20" fmla="*/ 63 w 83"/>
                <a:gd name="T21"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122">
                  <a:moveTo>
                    <a:pt x="63" y="0"/>
                  </a:moveTo>
                  <a:cubicBezTo>
                    <a:pt x="83" y="0"/>
                    <a:pt x="83" y="0"/>
                    <a:pt x="83" y="0"/>
                  </a:cubicBezTo>
                  <a:cubicBezTo>
                    <a:pt x="83" y="78"/>
                    <a:pt x="83" y="78"/>
                    <a:pt x="83" y="78"/>
                  </a:cubicBezTo>
                  <a:cubicBezTo>
                    <a:pt x="83" y="106"/>
                    <a:pt x="70" y="122"/>
                    <a:pt x="41" y="122"/>
                  </a:cubicBezTo>
                  <a:cubicBezTo>
                    <a:pt x="10" y="122"/>
                    <a:pt x="0" y="105"/>
                    <a:pt x="0" y="78"/>
                  </a:cubicBezTo>
                  <a:cubicBezTo>
                    <a:pt x="0" y="0"/>
                    <a:pt x="0" y="0"/>
                    <a:pt x="0" y="0"/>
                  </a:cubicBezTo>
                  <a:cubicBezTo>
                    <a:pt x="20" y="0"/>
                    <a:pt x="20" y="0"/>
                    <a:pt x="20" y="0"/>
                  </a:cubicBezTo>
                  <a:cubicBezTo>
                    <a:pt x="20" y="73"/>
                    <a:pt x="20" y="73"/>
                    <a:pt x="20" y="73"/>
                  </a:cubicBezTo>
                  <a:cubicBezTo>
                    <a:pt x="20" y="95"/>
                    <a:pt x="25" y="105"/>
                    <a:pt x="42" y="105"/>
                  </a:cubicBezTo>
                  <a:cubicBezTo>
                    <a:pt x="58" y="105"/>
                    <a:pt x="63" y="96"/>
                    <a:pt x="63" y="73"/>
                  </a:cubicBezTo>
                  <a:lnTo>
                    <a:pt x="63"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1" name="Freeform 90"/>
            <p:cNvSpPr>
              <a:spLocks/>
            </p:cNvSpPr>
            <p:nvPr userDrawn="1"/>
          </p:nvSpPr>
          <p:spPr bwMode="auto">
            <a:xfrm>
              <a:off x="1512887" y="3200401"/>
              <a:ext cx="307975" cy="461963"/>
            </a:xfrm>
            <a:custGeom>
              <a:avLst/>
              <a:gdLst>
                <a:gd name="T0" fmla="*/ 73 w 194"/>
                <a:gd name="T1" fmla="*/ 39 h 291"/>
                <a:gd name="T2" fmla="*/ 0 w 194"/>
                <a:gd name="T3" fmla="*/ 39 h 291"/>
                <a:gd name="T4" fmla="*/ 0 w 194"/>
                <a:gd name="T5" fmla="*/ 0 h 291"/>
                <a:gd name="T6" fmla="*/ 194 w 194"/>
                <a:gd name="T7" fmla="*/ 0 h 291"/>
                <a:gd name="T8" fmla="*/ 194 w 194"/>
                <a:gd name="T9" fmla="*/ 39 h 291"/>
                <a:gd name="T10" fmla="*/ 123 w 194"/>
                <a:gd name="T11" fmla="*/ 39 h 291"/>
                <a:gd name="T12" fmla="*/ 123 w 194"/>
                <a:gd name="T13" fmla="*/ 291 h 291"/>
                <a:gd name="T14" fmla="*/ 73 w 194"/>
                <a:gd name="T15" fmla="*/ 291 h 291"/>
                <a:gd name="T16" fmla="*/ 73 w 194"/>
                <a:gd name="T17" fmla="*/ 39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4" h="291">
                  <a:moveTo>
                    <a:pt x="73" y="39"/>
                  </a:moveTo>
                  <a:lnTo>
                    <a:pt x="0" y="39"/>
                  </a:lnTo>
                  <a:lnTo>
                    <a:pt x="0" y="0"/>
                  </a:lnTo>
                  <a:lnTo>
                    <a:pt x="194" y="0"/>
                  </a:lnTo>
                  <a:lnTo>
                    <a:pt x="194" y="39"/>
                  </a:lnTo>
                  <a:lnTo>
                    <a:pt x="123" y="39"/>
                  </a:lnTo>
                  <a:lnTo>
                    <a:pt x="123" y="291"/>
                  </a:lnTo>
                  <a:lnTo>
                    <a:pt x="73" y="291"/>
                  </a:lnTo>
                  <a:lnTo>
                    <a:pt x="73"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2" name="Freeform 91"/>
            <p:cNvSpPr>
              <a:spLocks/>
            </p:cNvSpPr>
            <p:nvPr userDrawn="1"/>
          </p:nvSpPr>
          <p:spPr bwMode="auto">
            <a:xfrm>
              <a:off x="1914525" y="3200401"/>
              <a:ext cx="161925" cy="461963"/>
            </a:xfrm>
            <a:custGeom>
              <a:avLst/>
              <a:gdLst>
                <a:gd name="T0" fmla="*/ 73 w 102"/>
                <a:gd name="T1" fmla="*/ 254 h 291"/>
                <a:gd name="T2" fmla="*/ 102 w 102"/>
                <a:gd name="T3" fmla="*/ 254 h 291"/>
                <a:gd name="T4" fmla="*/ 102 w 102"/>
                <a:gd name="T5" fmla="*/ 291 h 291"/>
                <a:gd name="T6" fmla="*/ 0 w 102"/>
                <a:gd name="T7" fmla="*/ 291 h 291"/>
                <a:gd name="T8" fmla="*/ 0 w 102"/>
                <a:gd name="T9" fmla="*/ 254 h 291"/>
                <a:gd name="T10" fmla="*/ 26 w 102"/>
                <a:gd name="T11" fmla="*/ 254 h 291"/>
                <a:gd name="T12" fmla="*/ 26 w 102"/>
                <a:gd name="T13" fmla="*/ 34 h 291"/>
                <a:gd name="T14" fmla="*/ 0 w 102"/>
                <a:gd name="T15" fmla="*/ 34 h 291"/>
                <a:gd name="T16" fmla="*/ 0 w 102"/>
                <a:gd name="T17" fmla="*/ 0 h 291"/>
                <a:gd name="T18" fmla="*/ 102 w 102"/>
                <a:gd name="T19" fmla="*/ 0 h 291"/>
                <a:gd name="T20" fmla="*/ 102 w 102"/>
                <a:gd name="T21" fmla="*/ 34 h 291"/>
                <a:gd name="T22" fmla="*/ 73 w 102"/>
                <a:gd name="T23" fmla="*/ 34 h 291"/>
                <a:gd name="T24" fmla="*/ 73 w 102"/>
                <a:gd name="T25" fmla="*/ 25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291">
                  <a:moveTo>
                    <a:pt x="73" y="254"/>
                  </a:moveTo>
                  <a:lnTo>
                    <a:pt x="102" y="254"/>
                  </a:lnTo>
                  <a:lnTo>
                    <a:pt x="102" y="291"/>
                  </a:lnTo>
                  <a:lnTo>
                    <a:pt x="0" y="291"/>
                  </a:lnTo>
                  <a:lnTo>
                    <a:pt x="0" y="254"/>
                  </a:lnTo>
                  <a:lnTo>
                    <a:pt x="26" y="254"/>
                  </a:lnTo>
                  <a:lnTo>
                    <a:pt x="26" y="34"/>
                  </a:lnTo>
                  <a:lnTo>
                    <a:pt x="0" y="34"/>
                  </a:lnTo>
                  <a:lnTo>
                    <a:pt x="0" y="0"/>
                  </a:lnTo>
                  <a:lnTo>
                    <a:pt x="102" y="0"/>
                  </a:lnTo>
                  <a:lnTo>
                    <a:pt x="102" y="34"/>
                  </a:lnTo>
                  <a:lnTo>
                    <a:pt x="73" y="34"/>
                  </a:lnTo>
                  <a:lnTo>
                    <a:pt x="73" y="2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3" name="Freeform 92"/>
            <p:cNvSpPr>
              <a:spLocks noEditPoints="1"/>
            </p:cNvSpPr>
            <p:nvPr userDrawn="1"/>
          </p:nvSpPr>
          <p:spPr bwMode="auto">
            <a:xfrm>
              <a:off x="2166937" y="3189288"/>
              <a:ext cx="336550" cy="479425"/>
            </a:xfrm>
            <a:custGeom>
              <a:avLst/>
              <a:gdLst>
                <a:gd name="T0" fmla="*/ 0 w 90"/>
                <a:gd name="T1" fmla="*/ 63 h 125"/>
                <a:gd name="T2" fmla="*/ 47 w 90"/>
                <a:gd name="T3" fmla="*/ 0 h 125"/>
                <a:gd name="T4" fmla="*/ 90 w 90"/>
                <a:gd name="T5" fmla="*/ 61 h 125"/>
                <a:gd name="T6" fmla="*/ 45 w 90"/>
                <a:gd name="T7" fmla="*/ 125 h 125"/>
                <a:gd name="T8" fmla="*/ 0 w 90"/>
                <a:gd name="T9" fmla="*/ 63 h 125"/>
                <a:gd name="T10" fmla="*/ 69 w 90"/>
                <a:gd name="T11" fmla="*/ 62 h 125"/>
                <a:gd name="T12" fmla="*/ 46 w 90"/>
                <a:gd name="T13" fmla="*/ 17 h 125"/>
                <a:gd name="T14" fmla="*/ 21 w 90"/>
                <a:gd name="T15" fmla="*/ 62 h 125"/>
                <a:gd name="T16" fmla="*/ 45 w 90"/>
                <a:gd name="T17" fmla="*/ 108 h 125"/>
                <a:gd name="T18" fmla="*/ 69 w 90"/>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25">
                  <a:moveTo>
                    <a:pt x="0" y="63"/>
                  </a:moveTo>
                  <a:cubicBezTo>
                    <a:pt x="0" y="23"/>
                    <a:pt x="17" y="0"/>
                    <a:pt x="47" y="0"/>
                  </a:cubicBezTo>
                  <a:cubicBezTo>
                    <a:pt x="78" y="0"/>
                    <a:pt x="90" y="22"/>
                    <a:pt x="90" y="61"/>
                  </a:cubicBezTo>
                  <a:cubicBezTo>
                    <a:pt x="90" y="102"/>
                    <a:pt x="76" y="125"/>
                    <a:pt x="45" y="125"/>
                  </a:cubicBezTo>
                  <a:cubicBezTo>
                    <a:pt x="13" y="125"/>
                    <a:pt x="0" y="103"/>
                    <a:pt x="0" y="63"/>
                  </a:cubicBezTo>
                  <a:close/>
                  <a:moveTo>
                    <a:pt x="69" y="62"/>
                  </a:moveTo>
                  <a:cubicBezTo>
                    <a:pt x="69" y="32"/>
                    <a:pt x="63" y="17"/>
                    <a:pt x="46" y="17"/>
                  </a:cubicBezTo>
                  <a:cubicBezTo>
                    <a:pt x="30" y="17"/>
                    <a:pt x="21" y="32"/>
                    <a:pt x="21" y="62"/>
                  </a:cubicBezTo>
                  <a:cubicBezTo>
                    <a:pt x="21" y="93"/>
                    <a:pt x="28" y="108"/>
                    <a:pt x="45" y="108"/>
                  </a:cubicBezTo>
                  <a:cubicBezTo>
                    <a:pt x="63" y="108"/>
                    <a:pt x="69" y="93"/>
                    <a:pt x="69"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4" name="Freeform 93"/>
            <p:cNvSpPr>
              <a:spLocks/>
            </p:cNvSpPr>
            <p:nvPr userDrawn="1"/>
          </p:nvSpPr>
          <p:spPr bwMode="auto">
            <a:xfrm>
              <a:off x="2624137" y="3200401"/>
              <a:ext cx="319088" cy="461963"/>
            </a:xfrm>
            <a:custGeom>
              <a:avLst/>
              <a:gdLst>
                <a:gd name="T0" fmla="*/ 147 w 201"/>
                <a:gd name="T1" fmla="*/ 291 h 291"/>
                <a:gd name="T2" fmla="*/ 45 w 201"/>
                <a:gd name="T3" fmla="*/ 73 h 291"/>
                <a:gd name="T4" fmla="*/ 45 w 201"/>
                <a:gd name="T5" fmla="*/ 73 h 291"/>
                <a:gd name="T6" fmla="*/ 45 w 201"/>
                <a:gd name="T7" fmla="*/ 291 h 291"/>
                <a:gd name="T8" fmla="*/ 0 w 201"/>
                <a:gd name="T9" fmla="*/ 291 h 291"/>
                <a:gd name="T10" fmla="*/ 0 w 201"/>
                <a:gd name="T11" fmla="*/ 0 h 291"/>
                <a:gd name="T12" fmla="*/ 59 w 201"/>
                <a:gd name="T13" fmla="*/ 0 h 291"/>
                <a:gd name="T14" fmla="*/ 156 w 201"/>
                <a:gd name="T15" fmla="*/ 216 h 291"/>
                <a:gd name="T16" fmla="*/ 156 w 201"/>
                <a:gd name="T17" fmla="*/ 216 h 291"/>
                <a:gd name="T18" fmla="*/ 156 w 201"/>
                <a:gd name="T19" fmla="*/ 0 h 291"/>
                <a:gd name="T20" fmla="*/ 201 w 201"/>
                <a:gd name="T21" fmla="*/ 0 h 291"/>
                <a:gd name="T22" fmla="*/ 201 w 201"/>
                <a:gd name="T23" fmla="*/ 291 h 291"/>
                <a:gd name="T24" fmla="*/ 147 w 201"/>
                <a:gd name="T25"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1" h="291">
                  <a:moveTo>
                    <a:pt x="147" y="291"/>
                  </a:moveTo>
                  <a:lnTo>
                    <a:pt x="45" y="73"/>
                  </a:lnTo>
                  <a:lnTo>
                    <a:pt x="45" y="73"/>
                  </a:lnTo>
                  <a:lnTo>
                    <a:pt x="45" y="291"/>
                  </a:lnTo>
                  <a:lnTo>
                    <a:pt x="0" y="291"/>
                  </a:lnTo>
                  <a:lnTo>
                    <a:pt x="0" y="0"/>
                  </a:lnTo>
                  <a:lnTo>
                    <a:pt x="59" y="0"/>
                  </a:lnTo>
                  <a:lnTo>
                    <a:pt x="156" y="216"/>
                  </a:lnTo>
                  <a:lnTo>
                    <a:pt x="156" y="216"/>
                  </a:lnTo>
                  <a:lnTo>
                    <a:pt x="156" y="0"/>
                  </a:lnTo>
                  <a:lnTo>
                    <a:pt x="201" y="0"/>
                  </a:lnTo>
                  <a:lnTo>
                    <a:pt x="201" y="291"/>
                  </a:lnTo>
                  <a:lnTo>
                    <a:pt x="147"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5" name="Freeform 94"/>
            <p:cNvSpPr>
              <a:spLocks/>
            </p:cNvSpPr>
            <p:nvPr userDrawn="1"/>
          </p:nvSpPr>
          <p:spPr bwMode="auto">
            <a:xfrm>
              <a:off x="3048000" y="3189288"/>
              <a:ext cx="307975" cy="479425"/>
            </a:xfrm>
            <a:custGeom>
              <a:avLst/>
              <a:gdLst>
                <a:gd name="T0" fmla="*/ 61 w 82"/>
                <a:gd name="T1" fmla="*/ 40 h 125"/>
                <a:gd name="T2" fmla="*/ 42 w 82"/>
                <a:gd name="T3" fmla="*/ 17 h 125"/>
                <a:gd name="T4" fmla="*/ 25 w 82"/>
                <a:gd name="T5" fmla="*/ 32 h 125"/>
                <a:gd name="T6" fmla="*/ 45 w 82"/>
                <a:gd name="T7" fmla="*/ 51 h 125"/>
                <a:gd name="T8" fmla="*/ 82 w 82"/>
                <a:gd name="T9" fmla="*/ 87 h 125"/>
                <a:gd name="T10" fmla="*/ 42 w 82"/>
                <a:gd name="T11" fmla="*/ 125 h 125"/>
                <a:gd name="T12" fmla="*/ 0 w 82"/>
                <a:gd name="T13" fmla="*/ 87 h 125"/>
                <a:gd name="T14" fmla="*/ 21 w 82"/>
                <a:gd name="T15" fmla="*/ 84 h 125"/>
                <a:gd name="T16" fmla="*/ 43 w 82"/>
                <a:gd name="T17" fmla="*/ 108 h 125"/>
                <a:gd name="T18" fmla="*/ 62 w 82"/>
                <a:gd name="T19" fmla="*/ 91 h 125"/>
                <a:gd name="T20" fmla="*/ 39 w 82"/>
                <a:gd name="T21" fmla="*/ 70 h 125"/>
                <a:gd name="T22" fmla="*/ 4 w 82"/>
                <a:gd name="T23" fmla="*/ 35 h 125"/>
                <a:gd name="T24" fmla="*/ 43 w 82"/>
                <a:gd name="T25" fmla="*/ 0 h 125"/>
                <a:gd name="T26" fmla="*/ 81 w 82"/>
                <a:gd name="T27" fmla="*/ 36 h 125"/>
                <a:gd name="T28" fmla="*/ 61 w 82"/>
                <a:gd name="T29" fmla="*/ 4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2" h="125">
                  <a:moveTo>
                    <a:pt x="61" y="40"/>
                  </a:moveTo>
                  <a:cubicBezTo>
                    <a:pt x="60" y="24"/>
                    <a:pt x="54" y="17"/>
                    <a:pt x="42" y="17"/>
                  </a:cubicBezTo>
                  <a:cubicBezTo>
                    <a:pt x="31" y="17"/>
                    <a:pt x="25" y="23"/>
                    <a:pt x="25" y="32"/>
                  </a:cubicBezTo>
                  <a:cubicBezTo>
                    <a:pt x="25" y="44"/>
                    <a:pt x="34" y="48"/>
                    <a:pt x="45" y="51"/>
                  </a:cubicBezTo>
                  <a:cubicBezTo>
                    <a:pt x="61" y="57"/>
                    <a:pt x="82" y="61"/>
                    <a:pt x="82" y="87"/>
                  </a:cubicBezTo>
                  <a:cubicBezTo>
                    <a:pt x="82" y="112"/>
                    <a:pt x="65" y="125"/>
                    <a:pt x="42" y="125"/>
                  </a:cubicBezTo>
                  <a:cubicBezTo>
                    <a:pt x="16" y="125"/>
                    <a:pt x="3" y="113"/>
                    <a:pt x="0" y="87"/>
                  </a:cubicBezTo>
                  <a:cubicBezTo>
                    <a:pt x="21" y="84"/>
                    <a:pt x="21" y="84"/>
                    <a:pt x="21" y="84"/>
                  </a:cubicBezTo>
                  <a:cubicBezTo>
                    <a:pt x="22" y="100"/>
                    <a:pt x="27" y="108"/>
                    <a:pt x="43" y="108"/>
                  </a:cubicBezTo>
                  <a:cubicBezTo>
                    <a:pt x="55" y="108"/>
                    <a:pt x="62" y="102"/>
                    <a:pt x="62" y="91"/>
                  </a:cubicBezTo>
                  <a:cubicBezTo>
                    <a:pt x="62" y="78"/>
                    <a:pt x="51" y="74"/>
                    <a:pt x="39" y="70"/>
                  </a:cubicBezTo>
                  <a:cubicBezTo>
                    <a:pt x="23" y="65"/>
                    <a:pt x="4" y="61"/>
                    <a:pt x="4" y="35"/>
                  </a:cubicBezTo>
                  <a:cubicBezTo>
                    <a:pt x="4" y="13"/>
                    <a:pt x="20" y="0"/>
                    <a:pt x="43" y="0"/>
                  </a:cubicBezTo>
                  <a:cubicBezTo>
                    <a:pt x="66" y="0"/>
                    <a:pt x="79" y="13"/>
                    <a:pt x="81" y="36"/>
                  </a:cubicBezTo>
                  <a:lnTo>
                    <a:pt x="61" y="4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6" name="Freeform 95"/>
            <p:cNvSpPr>
              <a:spLocks/>
            </p:cNvSpPr>
            <p:nvPr userDrawn="1"/>
          </p:nvSpPr>
          <p:spPr bwMode="auto">
            <a:xfrm>
              <a:off x="3595687" y="3200401"/>
              <a:ext cx="241300" cy="461963"/>
            </a:xfrm>
            <a:custGeom>
              <a:avLst/>
              <a:gdLst>
                <a:gd name="T0" fmla="*/ 140 w 152"/>
                <a:gd name="T1" fmla="*/ 165 h 291"/>
                <a:gd name="T2" fmla="*/ 50 w 152"/>
                <a:gd name="T3" fmla="*/ 165 h 291"/>
                <a:gd name="T4" fmla="*/ 50 w 152"/>
                <a:gd name="T5" fmla="*/ 291 h 291"/>
                <a:gd name="T6" fmla="*/ 0 w 152"/>
                <a:gd name="T7" fmla="*/ 291 h 291"/>
                <a:gd name="T8" fmla="*/ 0 w 152"/>
                <a:gd name="T9" fmla="*/ 0 h 291"/>
                <a:gd name="T10" fmla="*/ 152 w 152"/>
                <a:gd name="T11" fmla="*/ 0 h 291"/>
                <a:gd name="T12" fmla="*/ 152 w 152"/>
                <a:gd name="T13" fmla="*/ 39 h 291"/>
                <a:gd name="T14" fmla="*/ 50 w 152"/>
                <a:gd name="T15" fmla="*/ 39 h 291"/>
                <a:gd name="T16" fmla="*/ 50 w 152"/>
                <a:gd name="T17" fmla="*/ 126 h 291"/>
                <a:gd name="T18" fmla="*/ 140 w 152"/>
                <a:gd name="T19" fmla="*/ 126 h 291"/>
                <a:gd name="T20" fmla="*/ 140 w 152"/>
                <a:gd name="T21" fmla="*/ 165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2" h="291">
                  <a:moveTo>
                    <a:pt x="140" y="165"/>
                  </a:moveTo>
                  <a:lnTo>
                    <a:pt x="50" y="165"/>
                  </a:lnTo>
                  <a:lnTo>
                    <a:pt x="50" y="291"/>
                  </a:lnTo>
                  <a:lnTo>
                    <a:pt x="0" y="291"/>
                  </a:lnTo>
                  <a:lnTo>
                    <a:pt x="0" y="0"/>
                  </a:lnTo>
                  <a:lnTo>
                    <a:pt x="152" y="0"/>
                  </a:lnTo>
                  <a:lnTo>
                    <a:pt x="152" y="39"/>
                  </a:lnTo>
                  <a:lnTo>
                    <a:pt x="50" y="39"/>
                  </a:lnTo>
                  <a:lnTo>
                    <a:pt x="50" y="126"/>
                  </a:lnTo>
                  <a:lnTo>
                    <a:pt x="140" y="126"/>
                  </a:lnTo>
                  <a:lnTo>
                    <a:pt x="140" y="16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7" name="Freeform 96"/>
            <p:cNvSpPr>
              <a:spLocks noEditPoints="1"/>
            </p:cNvSpPr>
            <p:nvPr userDrawn="1"/>
          </p:nvSpPr>
          <p:spPr bwMode="auto">
            <a:xfrm>
              <a:off x="3922712" y="3189288"/>
              <a:ext cx="338138" cy="479425"/>
            </a:xfrm>
            <a:custGeom>
              <a:avLst/>
              <a:gdLst>
                <a:gd name="T0" fmla="*/ 0 w 90"/>
                <a:gd name="T1" fmla="*/ 63 h 125"/>
                <a:gd name="T2" fmla="*/ 47 w 90"/>
                <a:gd name="T3" fmla="*/ 0 h 125"/>
                <a:gd name="T4" fmla="*/ 90 w 90"/>
                <a:gd name="T5" fmla="*/ 61 h 125"/>
                <a:gd name="T6" fmla="*/ 45 w 90"/>
                <a:gd name="T7" fmla="*/ 125 h 125"/>
                <a:gd name="T8" fmla="*/ 0 w 90"/>
                <a:gd name="T9" fmla="*/ 63 h 125"/>
                <a:gd name="T10" fmla="*/ 69 w 90"/>
                <a:gd name="T11" fmla="*/ 62 h 125"/>
                <a:gd name="T12" fmla="*/ 46 w 90"/>
                <a:gd name="T13" fmla="*/ 17 h 125"/>
                <a:gd name="T14" fmla="*/ 21 w 90"/>
                <a:gd name="T15" fmla="*/ 62 h 125"/>
                <a:gd name="T16" fmla="*/ 46 w 90"/>
                <a:gd name="T17" fmla="*/ 108 h 125"/>
                <a:gd name="T18" fmla="*/ 69 w 90"/>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25">
                  <a:moveTo>
                    <a:pt x="0" y="63"/>
                  </a:moveTo>
                  <a:cubicBezTo>
                    <a:pt x="0" y="23"/>
                    <a:pt x="17" y="0"/>
                    <a:pt x="47" y="0"/>
                  </a:cubicBezTo>
                  <a:cubicBezTo>
                    <a:pt x="78" y="0"/>
                    <a:pt x="90" y="22"/>
                    <a:pt x="90" y="61"/>
                  </a:cubicBezTo>
                  <a:cubicBezTo>
                    <a:pt x="90" y="102"/>
                    <a:pt x="76" y="125"/>
                    <a:pt x="45" y="125"/>
                  </a:cubicBezTo>
                  <a:cubicBezTo>
                    <a:pt x="13" y="125"/>
                    <a:pt x="0" y="103"/>
                    <a:pt x="0" y="63"/>
                  </a:cubicBezTo>
                  <a:close/>
                  <a:moveTo>
                    <a:pt x="69" y="62"/>
                  </a:moveTo>
                  <a:cubicBezTo>
                    <a:pt x="69" y="32"/>
                    <a:pt x="63" y="17"/>
                    <a:pt x="46" y="17"/>
                  </a:cubicBezTo>
                  <a:cubicBezTo>
                    <a:pt x="30" y="17"/>
                    <a:pt x="21" y="32"/>
                    <a:pt x="21" y="62"/>
                  </a:cubicBezTo>
                  <a:cubicBezTo>
                    <a:pt x="21" y="93"/>
                    <a:pt x="28" y="108"/>
                    <a:pt x="46" y="108"/>
                  </a:cubicBezTo>
                  <a:cubicBezTo>
                    <a:pt x="63" y="108"/>
                    <a:pt x="69" y="93"/>
                    <a:pt x="69"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8" name="Freeform 97"/>
            <p:cNvSpPr>
              <a:spLocks noEditPoints="1"/>
            </p:cNvSpPr>
            <p:nvPr userDrawn="1"/>
          </p:nvSpPr>
          <p:spPr bwMode="auto">
            <a:xfrm>
              <a:off x="4379912" y="3200401"/>
              <a:ext cx="301625" cy="461963"/>
            </a:xfrm>
            <a:custGeom>
              <a:avLst/>
              <a:gdLst>
                <a:gd name="T0" fmla="*/ 34 w 80"/>
                <a:gd name="T1" fmla="*/ 69 h 120"/>
                <a:gd name="T2" fmla="*/ 33 w 80"/>
                <a:gd name="T3" fmla="*/ 69 h 120"/>
                <a:gd name="T4" fmla="*/ 21 w 80"/>
                <a:gd name="T5" fmla="*/ 69 h 120"/>
                <a:gd name="T6" fmla="*/ 21 w 80"/>
                <a:gd name="T7" fmla="*/ 120 h 120"/>
                <a:gd name="T8" fmla="*/ 0 w 80"/>
                <a:gd name="T9" fmla="*/ 120 h 120"/>
                <a:gd name="T10" fmla="*/ 0 w 80"/>
                <a:gd name="T11" fmla="*/ 0 h 120"/>
                <a:gd name="T12" fmla="*/ 38 w 80"/>
                <a:gd name="T13" fmla="*/ 0 h 120"/>
                <a:gd name="T14" fmla="*/ 76 w 80"/>
                <a:gd name="T15" fmla="*/ 32 h 120"/>
                <a:gd name="T16" fmla="*/ 54 w 80"/>
                <a:gd name="T17" fmla="*/ 66 h 120"/>
                <a:gd name="T18" fmla="*/ 80 w 80"/>
                <a:gd name="T19" fmla="*/ 120 h 120"/>
                <a:gd name="T20" fmla="*/ 58 w 80"/>
                <a:gd name="T21" fmla="*/ 120 h 120"/>
                <a:gd name="T22" fmla="*/ 34 w 80"/>
                <a:gd name="T23" fmla="*/ 69 h 120"/>
                <a:gd name="T24" fmla="*/ 31 w 80"/>
                <a:gd name="T25" fmla="*/ 54 h 120"/>
                <a:gd name="T26" fmla="*/ 56 w 80"/>
                <a:gd name="T27" fmla="*/ 34 h 120"/>
                <a:gd name="T28" fmla="*/ 35 w 80"/>
                <a:gd name="T29" fmla="*/ 16 h 120"/>
                <a:gd name="T30" fmla="*/ 21 w 80"/>
                <a:gd name="T31" fmla="*/ 16 h 120"/>
                <a:gd name="T32" fmla="*/ 21 w 80"/>
                <a:gd name="T33" fmla="*/ 54 h 120"/>
                <a:gd name="T34" fmla="*/ 31 w 80"/>
                <a:gd name="T35"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120">
                  <a:moveTo>
                    <a:pt x="34" y="69"/>
                  </a:moveTo>
                  <a:cubicBezTo>
                    <a:pt x="33" y="69"/>
                    <a:pt x="33" y="69"/>
                    <a:pt x="33" y="69"/>
                  </a:cubicBezTo>
                  <a:cubicBezTo>
                    <a:pt x="21" y="69"/>
                    <a:pt x="21" y="69"/>
                    <a:pt x="21" y="69"/>
                  </a:cubicBezTo>
                  <a:cubicBezTo>
                    <a:pt x="21" y="120"/>
                    <a:pt x="21" y="120"/>
                    <a:pt x="21" y="120"/>
                  </a:cubicBezTo>
                  <a:cubicBezTo>
                    <a:pt x="0" y="120"/>
                    <a:pt x="0" y="120"/>
                    <a:pt x="0" y="120"/>
                  </a:cubicBezTo>
                  <a:cubicBezTo>
                    <a:pt x="0" y="0"/>
                    <a:pt x="0" y="0"/>
                    <a:pt x="0" y="0"/>
                  </a:cubicBezTo>
                  <a:cubicBezTo>
                    <a:pt x="38" y="0"/>
                    <a:pt x="38" y="0"/>
                    <a:pt x="38" y="0"/>
                  </a:cubicBezTo>
                  <a:cubicBezTo>
                    <a:pt x="66" y="0"/>
                    <a:pt x="76" y="13"/>
                    <a:pt x="76" y="32"/>
                  </a:cubicBezTo>
                  <a:cubicBezTo>
                    <a:pt x="76" y="46"/>
                    <a:pt x="72" y="60"/>
                    <a:pt x="54" y="66"/>
                  </a:cubicBezTo>
                  <a:cubicBezTo>
                    <a:pt x="80" y="120"/>
                    <a:pt x="80" y="120"/>
                    <a:pt x="80" y="120"/>
                  </a:cubicBezTo>
                  <a:cubicBezTo>
                    <a:pt x="58" y="120"/>
                    <a:pt x="58" y="120"/>
                    <a:pt x="58" y="120"/>
                  </a:cubicBezTo>
                  <a:lnTo>
                    <a:pt x="34" y="69"/>
                  </a:lnTo>
                  <a:close/>
                  <a:moveTo>
                    <a:pt x="31" y="54"/>
                  </a:moveTo>
                  <a:cubicBezTo>
                    <a:pt x="48" y="54"/>
                    <a:pt x="56" y="49"/>
                    <a:pt x="56" y="34"/>
                  </a:cubicBezTo>
                  <a:cubicBezTo>
                    <a:pt x="56" y="21"/>
                    <a:pt x="49" y="16"/>
                    <a:pt x="35" y="16"/>
                  </a:cubicBezTo>
                  <a:cubicBezTo>
                    <a:pt x="21" y="16"/>
                    <a:pt x="21" y="16"/>
                    <a:pt x="21" y="16"/>
                  </a:cubicBezTo>
                  <a:cubicBezTo>
                    <a:pt x="21" y="54"/>
                    <a:pt x="21" y="54"/>
                    <a:pt x="21" y="54"/>
                  </a:cubicBezTo>
                  <a:lnTo>
                    <a:pt x="31"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29" name="Freeform 98"/>
            <p:cNvSpPr>
              <a:spLocks noEditPoints="1"/>
            </p:cNvSpPr>
            <p:nvPr userDrawn="1"/>
          </p:nvSpPr>
          <p:spPr bwMode="auto">
            <a:xfrm>
              <a:off x="4868862" y="3200401"/>
              <a:ext cx="374650" cy="461963"/>
            </a:xfrm>
            <a:custGeom>
              <a:avLst/>
              <a:gdLst>
                <a:gd name="T0" fmla="*/ 149 w 236"/>
                <a:gd name="T1" fmla="*/ 0 h 291"/>
                <a:gd name="T2" fmla="*/ 236 w 236"/>
                <a:gd name="T3" fmla="*/ 291 h 291"/>
                <a:gd name="T4" fmla="*/ 187 w 236"/>
                <a:gd name="T5" fmla="*/ 291 h 291"/>
                <a:gd name="T6" fmla="*/ 165 w 236"/>
                <a:gd name="T7" fmla="*/ 216 h 291"/>
                <a:gd name="T8" fmla="*/ 71 w 236"/>
                <a:gd name="T9" fmla="*/ 216 h 291"/>
                <a:gd name="T10" fmla="*/ 49 w 236"/>
                <a:gd name="T11" fmla="*/ 291 h 291"/>
                <a:gd name="T12" fmla="*/ 0 w 236"/>
                <a:gd name="T13" fmla="*/ 291 h 291"/>
                <a:gd name="T14" fmla="*/ 87 w 236"/>
                <a:gd name="T15" fmla="*/ 0 h 291"/>
                <a:gd name="T16" fmla="*/ 149 w 236"/>
                <a:gd name="T17" fmla="*/ 0 h 291"/>
                <a:gd name="T18" fmla="*/ 118 w 236"/>
                <a:gd name="T19" fmla="*/ 46 h 291"/>
                <a:gd name="T20" fmla="*/ 116 w 236"/>
                <a:gd name="T21" fmla="*/ 46 h 291"/>
                <a:gd name="T22" fmla="*/ 80 w 236"/>
                <a:gd name="T23" fmla="*/ 177 h 291"/>
                <a:gd name="T24" fmla="*/ 156 w 236"/>
                <a:gd name="T25" fmla="*/ 177 h 291"/>
                <a:gd name="T26" fmla="*/ 118 w 236"/>
                <a:gd name="T27"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6" h="291">
                  <a:moveTo>
                    <a:pt x="149" y="0"/>
                  </a:moveTo>
                  <a:lnTo>
                    <a:pt x="236" y="291"/>
                  </a:lnTo>
                  <a:lnTo>
                    <a:pt x="187" y="291"/>
                  </a:lnTo>
                  <a:lnTo>
                    <a:pt x="165" y="216"/>
                  </a:lnTo>
                  <a:lnTo>
                    <a:pt x="71" y="216"/>
                  </a:lnTo>
                  <a:lnTo>
                    <a:pt x="49" y="291"/>
                  </a:lnTo>
                  <a:lnTo>
                    <a:pt x="0" y="291"/>
                  </a:lnTo>
                  <a:lnTo>
                    <a:pt x="87" y="0"/>
                  </a:lnTo>
                  <a:lnTo>
                    <a:pt x="149" y="0"/>
                  </a:lnTo>
                  <a:close/>
                  <a:moveTo>
                    <a:pt x="118" y="46"/>
                  </a:moveTo>
                  <a:lnTo>
                    <a:pt x="116" y="46"/>
                  </a:lnTo>
                  <a:lnTo>
                    <a:pt x="80" y="177"/>
                  </a:lnTo>
                  <a:lnTo>
                    <a:pt x="156" y="177"/>
                  </a:lnTo>
                  <a:lnTo>
                    <a:pt x="118" y="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0" name="Freeform 99"/>
            <p:cNvSpPr>
              <a:spLocks/>
            </p:cNvSpPr>
            <p:nvPr userDrawn="1"/>
          </p:nvSpPr>
          <p:spPr bwMode="auto">
            <a:xfrm>
              <a:off x="5345112" y="3200401"/>
              <a:ext cx="315913" cy="461963"/>
            </a:xfrm>
            <a:custGeom>
              <a:avLst/>
              <a:gdLst>
                <a:gd name="T0" fmla="*/ 144 w 199"/>
                <a:gd name="T1" fmla="*/ 291 h 291"/>
                <a:gd name="T2" fmla="*/ 45 w 199"/>
                <a:gd name="T3" fmla="*/ 73 h 291"/>
                <a:gd name="T4" fmla="*/ 45 w 199"/>
                <a:gd name="T5" fmla="*/ 73 h 291"/>
                <a:gd name="T6" fmla="*/ 45 w 199"/>
                <a:gd name="T7" fmla="*/ 291 h 291"/>
                <a:gd name="T8" fmla="*/ 0 w 199"/>
                <a:gd name="T9" fmla="*/ 291 h 291"/>
                <a:gd name="T10" fmla="*/ 0 w 199"/>
                <a:gd name="T11" fmla="*/ 0 h 291"/>
                <a:gd name="T12" fmla="*/ 59 w 199"/>
                <a:gd name="T13" fmla="*/ 0 h 291"/>
                <a:gd name="T14" fmla="*/ 154 w 199"/>
                <a:gd name="T15" fmla="*/ 216 h 291"/>
                <a:gd name="T16" fmla="*/ 156 w 199"/>
                <a:gd name="T17" fmla="*/ 216 h 291"/>
                <a:gd name="T18" fmla="*/ 156 w 199"/>
                <a:gd name="T19" fmla="*/ 0 h 291"/>
                <a:gd name="T20" fmla="*/ 199 w 199"/>
                <a:gd name="T21" fmla="*/ 0 h 291"/>
                <a:gd name="T22" fmla="*/ 199 w 199"/>
                <a:gd name="T23" fmla="*/ 291 h 291"/>
                <a:gd name="T24" fmla="*/ 144 w 199"/>
                <a:gd name="T25"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9" h="291">
                  <a:moveTo>
                    <a:pt x="144" y="291"/>
                  </a:moveTo>
                  <a:lnTo>
                    <a:pt x="45" y="73"/>
                  </a:lnTo>
                  <a:lnTo>
                    <a:pt x="45" y="73"/>
                  </a:lnTo>
                  <a:lnTo>
                    <a:pt x="45" y="291"/>
                  </a:lnTo>
                  <a:lnTo>
                    <a:pt x="0" y="291"/>
                  </a:lnTo>
                  <a:lnTo>
                    <a:pt x="0" y="0"/>
                  </a:lnTo>
                  <a:lnTo>
                    <a:pt x="59" y="0"/>
                  </a:lnTo>
                  <a:lnTo>
                    <a:pt x="154" y="216"/>
                  </a:lnTo>
                  <a:lnTo>
                    <a:pt x="156" y="216"/>
                  </a:lnTo>
                  <a:lnTo>
                    <a:pt x="156" y="0"/>
                  </a:lnTo>
                  <a:lnTo>
                    <a:pt x="199" y="0"/>
                  </a:lnTo>
                  <a:lnTo>
                    <a:pt x="199" y="291"/>
                  </a:lnTo>
                  <a:lnTo>
                    <a:pt x="144"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1" name="Freeform 100"/>
            <p:cNvSpPr>
              <a:spLocks noEditPoints="1"/>
            </p:cNvSpPr>
            <p:nvPr userDrawn="1"/>
          </p:nvSpPr>
          <p:spPr bwMode="auto">
            <a:xfrm>
              <a:off x="5881687" y="3200401"/>
              <a:ext cx="376238" cy="461963"/>
            </a:xfrm>
            <a:custGeom>
              <a:avLst/>
              <a:gdLst>
                <a:gd name="T0" fmla="*/ 149 w 237"/>
                <a:gd name="T1" fmla="*/ 0 h 291"/>
                <a:gd name="T2" fmla="*/ 237 w 237"/>
                <a:gd name="T3" fmla="*/ 291 h 291"/>
                <a:gd name="T4" fmla="*/ 187 w 237"/>
                <a:gd name="T5" fmla="*/ 291 h 291"/>
                <a:gd name="T6" fmla="*/ 166 w 237"/>
                <a:gd name="T7" fmla="*/ 216 h 291"/>
                <a:gd name="T8" fmla="*/ 69 w 237"/>
                <a:gd name="T9" fmla="*/ 216 h 291"/>
                <a:gd name="T10" fmla="*/ 50 w 237"/>
                <a:gd name="T11" fmla="*/ 291 h 291"/>
                <a:gd name="T12" fmla="*/ 0 w 237"/>
                <a:gd name="T13" fmla="*/ 291 h 291"/>
                <a:gd name="T14" fmla="*/ 88 w 237"/>
                <a:gd name="T15" fmla="*/ 0 h 291"/>
                <a:gd name="T16" fmla="*/ 149 w 237"/>
                <a:gd name="T17" fmla="*/ 0 h 291"/>
                <a:gd name="T18" fmla="*/ 116 w 237"/>
                <a:gd name="T19" fmla="*/ 46 h 291"/>
                <a:gd name="T20" fmla="*/ 116 w 237"/>
                <a:gd name="T21" fmla="*/ 46 h 291"/>
                <a:gd name="T22" fmla="*/ 78 w 237"/>
                <a:gd name="T23" fmla="*/ 177 h 291"/>
                <a:gd name="T24" fmla="*/ 154 w 237"/>
                <a:gd name="T25" fmla="*/ 177 h 291"/>
                <a:gd name="T26" fmla="*/ 116 w 237"/>
                <a:gd name="T27"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7" h="291">
                  <a:moveTo>
                    <a:pt x="149" y="0"/>
                  </a:moveTo>
                  <a:lnTo>
                    <a:pt x="237" y="291"/>
                  </a:lnTo>
                  <a:lnTo>
                    <a:pt x="187" y="291"/>
                  </a:lnTo>
                  <a:lnTo>
                    <a:pt x="166" y="216"/>
                  </a:lnTo>
                  <a:lnTo>
                    <a:pt x="69" y="216"/>
                  </a:lnTo>
                  <a:lnTo>
                    <a:pt x="50" y="291"/>
                  </a:lnTo>
                  <a:lnTo>
                    <a:pt x="0" y="291"/>
                  </a:lnTo>
                  <a:lnTo>
                    <a:pt x="88" y="0"/>
                  </a:lnTo>
                  <a:lnTo>
                    <a:pt x="149" y="0"/>
                  </a:lnTo>
                  <a:close/>
                  <a:moveTo>
                    <a:pt x="116" y="46"/>
                  </a:moveTo>
                  <a:lnTo>
                    <a:pt x="116" y="46"/>
                  </a:lnTo>
                  <a:lnTo>
                    <a:pt x="78" y="177"/>
                  </a:lnTo>
                  <a:lnTo>
                    <a:pt x="154" y="177"/>
                  </a:lnTo>
                  <a:lnTo>
                    <a:pt x="116" y="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2" name="Freeform 101"/>
            <p:cNvSpPr>
              <a:spLocks noEditPoints="1"/>
            </p:cNvSpPr>
            <p:nvPr userDrawn="1"/>
          </p:nvSpPr>
          <p:spPr bwMode="auto">
            <a:xfrm>
              <a:off x="6357938" y="3200401"/>
              <a:ext cx="285750" cy="461963"/>
            </a:xfrm>
            <a:custGeom>
              <a:avLst/>
              <a:gdLst>
                <a:gd name="T0" fmla="*/ 20 w 76"/>
                <a:gd name="T1" fmla="*/ 120 h 120"/>
                <a:gd name="T2" fmla="*/ 0 w 76"/>
                <a:gd name="T3" fmla="*/ 120 h 120"/>
                <a:gd name="T4" fmla="*/ 0 w 76"/>
                <a:gd name="T5" fmla="*/ 0 h 120"/>
                <a:gd name="T6" fmla="*/ 37 w 76"/>
                <a:gd name="T7" fmla="*/ 0 h 120"/>
                <a:gd name="T8" fmla="*/ 76 w 76"/>
                <a:gd name="T9" fmla="*/ 35 h 120"/>
                <a:gd name="T10" fmla="*/ 32 w 76"/>
                <a:gd name="T11" fmla="*/ 75 h 120"/>
                <a:gd name="T12" fmla="*/ 20 w 76"/>
                <a:gd name="T13" fmla="*/ 75 h 120"/>
                <a:gd name="T14" fmla="*/ 20 w 76"/>
                <a:gd name="T15" fmla="*/ 120 h 120"/>
                <a:gd name="T16" fmla="*/ 30 w 76"/>
                <a:gd name="T17" fmla="*/ 60 h 120"/>
                <a:gd name="T18" fmla="*/ 55 w 76"/>
                <a:gd name="T19" fmla="*/ 36 h 120"/>
                <a:gd name="T20" fmla="*/ 34 w 76"/>
                <a:gd name="T21" fmla="*/ 16 h 120"/>
                <a:gd name="T22" fmla="*/ 20 w 76"/>
                <a:gd name="T23" fmla="*/ 16 h 120"/>
                <a:gd name="T24" fmla="*/ 20 w 76"/>
                <a:gd name="T25" fmla="*/ 60 h 120"/>
                <a:gd name="T26" fmla="*/ 30 w 76"/>
                <a:gd name="T27"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120">
                  <a:moveTo>
                    <a:pt x="20" y="120"/>
                  </a:moveTo>
                  <a:cubicBezTo>
                    <a:pt x="0" y="120"/>
                    <a:pt x="0" y="120"/>
                    <a:pt x="0" y="120"/>
                  </a:cubicBezTo>
                  <a:cubicBezTo>
                    <a:pt x="0" y="0"/>
                    <a:pt x="0" y="0"/>
                    <a:pt x="0" y="0"/>
                  </a:cubicBezTo>
                  <a:cubicBezTo>
                    <a:pt x="37" y="0"/>
                    <a:pt x="37" y="0"/>
                    <a:pt x="37" y="0"/>
                  </a:cubicBezTo>
                  <a:cubicBezTo>
                    <a:pt x="66" y="0"/>
                    <a:pt x="76" y="14"/>
                    <a:pt x="76" y="35"/>
                  </a:cubicBezTo>
                  <a:cubicBezTo>
                    <a:pt x="76" y="53"/>
                    <a:pt x="69" y="75"/>
                    <a:pt x="32" y="75"/>
                  </a:cubicBezTo>
                  <a:cubicBezTo>
                    <a:pt x="20" y="75"/>
                    <a:pt x="20" y="75"/>
                    <a:pt x="20" y="75"/>
                  </a:cubicBezTo>
                  <a:lnTo>
                    <a:pt x="20" y="120"/>
                  </a:lnTo>
                  <a:close/>
                  <a:moveTo>
                    <a:pt x="30" y="60"/>
                  </a:moveTo>
                  <a:cubicBezTo>
                    <a:pt x="47" y="60"/>
                    <a:pt x="55" y="53"/>
                    <a:pt x="55" y="36"/>
                  </a:cubicBezTo>
                  <a:cubicBezTo>
                    <a:pt x="55" y="22"/>
                    <a:pt x="49" y="16"/>
                    <a:pt x="34" y="16"/>
                  </a:cubicBezTo>
                  <a:cubicBezTo>
                    <a:pt x="20" y="16"/>
                    <a:pt x="20" y="16"/>
                    <a:pt x="20" y="16"/>
                  </a:cubicBezTo>
                  <a:cubicBezTo>
                    <a:pt x="20" y="60"/>
                    <a:pt x="20" y="60"/>
                    <a:pt x="20" y="60"/>
                  </a:cubicBezTo>
                  <a:lnTo>
                    <a:pt x="30"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3" name="Freeform 102"/>
            <p:cNvSpPr>
              <a:spLocks noEditPoints="1"/>
            </p:cNvSpPr>
            <p:nvPr userDrawn="1"/>
          </p:nvSpPr>
          <p:spPr bwMode="auto">
            <a:xfrm>
              <a:off x="6748463" y="3200401"/>
              <a:ext cx="288925" cy="461963"/>
            </a:xfrm>
            <a:custGeom>
              <a:avLst/>
              <a:gdLst>
                <a:gd name="T0" fmla="*/ 21 w 77"/>
                <a:gd name="T1" fmla="*/ 120 h 120"/>
                <a:gd name="T2" fmla="*/ 0 w 77"/>
                <a:gd name="T3" fmla="*/ 120 h 120"/>
                <a:gd name="T4" fmla="*/ 0 w 77"/>
                <a:gd name="T5" fmla="*/ 0 h 120"/>
                <a:gd name="T6" fmla="*/ 38 w 77"/>
                <a:gd name="T7" fmla="*/ 0 h 120"/>
                <a:gd name="T8" fmla="*/ 77 w 77"/>
                <a:gd name="T9" fmla="*/ 35 h 120"/>
                <a:gd name="T10" fmla="*/ 33 w 77"/>
                <a:gd name="T11" fmla="*/ 75 h 120"/>
                <a:gd name="T12" fmla="*/ 21 w 77"/>
                <a:gd name="T13" fmla="*/ 75 h 120"/>
                <a:gd name="T14" fmla="*/ 21 w 77"/>
                <a:gd name="T15" fmla="*/ 120 h 120"/>
                <a:gd name="T16" fmla="*/ 31 w 77"/>
                <a:gd name="T17" fmla="*/ 60 h 120"/>
                <a:gd name="T18" fmla="*/ 56 w 77"/>
                <a:gd name="T19" fmla="*/ 36 h 120"/>
                <a:gd name="T20" fmla="*/ 35 w 77"/>
                <a:gd name="T21" fmla="*/ 16 h 120"/>
                <a:gd name="T22" fmla="*/ 21 w 77"/>
                <a:gd name="T23" fmla="*/ 16 h 120"/>
                <a:gd name="T24" fmla="*/ 21 w 77"/>
                <a:gd name="T25" fmla="*/ 60 h 120"/>
                <a:gd name="T26" fmla="*/ 31 w 77"/>
                <a:gd name="T27"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120">
                  <a:moveTo>
                    <a:pt x="21" y="120"/>
                  </a:moveTo>
                  <a:cubicBezTo>
                    <a:pt x="0" y="120"/>
                    <a:pt x="0" y="120"/>
                    <a:pt x="0" y="120"/>
                  </a:cubicBezTo>
                  <a:cubicBezTo>
                    <a:pt x="0" y="0"/>
                    <a:pt x="0" y="0"/>
                    <a:pt x="0" y="0"/>
                  </a:cubicBezTo>
                  <a:cubicBezTo>
                    <a:pt x="38" y="0"/>
                    <a:pt x="38" y="0"/>
                    <a:pt x="38" y="0"/>
                  </a:cubicBezTo>
                  <a:cubicBezTo>
                    <a:pt x="67" y="0"/>
                    <a:pt x="77" y="14"/>
                    <a:pt x="77" y="35"/>
                  </a:cubicBezTo>
                  <a:cubicBezTo>
                    <a:pt x="77" y="53"/>
                    <a:pt x="70" y="75"/>
                    <a:pt x="33" y="75"/>
                  </a:cubicBezTo>
                  <a:cubicBezTo>
                    <a:pt x="21" y="75"/>
                    <a:pt x="21" y="75"/>
                    <a:pt x="21" y="75"/>
                  </a:cubicBezTo>
                  <a:lnTo>
                    <a:pt x="21" y="120"/>
                  </a:lnTo>
                  <a:close/>
                  <a:moveTo>
                    <a:pt x="31" y="60"/>
                  </a:moveTo>
                  <a:cubicBezTo>
                    <a:pt x="48" y="60"/>
                    <a:pt x="56" y="53"/>
                    <a:pt x="56" y="36"/>
                  </a:cubicBezTo>
                  <a:cubicBezTo>
                    <a:pt x="56" y="22"/>
                    <a:pt x="50" y="16"/>
                    <a:pt x="35" y="16"/>
                  </a:cubicBezTo>
                  <a:cubicBezTo>
                    <a:pt x="21" y="16"/>
                    <a:pt x="21" y="16"/>
                    <a:pt x="21" y="16"/>
                  </a:cubicBezTo>
                  <a:cubicBezTo>
                    <a:pt x="21" y="60"/>
                    <a:pt x="21" y="60"/>
                    <a:pt x="21" y="60"/>
                  </a:cubicBezTo>
                  <a:lnTo>
                    <a:pt x="31"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4" name="Freeform 103"/>
            <p:cNvSpPr>
              <a:spLocks/>
            </p:cNvSpPr>
            <p:nvPr userDrawn="1"/>
          </p:nvSpPr>
          <p:spPr bwMode="auto">
            <a:xfrm>
              <a:off x="7143750" y="3200401"/>
              <a:ext cx="236538" cy="461963"/>
            </a:xfrm>
            <a:custGeom>
              <a:avLst/>
              <a:gdLst>
                <a:gd name="T0" fmla="*/ 49 w 149"/>
                <a:gd name="T1" fmla="*/ 249 h 291"/>
                <a:gd name="T2" fmla="*/ 149 w 149"/>
                <a:gd name="T3" fmla="*/ 249 h 291"/>
                <a:gd name="T4" fmla="*/ 149 w 149"/>
                <a:gd name="T5" fmla="*/ 291 h 291"/>
                <a:gd name="T6" fmla="*/ 0 w 149"/>
                <a:gd name="T7" fmla="*/ 291 h 291"/>
                <a:gd name="T8" fmla="*/ 0 w 149"/>
                <a:gd name="T9" fmla="*/ 0 h 291"/>
                <a:gd name="T10" fmla="*/ 49 w 149"/>
                <a:gd name="T11" fmla="*/ 0 h 291"/>
                <a:gd name="T12" fmla="*/ 49 w 149"/>
                <a:gd name="T13" fmla="*/ 249 h 291"/>
              </a:gdLst>
              <a:ahLst/>
              <a:cxnLst>
                <a:cxn ang="0">
                  <a:pos x="T0" y="T1"/>
                </a:cxn>
                <a:cxn ang="0">
                  <a:pos x="T2" y="T3"/>
                </a:cxn>
                <a:cxn ang="0">
                  <a:pos x="T4" y="T5"/>
                </a:cxn>
                <a:cxn ang="0">
                  <a:pos x="T6" y="T7"/>
                </a:cxn>
                <a:cxn ang="0">
                  <a:pos x="T8" y="T9"/>
                </a:cxn>
                <a:cxn ang="0">
                  <a:pos x="T10" y="T11"/>
                </a:cxn>
                <a:cxn ang="0">
                  <a:pos x="T12" y="T13"/>
                </a:cxn>
              </a:cxnLst>
              <a:rect l="0" t="0" r="r" b="b"/>
              <a:pathLst>
                <a:path w="149" h="291">
                  <a:moveTo>
                    <a:pt x="49" y="249"/>
                  </a:moveTo>
                  <a:lnTo>
                    <a:pt x="149" y="249"/>
                  </a:lnTo>
                  <a:lnTo>
                    <a:pt x="149" y="291"/>
                  </a:lnTo>
                  <a:lnTo>
                    <a:pt x="0" y="291"/>
                  </a:lnTo>
                  <a:lnTo>
                    <a:pt x="0" y="0"/>
                  </a:lnTo>
                  <a:lnTo>
                    <a:pt x="49" y="0"/>
                  </a:lnTo>
                  <a:lnTo>
                    <a:pt x="49" y="2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5" name="Freeform 104"/>
            <p:cNvSpPr>
              <a:spLocks/>
            </p:cNvSpPr>
            <p:nvPr userDrawn="1"/>
          </p:nvSpPr>
          <p:spPr bwMode="auto">
            <a:xfrm>
              <a:off x="7477125" y="3200401"/>
              <a:ext cx="161925" cy="461963"/>
            </a:xfrm>
            <a:custGeom>
              <a:avLst/>
              <a:gdLst>
                <a:gd name="T0" fmla="*/ 73 w 102"/>
                <a:gd name="T1" fmla="*/ 254 h 291"/>
                <a:gd name="T2" fmla="*/ 102 w 102"/>
                <a:gd name="T3" fmla="*/ 254 h 291"/>
                <a:gd name="T4" fmla="*/ 102 w 102"/>
                <a:gd name="T5" fmla="*/ 291 h 291"/>
                <a:gd name="T6" fmla="*/ 0 w 102"/>
                <a:gd name="T7" fmla="*/ 291 h 291"/>
                <a:gd name="T8" fmla="*/ 0 w 102"/>
                <a:gd name="T9" fmla="*/ 254 h 291"/>
                <a:gd name="T10" fmla="*/ 26 w 102"/>
                <a:gd name="T11" fmla="*/ 254 h 291"/>
                <a:gd name="T12" fmla="*/ 26 w 102"/>
                <a:gd name="T13" fmla="*/ 34 h 291"/>
                <a:gd name="T14" fmla="*/ 0 w 102"/>
                <a:gd name="T15" fmla="*/ 34 h 291"/>
                <a:gd name="T16" fmla="*/ 0 w 102"/>
                <a:gd name="T17" fmla="*/ 0 h 291"/>
                <a:gd name="T18" fmla="*/ 102 w 102"/>
                <a:gd name="T19" fmla="*/ 0 h 291"/>
                <a:gd name="T20" fmla="*/ 102 w 102"/>
                <a:gd name="T21" fmla="*/ 34 h 291"/>
                <a:gd name="T22" fmla="*/ 73 w 102"/>
                <a:gd name="T23" fmla="*/ 34 h 291"/>
                <a:gd name="T24" fmla="*/ 73 w 102"/>
                <a:gd name="T25" fmla="*/ 25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291">
                  <a:moveTo>
                    <a:pt x="73" y="254"/>
                  </a:moveTo>
                  <a:lnTo>
                    <a:pt x="102" y="254"/>
                  </a:lnTo>
                  <a:lnTo>
                    <a:pt x="102" y="291"/>
                  </a:lnTo>
                  <a:lnTo>
                    <a:pt x="0" y="291"/>
                  </a:lnTo>
                  <a:lnTo>
                    <a:pt x="0" y="254"/>
                  </a:lnTo>
                  <a:lnTo>
                    <a:pt x="26" y="254"/>
                  </a:lnTo>
                  <a:lnTo>
                    <a:pt x="26" y="34"/>
                  </a:lnTo>
                  <a:lnTo>
                    <a:pt x="0" y="34"/>
                  </a:lnTo>
                  <a:lnTo>
                    <a:pt x="0" y="0"/>
                  </a:lnTo>
                  <a:lnTo>
                    <a:pt x="102" y="0"/>
                  </a:lnTo>
                  <a:lnTo>
                    <a:pt x="102" y="34"/>
                  </a:lnTo>
                  <a:lnTo>
                    <a:pt x="73" y="34"/>
                  </a:lnTo>
                  <a:lnTo>
                    <a:pt x="73" y="2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6" name="Freeform 105"/>
            <p:cNvSpPr>
              <a:spLocks/>
            </p:cNvSpPr>
            <p:nvPr userDrawn="1"/>
          </p:nvSpPr>
          <p:spPr bwMode="auto">
            <a:xfrm>
              <a:off x="7727950" y="3189288"/>
              <a:ext cx="319088" cy="479425"/>
            </a:xfrm>
            <a:custGeom>
              <a:avLst/>
              <a:gdLst>
                <a:gd name="T0" fmla="*/ 65 w 85"/>
                <a:gd name="T1" fmla="*/ 82 h 125"/>
                <a:gd name="T2" fmla="*/ 84 w 85"/>
                <a:gd name="T3" fmla="*/ 83 h 125"/>
                <a:gd name="T4" fmla="*/ 43 w 85"/>
                <a:gd name="T5" fmla="*/ 125 h 125"/>
                <a:gd name="T6" fmla="*/ 0 w 85"/>
                <a:gd name="T7" fmla="*/ 64 h 125"/>
                <a:gd name="T8" fmla="*/ 47 w 85"/>
                <a:gd name="T9" fmla="*/ 0 h 125"/>
                <a:gd name="T10" fmla="*/ 85 w 85"/>
                <a:gd name="T11" fmla="*/ 44 h 125"/>
                <a:gd name="T12" fmla="*/ 65 w 85"/>
                <a:gd name="T13" fmla="*/ 46 h 125"/>
                <a:gd name="T14" fmla="*/ 46 w 85"/>
                <a:gd name="T15" fmla="*/ 17 h 125"/>
                <a:gd name="T16" fmla="*/ 22 w 85"/>
                <a:gd name="T17" fmla="*/ 63 h 125"/>
                <a:gd name="T18" fmla="*/ 45 w 85"/>
                <a:gd name="T19" fmla="*/ 108 h 125"/>
                <a:gd name="T20" fmla="*/ 65 w 85"/>
                <a:gd name="T21" fmla="*/ 8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125">
                  <a:moveTo>
                    <a:pt x="65" y="82"/>
                  </a:moveTo>
                  <a:cubicBezTo>
                    <a:pt x="84" y="83"/>
                    <a:pt x="84" y="83"/>
                    <a:pt x="84" y="83"/>
                  </a:cubicBezTo>
                  <a:cubicBezTo>
                    <a:pt x="82" y="113"/>
                    <a:pt x="68" y="125"/>
                    <a:pt x="43" y="125"/>
                  </a:cubicBezTo>
                  <a:cubicBezTo>
                    <a:pt x="14" y="125"/>
                    <a:pt x="0" y="105"/>
                    <a:pt x="0" y="64"/>
                  </a:cubicBezTo>
                  <a:cubicBezTo>
                    <a:pt x="0" y="21"/>
                    <a:pt x="18" y="0"/>
                    <a:pt x="47" y="0"/>
                  </a:cubicBezTo>
                  <a:cubicBezTo>
                    <a:pt x="72" y="0"/>
                    <a:pt x="85" y="17"/>
                    <a:pt x="85" y="44"/>
                  </a:cubicBezTo>
                  <a:cubicBezTo>
                    <a:pt x="65" y="46"/>
                    <a:pt x="65" y="46"/>
                    <a:pt x="65" y="46"/>
                  </a:cubicBezTo>
                  <a:cubicBezTo>
                    <a:pt x="65" y="24"/>
                    <a:pt x="57" y="17"/>
                    <a:pt x="46" y="17"/>
                  </a:cubicBezTo>
                  <a:cubicBezTo>
                    <a:pt x="32" y="17"/>
                    <a:pt x="22" y="29"/>
                    <a:pt x="22" y="63"/>
                  </a:cubicBezTo>
                  <a:cubicBezTo>
                    <a:pt x="22" y="95"/>
                    <a:pt x="29" y="108"/>
                    <a:pt x="45" y="108"/>
                  </a:cubicBezTo>
                  <a:cubicBezTo>
                    <a:pt x="58" y="108"/>
                    <a:pt x="64" y="98"/>
                    <a:pt x="65" y="8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7" name="Freeform 106"/>
            <p:cNvSpPr>
              <a:spLocks noEditPoints="1"/>
            </p:cNvSpPr>
            <p:nvPr userDrawn="1"/>
          </p:nvSpPr>
          <p:spPr bwMode="auto">
            <a:xfrm>
              <a:off x="8118475" y="3200401"/>
              <a:ext cx="371475" cy="461963"/>
            </a:xfrm>
            <a:custGeom>
              <a:avLst/>
              <a:gdLst>
                <a:gd name="T0" fmla="*/ 147 w 234"/>
                <a:gd name="T1" fmla="*/ 0 h 291"/>
                <a:gd name="T2" fmla="*/ 234 w 234"/>
                <a:gd name="T3" fmla="*/ 291 h 291"/>
                <a:gd name="T4" fmla="*/ 185 w 234"/>
                <a:gd name="T5" fmla="*/ 291 h 291"/>
                <a:gd name="T6" fmla="*/ 163 w 234"/>
                <a:gd name="T7" fmla="*/ 216 h 291"/>
                <a:gd name="T8" fmla="*/ 69 w 234"/>
                <a:gd name="T9" fmla="*/ 216 h 291"/>
                <a:gd name="T10" fmla="*/ 48 w 234"/>
                <a:gd name="T11" fmla="*/ 291 h 291"/>
                <a:gd name="T12" fmla="*/ 0 w 234"/>
                <a:gd name="T13" fmla="*/ 291 h 291"/>
                <a:gd name="T14" fmla="*/ 85 w 234"/>
                <a:gd name="T15" fmla="*/ 0 h 291"/>
                <a:gd name="T16" fmla="*/ 147 w 234"/>
                <a:gd name="T17" fmla="*/ 0 h 291"/>
                <a:gd name="T18" fmla="*/ 116 w 234"/>
                <a:gd name="T19" fmla="*/ 46 h 291"/>
                <a:gd name="T20" fmla="*/ 116 w 234"/>
                <a:gd name="T21" fmla="*/ 46 h 291"/>
                <a:gd name="T22" fmla="*/ 78 w 234"/>
                <a:gd name="T23" fmla="*/ 177 h 291"/>
                <a:gd name="T24" fmla="*/ 154 w 234"/>
                <a:gd name="T25" fmla="*/ 177 h 291"/>
                <a:gd name="T26" fmla="*/ 116 w 234"/>
                <a:gd name="T27" fmla="*/ 46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4" h="291">
                  <a:moveTo>
                    <a:pt x="147" y="0"/>
                  </a:moveTo>
                  <a:lnTo>
                    <a:pt x="234" y="291"/>
                  </a:lnTo>
                  <a:lnTo>
                    <a:pt x="185" y="291"/>
                  </a:lnTo>
                  <a:lnTo>
                    <a:pt x="163" y="216"/>
                  </a:lnTo>
                  <a:lnTo>
                    <a:pt x="69" y="216"/>
                  </a:lnTo>
                  <a:lnTo>
                    <a:pt x="48" y="291"/>
                  </a:lnTo>
                  <a:lnTo>
                    <a:pt x="0" y="291"/>
                  </a:lnTo>
                  <a:lnTo>
                    <a:pt x="85" y="0"/>
                  </a:lnTo>
                  <a:lnTo>
                    <a:pt x="147" y="0"/>
                  </a:lnTo>
                  <a:close/>
                  <a:moveTo>
                    <a:pt x="116" y="46"/>
                  </a:moveTo>
                  <a:lnTo>
                    <a:pt x="116" y="46"/>
                  </a:lnTo>
                  <a:lnTo>
                    <a:pt x="78" y="177"/>
                  </a:lnTo>
                  <a:lnTo>
                    <a:pt x="154" y="177"/>
                  </a:lnTo>
                  <a:lnTo>
                    <a:pt x="116" y="4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8" name="Freeform 107"/>
            <p:cNvSpPr>
              <a:spLocks/>
            </p:cNvSpPr>
            <p:nvPr userDrawn="1"/>
          </p:nvSpPr>
          <p:spPr bwMode="auto">
            <a:xfrm>
              <a:off x="8516938" y="3200401"/>
              <a:ext cx="307975" cy="461963"/>
            </a:xfrm>
            <a:custGeom>
              <a:avLst/>
              <a:gdLst>
                <a:gd name="T0" fmla="*/ 73 w 194"/>
                <a:gd name="T1" fmla="*/ 39 h 291"/>
                <a:gd name="T2" fmla="*/ 0 w 194"/>
                <a:gd name="T3" fmla="*/ 39 h 291"/>
                <a:gd name="T4" fmla="*/ 0 w 194"/>
                <a:gd name="T5" fmla="*/ 0 h 291"/>
                <a:gd name="T6" fmla="*/ 194 w 194"/>
                <a:gd name="T7" fmla="*/ 0 h 291"/>
                <a:gd name="T8" fmla="*/ 194 w 194"/>
                <a:gd name="T9" fmla="*/ 39 h 291"/>
                <a:gd name="T10" fmla="*/ 120 w 194"/>
                <a:gd name="T11" fmla="*/ 39 h 291"/>
                <a:gd name="T12" fmla="*/ 120 w 194"/>
                <a:gd name="T13" fmla="*/ 291 h 291"/>
                <a:gd name="T14" fmla="*/ 73 w 194"/>
                <a:gd name="T15" fmla="*/ 291 h 291"/>
                <a:gd name="T16" fmla="*/ 73 w 194"/>
                <a:gd name="T17" fmla="*/ 39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4" h="291">
                  <a:moveTo>
                    <a:pt x="73" y="39"/>
                  </a:moveTo>
                  <a:lnTo>
                    <a:pt x="0" y="39"/>
                  </a:lnTo>
                  <a:lnTo>
                    <a:pt x="0" y="0"/>
                  </a:lnTo>
                  <a:lnTo>
                    <a:pt x="194" y="0"/>
                  </a:lnTo>
                  <a:lnTo>
                    <a:pt x="194" y="39"/>
                  </a:lnTo>
                  <a:lnTo>
                    <a:pt x="120" y="39"/>
                  </a:lnTo>
                  <a:lnTo>
                    <a:pt x="120" y="291"/>
                  </a:lnTo>
                  <a:lnTo>
                    <a:pt x="73" y="291"/>
                  </a:lnTo>
                  <a:lnTo>
                    <a:pt x="73" y="3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39" name="Freeform 108"/>
            <p:cNvSpPr>
              <a:spLocks/>
            </p:cNvSpPr>
            <p:nvPr userDrawn="1"/>
          </p:nvSpPr>
          <p:spPr bwMode="auto">
            <a:xfrm>
              <a:off x="8913813" y="3200401"/>
              <a:ext cx="161925" cy="461963"/>
            </a:xfrm>
            <a:custGeom>
              <a:avLst/>
              <a:gdLst>
                <a:gd name="T0" fmla="*/ 76 w 102"/>
                <a:gd name="T1" fmla="*/ 254 h 291"/>
                <a:gd name="T2" fmla="*/ 102 w 102"/>
                <a:gd name="T3" fmla="*/ 254 h 291"/>
                <a:gd name="T4" fmla="*/ 102 w 102"/>
                <a:gd name="T5" fmla="*/ 291 h 291"/>
                <a:gd name="T6" fmla="*/ 0 w 102"/>
                <a:gd name="T7" fmla="*/ 291 h 291"/>
                <a:gd name="T8" fmla="*/ 0 w 102"/>
                <a:gd name="T9" fmla="*/ 254 h 291"/>
                <a:gd name="T10" fmla="*/ 29 w 102"/>
                <a:gd name="T11" fmla="*/ 254 h 291"/>
                <a:gd name="T12" fmla="*/ 29 w 102"/>
                <a:gd name="T13" fmla="*/ 34 h 291"/>
                <a:gd name="T14" fmla="*/ 0 w 102"/>
                <a:gd name="T15" fmla="*/ 34 h 291"/>
                <a:gd name="T16" fmla="*/ 0 w 102"/>
                <a:gd name="T17" fmla="*/ 0 h 291"/>
                <a:gd name="T18" fmla="*/ 102 w 102"/>
                <a:gd name="T19" fmla="*/ 0 h 291"/>
                <a:gd name="T20" fmla="*/ 102 w 102"/>
                <a:gd name="T21" fmla="*/ 34 h 291"/>
                <a:gd name="T22" fmla="*/ 76 w 102"/>
                <a:gd name="T23" fmla="*/ 34 h 291"/>
                <a:gd name="T24" fmla="*/ 76 w 102"/>
                <a:gd name="T25" fmla="*/ 254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291">
                  <a:moveTo>
                    <a:pt x="76" y="254"/>
                  </a:moveTo>
                  <a:lnTo>
                    <a:pt x="102" y="254"/>
                  </a:lnTo>
                  <a:lnTo>
                    <a:pt x="102" y="291"/>
                  </a:lnTo>
                  <a:lnTo>
                    <a:pt x="0" y="291"/>
                  </a:lnTo>
                  <a:lnTo>
                    <a:pt x="0" y="254"/>
                  </a:lnTo>
                  <a:lnTo>
                    <a:pt x="29" y="254"/>
                  </a:lnTo>
                  <a:lnTo>
                    <a:pt x="29" y="34"/>
                  </a:lnTo>
                  <a:lnTo>
                    <a:pt x="0" y="34"/>
                  </a:lnTo>
                  <a:lnTo>
                    <a:pt x="0" y="0"/>
                  </a:lnTo>
                  <a:lnTo>
                    <a:pt x="102" y="0"/>
                  </a:lnTo>
                  <a:lnTo>
                    <a:pt x="102" y="34"/>
                  </a:lnTo>
                  <a:lnTo>
                    <a:pt x="76" y="34"/>
                  </a:lnTo>
                  <a:lnTo>
                    <a:pt x="76" y="2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0" name="Freeform 109"/>
            <p:cNvSpPr>
              <a:spLocks noEditPoints="1"/>
            </p:cNvSpPr>
            <p:nvPr userDrawn="1"/>
          </p:nvSpPr>
          <p:spPr bwMode="auto">
            <a:xfrm>
              <a:off x="9166225" y="3189288"/>
              <a:ext cx="341313" cy="479425"/>
            </a:xfrm>
            <a:custGeom>
              <a:avLst/>
              <a:gdLst>
                <a:gd name="T0" fmla="*/ 0 w 91"/>
                <a:gd name="T1" fmla="*/ 63 h 125"/>
                <a:gd name="T2" fmla="*/ 48 w 91"/>
                <a:gd name="T3" fmla="*/ 0 h 125"/>
                <a:gd name="T4" fmla="*/ 91 w 91"/>
                <a:gd name="T5" fmla="*/ 61 h 125"/>
                <a:gd name="T6" fmla="*/ 45 w 91"/>
                <a:gd name="T7" fmla="*/ 125 h 125"/>
                <a:gd name="T8" fmla="*/ 0 w 91"/>
                <a:gd name="T9" fmla="*/ 63 h 125"/>
                <a:gd name="T10" fmla="*/ 70 w 91"/>
                <a:gd name="T11" fmla="*/ 62 h 125"/>
                <a:gd name="T12" fmla="*/ 47 w 91"/>
                <a:gd name="T13" fmla="*/ 17 h 125"/>
                <a:gd name="T14" fmla="*/ 22 w 91"/>
                <a:gd name="T15" fmla="*/ 62 h 125"/>
                <a:gd name="T16" fmla="*/ 46 w 91"/>
                <a:gd name="T17" fmla="*/ 108 h 125"/>
                <a:gd name="T18" fmla="*/ 70 w 91"/>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125">
                  <a:moveTo>
                    <a:pt x="0" y="63"/>
                  </a:moveTo>
                  <a:cubicBezTo>
                    <a:pt x="0" y="23"/>
                    <a:pt x="17" y="0"/>
                    <a:pt x="48" y="0"/>
                  </a:cubicBezTo>
                  <a:cubicBezTo>
                    <a:pt x="78" y="0"/>
                    <a:pt x="91" y="22"/>
                    <a:pt x="91" y="61"/>
                  </a:cubicBezTo>
                  <a:cubicBezTo>
                    <a:pt x="91" y="102"/>
                    <a:pt x="76" y="125"/>
                    <a:pt x="45" y="125"/>
                  </a:cubicBezTo>
                  <a:cubicBezTo>
                    <a:pt x="14" y="125"/>
                    <a:pt x="0" y="103"/>
                    <a:pt x="0" y="63"/>
                  </a:cubicBezTo>
                  <a:close/>
                  <a:moveTo>
                    <a:pt x="70" y="62"/>
                  </a:moveTo>
                  <a:cubicBezTo>
                    <a:pt x="70" y="32"/>
                    <a:pt x="63" y="17"/>
                    <a:pt x="47" y="17"/>
                  </a:cubicBezTo>
                  <a:cubicBezTo>
                    <a:pt x="30" y="17"/>
                    <a:pt x="22" y="32"/>
                    <a:pt x="22" y="62"/>
                  </a:cubicBezTo>
                  <a:cubicBezTo>
                    <a:pt x="22" y="93"/>
                    <a:pt x="28" y="108"/>
                    <a:pt x="46" y="108"/>
                  </a:cubicBezTo>
                  <a:cubicBezTo>
                    <a:pt x="63" y="108"/>
                    <a:pt x="70" y="93"/>
                    <a:pt x="70"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1" name="Freeform 110"/>
            <p:cNvSpPr>
              <a:spLocks/>
            </p:cNvSpPr>
            <p:nvPr userDrawn="1"/>
          </p:nvSpPr>
          <p:spPr bwMode="auto">
            <a:xfrm>
              <a:off x="9628188" y="3200401"/>
              <a:ext cx="314325" cy="461963"/>
            </a:xfrm>
            <a:custGeom>
              <a:avLst/>
              <a:gdLst>
                <a:gd name="T0" fmla="*/ 144 w 198"/>
                <a:gd name="T1" fmla="*/ 291 h 291"/>
                <a:gd name="T2" fmla="*/ 45 w 198"/>
                <a:gd name="T3" fmla="*/ 73 h 291"/>
                <a:gd name="T4" fmla="*/ 42 w 198"/>
                <a:gd name="T5" fmla="*/ 73 h 291"/>
                <a:gd name="T6" fmla="*/ 42 w 198"/>
                <a:gd name="T7" fmla="*/ 291 h 291"/>
                <a:gd name="T8" fmla="*/ 0 w 198"/>
                <a:gd name="T9" fmla="*/ 291 h 291"/>
                <a:gd name="T10" fmla="*/ 0 w 198"/>
                <a:gd name="T11" fmla="*/ 0 h 291"/>
                <a:gd name="T12" fmla="*/ 56 w 198"/>
                <a:gd name="T13" fmla="*/ 0 h 291"/>
                <a:gd name="T14" fmla="*/ 153 w 198"/>
                <a:gd name="T15" fmla="*/ 216 h 291"/>
                <a:gd name="T16" fmla="*/ 153 w 198"/>
                <a:gd name="T17" fmla="*/ 216 h 291"/>
                <a:gd name="T18" fmla="*/ 153 w 198"/>
                <a:gd name="T19" fmla="*/ 0 h 291"/>
                <a:gd name="T20" fmla="*/ 198 w 198"/>
                <a:gd name="T21" fmla="*/ 0 h 291"/>
                <a:gd name="T22" fmla="*/ 198 w 198"/>
                <a:gd name="T23" fmla="*/ 291 h 291"/>
                <a:gd name="T24" fmla="*/ 144 w 198"/>
                <a:gd name="T25"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8" h="291">
                  <a:moveTo>
                    <a:pt x="144" y="291"/>
                  </a:moveTo>
                  <a:lnTo>
                    <a:pt x="45" y="73"/>
                  </a:lnTo>
                  <a:lnTo>
                    <a:pt x="42" y="73"/>
                  </a:lnTo>
                  <a:lnTo>
                    <a:pt x="42" y="291"/>
                  </a:lnTo>
                  <a:lnTo>
                    <a:pt x="0" y="291"/>
                  </a:lnTo>
                  <a:lnTo>
                    <a:pt x="0" y="0"/>
                  </a:lnTo>
                  <a:lnTo>
                    <a:pt x="56" y="0"/>
                  </a:lnTo>
                  <a:lnTo>
                    <a:pt x="153" y="216"/>
                  </a:lnTo>
                  <a:lnTo>
                    <a:pt x="153" y="216"/>
                  </a:lnTo>
                  <a:lnTo>
                    <a:pt x="153" y="0"/>
                  </a:lnTo>
                  <a:lnTo>
                    <a:pt x="198" y="0"/>
                  </a:lnTo>
                  <a:lnTo>
                    <a:pt x="198" y="291"/>
                  </a:lnTo>
                  <a:lnTo>
                    <a:pt x="144"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2" name="Freeform 111"/>
            <p:cNvSpPr>
              <a:spLocks/>
            </p:cNvSpPr>
            <p:nvPr userDrawn="1"/>
          </p:nvSpPr>
          <p:spPr bwMode="auto">
            <a:xfrm>
              <a:off x="10167938" y="3200401"/>
              <a:ext cx="530225" cy="461963"/>
            </a:xfrm>
            <a:custGeom>
              <a:avLst/>
              <a:gdLst>
                <a:gd name="T0" fmla="*/ 213 w 334"/>
                <a:gd name="T1" fmla="*/ 291 h 291"/>
                <a:gd name="T2" fmla="*/ 168 w 334"/>
                <a:gd name="T3" fmla="*/ 75 h 291"/>
                <a:gd name="T4" fmla="*/ 166 w 334"/>
                <a:gd name="T5" fmla="*/ 75 h 291"/>
                <a:gd name="T6" fmla="*/ 123 w 334"/>
                <a:gd name="T7" fmla="*/ 291 h 291"/>
                <a:gd name="T8" fmla="*/ 62 w 334"/>
                <a:gd name="T9" fmla="*/ 291 h 291"/>
                <a:gd name="T10" fmla="*/ 0 w 334"/>
                <a:gd name="T11" fmla="*/ 0 h 291"/>
                <a:gd name="T12" fmla="*/ 50 w 334"/>
                <a:gd name="T13" fmla="*/ 0 h 291"/>
                <a:gd name="T14" fmla="*/ 92 w 334"/>
                <a:gd name="T15" fmla="*/ 242 h 291"/>
                <a:gd name="T16" fmla="*/ 92 w 334"/>
                <a:gd name="T17" fmla="*/ 242 h 291"/>
                <a:gd name="T18" fmla="*/ 144 w 334"/>
                <a:gd name="T19" fmla="*/ 0 h 291"/>
                <a:gd name="T20" fmla="*/ 192 w 334"/>
                <a:gd name="T21" fmla="*/ 0 h 291"/>
                <a:gd name="T22" fmla="*/ 241 w 334"/>
                <a:gd name="T23" fmla="*/ 242 h 291"/>
                <a:gd name="T24" fmla="*/ 244 w 334"/>
                <a:gd name="T25" fmla="*/ 242 h 291"/>
                <a:gd name="T26" fmla="*/ 286 w 334"/>
                <a:gd name="T27" fmla="*/ 0 h 291"/>
                <a:gd name="T28" fmla="*/ 334 w 334"/>
                <a:gd name="T29" fmla="*/ 0 h 291"/>
                <a:gd name="T30" fmla="*/ 272 w 334"/>
                <a:gd name="T31" fmla="*/ 291 h 291"/>
                <a:gd name="T32" fmla="*/ 213 w 334"/>
                <a:gd name="T33"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4" h="291">
                  <a:moveTo>
                    <a:pt x="213" y="291"/>
                  </a:moveTo>
                  <a:lnTo>
                    <a:pt x="168" y="75"/>
                  </a:lnTo>
                  <a:lnTo>
                    <a:pt x="166" y="75"/>
                  </a:lnTo>
                  <a:lnTo>
                    <a:pt x="123" y="291"/>
                  </a:lnTo>
                  <a:lnTo>
                    <a:pt x="62" y="291"/>
                  </a:lnTo>
                  <a:lnTo>
                    <a:pt x="0" y="0"/>
                  </a:lnTo>
                  <a:lnTo>
                    <a:pt x="50" y="0"/>
                  </a:lnTo>
                  <a:lnTo>
                    <a:pt x="92" y="242"/>
                  </a:lnTo>
                  <a:lnTo>
                    <a:pt x="92" y="242"/>
                  </a:lnTo>
                  <a:lnTo>
                    <a:pt x="144" y="0"/>
                  </a:lnTo>
                  <a:lnTo>
                    <a:pt x="192" y="0"/>
                  </a:lnTo>
                  <a:lnTo>
                    <a:pt x="241" y="242"/>
                  </a:lnTo>
                  <a:lnTo>
                    <a:pt x="244" y="242"/>
                  </a:lnTo>
                  <a:lnTo>
                    <a:pt x="286" y="0"/>
                  </a:lnTo>
                  <a:lnTo>
                    <a:pt x="334" y="0"/>
                  </a:lnTo>
                  <a:lnTo>
                    <a:pt x="272" y="291"/>
                  </a:lnTo>
                  <a:lnTo>
                    <a:pt x="213"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3" name="Freeform 112"/>
            <p:cNvSpPr>
              <a:spLocks noEditPoints="1"/>
            </p:cNvSpPr>
            <p:nvPr userDrawn="1"/>
          </p:nvSpPr>
          <p:spPr bwMode="auto">
            <a:xfrm>
              <a:off x="10772775" y="3189288"/>
              <a:ext cx="338138" cy="479425"/>
            </a:xfrm>
            <a:custGeom>
              <a:avLst/>
              <a:gdLst>
                <a:gd name="T0" fmla="*/ 0 w 90"/>
                <a:gd name="T1" fmla="*/ 63 h 125"/>
                <a:gd name="T2" fmla="*/ 47 w 90"/>
                <a:gd name="T3" fmla="*/ 0 h 125"/>
                <a:gd name="T4" fmla="*/ 90 w 90"/>
                <a:gd name="T5" fmla="*/ 61 h 125"/>
                <a:gd name="T6" fmla="*/ 45 w 90"/>
                <a:gd name="T7" fmla="*/ 125 h 125"/>
                <a:gd name="T8" fmla="*/ 0 w 90"/>
                <a:gd name="T9" fmla="*/ 63 h 125"/>
                <a:gd name="T10" fmla="*/ 70 w 90"/>
                <a:gd name="T11" fmla="*/ 62 h 125"/>
                <a:gd name="T12" fmla="*/ 47 w 90"/>
                <a:gd name="T13" fmla="*/ 17 h 125"/>
                <a:gd name="T14" fmla="*/ 21 w 90"/>
                <a:gd name="T15" fmla="*/ 62 h 125"/>
                <a:gd name="T16" fmla="*/ 46 w 90"/>
                <a:gd name="T17" fmla="*/ 108 h 125"/>
                <a:gd name="T18" fmla="*/ 70 w 90"/>
                <a:gd name="T19"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25">
                  <a:moveTo>
                    <a:pt x="0" y="63"/>
                  </a:moveTo>
                  <a:cubicBezTo>
                    <a:pt x="0" y="23"/>
                    <a:pt x="17" y="0"/>
                    <a:pt x="47" y="0"/>
                  </a:cubicBezTo>
                  <a:cubicBezTo>
                    <a:pt x="78" y="0"/>
                    <a:pt x="90" y="22"/>
                    <a:pt x="90" y="61"/>
                  </a:cubicBezTo>
                  <a:cubicBezTo>
                    <a:pt x="90" y="102"/>
                    <a:pt x="76" y="125"/>
                    <a:pt x="45" y="125"/>
                  </a:cubicBezTo>
                  <a:cubicBezTo>
                    <a:pt x="13" y="125"/>
                    <a:pt x="0" y="103"/>
                    <a:pt x="0" y="63"/>
                  </a:cubicBezTo>
                  <a:close/>
                  <a:moveTo>
                    <a:pt x="70" y="62"/>
                  </a:moveTo>
                  <a:cubicBezTo>
                    <a:pt x="70" y="32"/>
                    <a:pt x="63" y="17"/>
                    <a:pt x="47" y="17"/>
                  </a:cubicBezTo>
                  <a:cubicBezTo>
                    <a:pt x="30" y="17"/>
                    <a:pt x="21" y="32"/>
                    <a:pt x="21" y="62"/>
                  </a:cubicBezTo>
                  <a:cubicBezTo>
                    <a:pt x="21" y="93"/>
                    <a:pt x="28" y="108"/>
                    <a:pt x="46" y="108"/>
                  </a:cubicBezTo>
                  <a:cubicBezTo>
                    <a:pt x="63" y="108"/>
                    <a:pt x="70" y="93"/>
                    <a:pt x="70"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4" name="Freeform 113"/>
            <p:cNvSpPr>
              <a:spLocks noEditPoints="1"/>
            </p:cNvSpPr>
            <p:nvPr userDrawn="1"/>
          </p:nvSpPr>
          <p:spPr bwMode="auto">
            <a:xfrm>
              <a:off x="11229975" y="3200401"/>
              <a:ext cx="300038" cy="461963"/>
            </a:xfrm>
            <a:custGeom>
              <a:avLst/>
              <a:gdLst>
                <a:gd name="T0" fmla="*/ 34 w 80"/>
                <a:gd name="T1" fmla="*/ 69 h 120"/>
                <a:gd name="T2" fmla="*/ 33 w 80"/>
                <a:gd name="T3" fmla="*/ 69 h 120"/>
                <a:gd name="T4" fmla="*/ 21 w 80"/>
                <a:gd name="T5" fmla="*/ 69 h 120"/>
                <a:gd name="T6" fmla="*/ 21 w 80"/>
                <a:gd name="T7" fmla="*/ 120 h 120"/>
                <a:gd name="T8" fmla="*/ 0 w 80"/>
                <a:gd name="T9" fmla="*/ 120 h 120"/>
                <a:gd name="T10" fmla="*/ 0 w 80"/>
                <a:gd name="T11" fmla="*/ 0 h 120"/>
                <a:gd name="T12" fmla="*/ 38 w 80"/>
                <a:gd name="T13" fmla="*/ 0 h 120"/>
                <a:gd name="T14" fmla="*/ 76 w 80"/>
                <a:gd name="T15" fmla="*/ 32 h 120"/>
                <a:gd name="T16" fmla="*/ 54 w 80"/>
                <a:gd name="T17" fmla="*/ 66 h 120"/>
                <a:gd name="T18" fmla="*/ 80 w 80"/>
                <a:gd name="T19" fmla="*/ 120 h 120"/>
                <a:gd name="T20" fmla="*/ 58 w 80"/>
                <a:gd name="T21" fmla="*/ 120 h 120"/>
                <a:gd name="T22" fmla="*/ 34 w 80"/>
                <a:gd name="T23" fmla="*/ 69 h 120"/>
                <a:gd name="T24" fmla="*/ 31 w 80"/>
                <a:gd name="T25" fmla="*/ 54 h 120"/>
                <a:gd name="T26" fmla="*/ 56 w 80"/>
                <a:gd name="T27" fmla="*/ 34 h 120"/>
                <a:gd name="T28" fmla="*/ 35 w 80"/>
                <a:gd name="T29" fmla="*/ 16 h 120"/>
                <a:gd name="T30" fmla="*/ 21 w 80"/>
                <a:gd name="T31" fmla="*/ 16 h 120"/>
                <a:gd name="T32" fmla="*/ 21 w 80"/>
                <a:gd name="T33" fmla="*/ 54 h 120"/>
                <a:gd name="T34" fmla="*/ 31 w 80"/>
                <a:gd name="T35" fmla="*/ 5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120">
                  <a:moveTo>
                    <a:pt x="34" y="69"/>
                  </a:moveTo>
                  <a:cubicBezTo>
                    <a:pt x="33" y="69"/>
                    <a:pt x="33" y="69"/>
                    <a:pt x="33" y="69"/>
                  </a:cubicBezTo>
                  <a:cubicBezTo>
                    <a:pt x="21" y="69"/>
                    <a:pt x="21" y="69"/>
                    <a:pt x="21" y="69"/>
                  </a:cubicBezTo>
                  <a:cubicBezTo>
                    <a:pt x="21" y="120"/>
                    <a:pt x="21" y="120"/>
                    <a:pt x="21" y="120"/>
                  </a:cubicBezTo>
                  <a:cubicBezTo>
                    <a:pt x="0" y="120"/>
                    <a:pt x="0" y="120"/>
                    <a:pt x="0" y="120"/>
                  </a:cubicBezTo>
                  <a:cubicBezTo>
                    <a:pt x="0" y="0"/>
                    <a:pt x="0" y="0"/>
                    <a:pt x="0" y="0"/>
                  </a:cubicBezTo>
                  <a:cubicBezTo>
                    <a:pt x="38" y="0"/>
                    <a:pt x="38" y="0"/>
                    <a:pt x="38" y="0"/>
                  </a:cubicBezTo>
                  <a:cubicBezTo>
                    <a:pt x="66" y="0"/>
                    <a:pt x="76" y="13"/>
                    <a:pt x="76" y="32"/>
                  </a:cubicBezTo>
                  <a:cubicBezTo>
                    <a:pt x="76" y="46"/>
                    <a:pt x="72" y="60"/>
                    <a:pt x="54" y="66"/>
                  </a:cubicBezTo>
                  <a:cubicBezTo>
                    <a:pt x="80" y="120"/>
                    <a:pt x="80" y="120"/>
                    <a:pt x="80" y="120"/>
                  </a:cubicBezTo>
                  <a:cubicBezTo>
                    <a:pt x="58" y="120"/>
                    <a:pt x="58" y="120"/>
                    <a:pt x="58" y="120"/>
                  </a:cubicBezTo>
                  <a:lnTo>
                    <a:pt x="34" y="69"/>
                  </a:lnTo>
                  <a:close/>
                  <a:moveTo>
                    <a:pt x="31" y="54"/>
                  </a:moveTo>
                  <a:cubicBezTo>
                    <a:pt x="48" y="54"/>
                    <a:pt x="56" y="49"/>
                    <a:pt x="56" y="34"/>
                  </a:cubicBezTo>
                  <a:cubicBezTo>
                    <a:pt x="56" y="21"/>
                    <a:pt x="49" y="16"/>
                    <a:pt x="35" y="16"/>
                  </a:cubicBezTo>
                  <a:cubicBezTo>
                    <a:pt x="21" y="16"/>
                    <a:pt x="21" y="16"/>
                    <a:pt x="21" y="16"/>
                  </a:cubicBezTo>
                  <a:cubicBezTo>
                    <a:pt x="21" y="54"/>
                    <a:pt x="21" y="54"/>
                    <a:pt x="21" y="54"/>
                  </a:cubicBezTo>
                  <a:lnTo>
                    <a:pt x="31" y="5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5" name="Freeform 114"/>
            <p:cNvSpPr>
              <a:spLocks/>
            </p:cNvSpPr>
            <p:nvPr userDrawn="1"/>
          </p:nvSpPr>
          <p:spPr bwMode="auto">
            <a:xfrm>
              <a:off x="11636375" y="3200401"/>
              <a:ext cx="231775" cy="461963"/>
            </a:xfrm>
            <a:custGeom>
              <a:avLst/>
              <a:gdLst>
                <a:gd name="T0" fmla="*/ 47 w 146"/>
                <a:gd name="T1" fmla="*/ 249 h 291"/>
                <a:gd name="T2" fmla="*/ 146 w 146"/>
                <a:gd name="T3" fmla="*/ 249 h 291"/>
                <a:gd name="T4" fmla="*/ 146 w 146"/>
                <a:gd name="T5" fmla="*/ 291 h 291"/>
                <a:gd name="T6" fmla="*/ 0 w 146"/>
                <a:gd name="T7" fmla="*/ 291 h 291"/>
                <a:gd name="T8" fmla="*/ 0 w 146"/>
                <a:gd name="T9" fmla="*/ 0 h 291"/>
                <a:gd name="T10" fmla="*/ 47 w 146"/>
                <a:gd name="T11" fmla="*/ 0 h 291"/>
                <a:gd name="T12" fmla="*/ 47 w 146"/>
                <a:gd name="T13" fmla="*/ 249 h 291"/>
              </a:gdLst>
              <a:ahLst/>
              <a:cxnLst>
                <a:cxn ang="0">
                  <a:pos x="T0" y="T1"/>
                </a:cxn>
                <a:cxn ang="0">
                  <a:pos x="T2" y="T3"/>
                </a:cxn>
                <a:cxn ang="0">
                  <a:pos x="T4" y="T5"/>
                </a:cxn>
                <a:cxn ang="0">
                  <a:pos x="T6" y="T7"/>
                </a:cxn>
                <a:cxn ang="0">
                  <a:pos x="T8" y="T9"/>
                </a:cxn>
                <a:cxn ang="0">
                  <a:pos x="T10" y="T11"/>
                </a:cxn>
                <a:cxn ang="0">
                  <a:pos x="T12" y="T13"/>
                </a:cxn>
              </a:cxnLst>
              <a:rect l="0" t="0" r="r" b="b"/>
              <a:pathLst>
                <a:path w="146" h="291">
                  <a:moveTo>
                    <a:pt x="47" y="249"/>
                  </a:moveTo>
                  <a:lnTo>
                    <a:pt x="146" y="249"/>
                  </a:lnTo>
                  <a:lnTo>
                    <a:pt x="146" y="291"/>
                  </a:lnTo>
                  <a:lnTo>
                    <a:pt x="0" y="291"/>
                  </a:lnTo>
                  <a:lnTo>
                    <a:pt x="0" y="0"/>
                  </a:lnTo>
                  <a:lnTo>
                    <a:pt x="47" y="0"/>
                  </a:lnTo>
                  <a:lnTo>
                    <a:pt x="47" y="24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sp>
          <p:nvSpPr>
            <p:cNvPr id="46" name="Freeform 115"/>
            <p:cNvSpPr>
              <a:spLocks noEditPoints="1"/>
            </p:cNvSpPr>
            <p:nvPr userDrawn="1"/>
          </p:nvSpPr>
          <p:spPr bwMode="auto">
            <a:xfrm>
              <a:off x="11977688" y="3200401"/>
              <a:ext cx="307975" cy="461963"/>
            </a:xfrm>
            <a:custGeom>
              <a:avLst/>
              <a:gdLst>
                <a:gd name="T0" fmla="*/ 0 w 82"/>
                <a:gd name="T1" fmla="*/ 120 h 120"/>
                <a:gd name="T2" fmla="*/ 0 w 82"/>
                <a:gd name="T3" fmla="*/ 0 h 120"/>
                <a:gd name="T4" fmla="*/ 24 w 82"/>
                <a:gd name="T5" fmla="*/ 0 h 120"/>
                <a:gd name="T6" fmla="*/ 82 w 82"/>
                <a:gd name="T7" fmla="*/ 58 h 120"/>
                <a:gd name="T8" fmla="*/ 24 w 82"/>
                <a:gd name="T9" fmla="*/ 120 h 120"/>
                <a:gd name="T10" fmla="*/ 0 w 82"/>
                <a:gd name="T11" fmla="*/ 120 h 120"/>
                <a:gd name="T12" fmla="*/ 27 w 82"/>
                <a:gd name="T13" fmla="*/ 103 h 120"/>
                <a:gd name="T14" fmla="*/ 61 w 82"/>
                <a:gd name="T15" fmla="*/ 59 h 120"/>
                <a:gd name="T16" fmla="*/ 27 w 82"/>
                <a:gd name="T17" fmla="*/ 16 h 120"/>
                <a:gd name="T18" fmla="*/ 20 w 82"/>
                <a:gd name="T19" fmla="*/ 16 h 120"/>
                <a:gd name="T20" fmla="*/ 20 w 82"/>
                <a:gd name="T21" fmla="*/ 103 h 120"/>
                <a:gd name="T22" fmla="*/ 27 w 82"/>
                <a:gd name="T23" fmla="*/ 10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120">
                  <a:moveTo>
                    <a:pt x="0" y="120"/>
                  </a:moveTo>
                  <a:cubicBezTo>
                    <a:pt x="0" y="0"/>
                    <a:pt x="0" y="0"/>
                    <a:pt x="0" y="0"/>
                  </a:cubicBezTo>
                  <a:cubicBezTo>
                    <a:pt x="24" y="0"/>
                    <a:pt x="24" y="0"/>
                    <a:pt x="24" y="0"/>
                  </a:cubicBezTo>
                  <a:cubicBezTo>
                    <a:pt x="68" y="0"/>
                    <a:pt x="82" y="19"/>
                    <a:pt x="82" y="58"/>
                  </a:cubicBezTo>
                  <a:cubicBezTo>
                    <a:pt x="82" y="101"/>
                    <a:pt x="67" y="120"/>
                    <a:pt x="24" y="120"/>
                  </a:cubicBezTo>
                  <a:lnTo>
                    <a:pt x="0" y="120"/>
                  </a:lnTo>
                  <a:close/>
                  <a:moveTo>
                    <a:pt x="27" y="103"/>
                  </a:moveTo>
                  <a:cubicBezTo>
                    <a:pt x="51" y="103"/>
                    <a:pt x="61" y="92"/>
                    <a:pt x="61" y="59"/>
                  </a:cubicBezTo>
                  <a:cubicBezTo>
                    <a:pt x="61" y="28"/>
                    <a:pt x="52" y="16"/>
                    <a:pt x="27" y="16"/>
                  </a:cubicBezTo>
                  <a:cubicBezTo>
                    <a:pt x="20" y="16"/>
                    <a:pt x="20" y="16"/>
                    <a:pt x="20" y="16"/>
                  </a:cubicBezTo>
                  <a:cubicBezTo>
                    <a:pt x="20" y="103"/>
                    <a:pt x="20" y="103"/>
                    <a:pt x="20" y="103"/>
                  </a:cubicBezTo>
                  <a:lnTo>
                    <a:pt x="27" y="1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dirty="0">
                <a:solidFill>
                  <a:srgbClr val="4D4F53"/>
                </a:solidFill>
              </a:endParaRPr>
            </a:p>
          </p:txBody>
        </p:sp>
      </p:grpSp>
    </p:spTree>
    <p:extLst>
      <p:ext uri="{BB962C8B-B14F-4D97-AF65-F5344CB8AC3E}">
        <p14:creationId xmlns:p14="http://schemas.microsoft.com/office/powerpoint/2010/main" val="3067354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itle and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gradFill>
                  <a:gsLst>
                    <a:gs pos="0">
                      <a:srgbClr val="FFFFFF"/>
                    </a:gs>
                    <a:gs pos="100000">
                      <a:srgbClr val="FFFFFF"/>
                    </a:gs>
                  </a:gsLst>
                  <a:lin ang="5400000" scaled="1"/>
                </a:gradFill>
              </a:rPr>
              <a:t>© 2017 F5 Networks</a:t>
            </a:r>
          </a:p>
        </p:txBody>
      </p:sp>
      <p:sp>
        <p:nvSpPr>
          <p:cNvPr id="4" name="Slide Number Placeholder 3"/>
          <p:cNvSpPr>
            <a:spLocks noGrp="1"/>
          </p:cNvSpPr>
          <p:nvPr>
            <p:ph type="sldNum" sz="quarter" idx="11"/>
          </p:nvPr>
        </p:nvSpPr>
        <p:spPr/>
        <p:txBody>
          <a:bodyPr/>
          <a:lstStyle/>
          <a:p>
            <a:fld id="{49DF86D6-4B9D-4B83-AF23-D696D3CD110A}" type="slidenum">
              <a:rPr>
                <a:gradFill>
                  <a:gsLst>
                    <a:gs pos="0">
                      <a:srgbClr val="FFFFFF"/>
                    </a:gs>
                    <a:gs pos="100000">
                      <a:srgbClr val="FFFFFF"/>
                    </a:gs>
                  </a:gsLst>
                  <a:lin ang="5400000" scaled="1"/>
                </a:gradFill>
              </a:rPr>
              <a:pPr/>
              <a:t>‹#›</a:t>
            </a:fld>
            <a:endParaRPr dirty="0">
              <a:gradFill>
                <a:gsLst>
                  <a:gs pos="0">
                    <a:srgbClr val="FFFFFF"/>
                  </a:gs>
                  <a:gs pos="100000">
                    <a:srgbClr val="FFFFFF"/>
                  </a:gs>
                </a:gsLst>
                <a:lin ang="5400000" scaled="1"/>
              </a:gradFill>
            </a:endParaRPr>
          </a:p>
        </p:txBody>
      </p:sp>
      <p:sp>
        <p:nvSpPr>
          <p:cNvPr id="6" name="Text Placeholder 5"/>
          <p:cNvSpPr>
            <a:spLocks noGrp="1"/>
          </p:cNvSpPr>
          <p:nvPr>
            <p:ph type="body" sz="quarter" idx="12"/>
          </p:nvPr>
        </p:nvSpPr>
        <p:spPr>
          <a:xfrm>
            <a:off x="304801" y="1828800"/>
            <a:ext cx="11582400" cy="4572000"/>
          </a:xfrm>
        </p:spPr>
        <p:txBody>
          <a:bodyPr/>
          <a:lstStyle>
            <a:lvl1pPr marL="463411" indent="-463411">
              <a:buClr>
                <a:schemeClr val="accent5"/>
              </a:buClr>
              <a:tabLst/>
              <a:defRPr/>
            </a:lvl1pPr>
            <a:lvl2pPr marL="463411" indent="-463411">
              <a:buClr>
                <a:schemeClr val="accent5"/>
              </a:buClr>
              <a:tabLst/>
              <a:defRPr/>
            </a:lvl2pPr>
            <a:lvl3pPr marL="463411" indent="-463411">
              <a:buClr>
                <a:schemeClr val="accent5"/>
              </a:buClr>
              <a:tabLst/>
              <a:defRPr/>
            </a:lvl3pPr>
            <a:lvl4pPr marL="463411" indent="-463411">
              <a:buClr>
                <a:schemeClr val="accent5"/>
              </a:buClr>
              <a:tabLst/>
              <a:defRPr/>
            </a:lvl4pPr>
            <a:lvl5pPr marL="463411" indent="-463411">
              <a:buClr>
                <a:schemeClr val="accent5"/>
              </a:buCl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p:cNvSpPr>
            <a:spLocks noGrp="1"/>
          </p:cNvSpPr>
          <p:nvPr>
            <p:ph type="body" sz="quarter" idx="13"/>
          </p:nvPr>
        </p:nvSpPr>
        <p:spPr>
          <a:xfrm>
            <a:off x="304801"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Click to edit Master text styles</a:t>
            </a:r>
          </a:p>
        </p:txBody>
      </p:sp>
    </p:spTree>
    <p:extLst>
      <p:ext uri="{BB962C8B-B14F-4D97-AF65-F5344CB8AC3E}">
        <p14:creationId xmlns:p14="http://schemas.microsoft.com/office/powerpoint/2010/main" val="653208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tx2"/>
        </a:solidFill>
        <a:effectLst/>
      </p:bgPr>
    </p:bg>
    <p:spTree>
      <p:nvGrpSpPr>
        <p:cNvPr id="1" name=""/>
        <p:cNvGrpSpPr/>
        <p:nvPr/>
      </p:nvGrpSpPr>
      <p:grpSpPr>
        <a:xfrm>
          <a:off x="0" y="0"/>
          <a:ext cx="0" cy="0"/>
          <a:chOff x="0" y="0"/>
          <a:chExt cx="0" cy="0"/>
        </a:xfrm>
      </p:grpSpPr>
      <p:grpSp>
        <p:nvGrpSpPr>
          <p:cNvPr id="85" name="Group 84"/>
          <p:cNvGrpSpPr/>
          <p:nvPr userDrawn="1"/>
        </p:nvGrpSpPr>
        <p:grpSpPr bwMode="gray">
          <a:xfrm>
            <a:off x="10864361" y="295324"/>
            <a:ext cx="899465" cy="899466"/>
            <a:chOff x="4889592" y="1624851"/>
            <a:chExt cx="2408138" cy="2408141"/>
          </a:xfrm>
        </p:grpSpPr>
        <p:sp>
          <p:nvSpPr>
            <p:cNvPr id="86" name="Freeform 85"/>
            <p:cNvSpPr>
              <a:spLocks/>
            </p:cNvSpPr>
            <p:nvPr userDrawn="1"/>
          </p:nvSpPr>
          <p:spPr bwMode="gray">
            <a:xfrm>
              <a:off x="4889592" y="1624851"/>
              <a:ext cx="2408138" cy="2408141"/>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sz="1799">
                <a:solidFill>
                  <a:srgbClr val="4D4F53"/>
                </a:solidFill>
              </a:endParaRPr>
            </a:p>
          </p:txBody>
        </p:sp>
        <p:sp>
          <p:nvSpPr>
            <p:cNvPr id="87" name="Freeform 86"/>
            <p:cNvSpPr>
              <a:spLocks noEditPoints="1"/>
            </p:cNvSpPr>
            <p:nvPr userDrawn="1"/>
          </p:nvSpPr>
          <p:spPr bwMode="gray">
            <a:xfrm>
              <a:off x="5018503" y="1918484"/>
              <a:ext cx="2186125" cy="1805659"/>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99">
                <a:solidFill>
                  <a:srgbClr val="4D4F53"/>
                </a:solidFill>
              </a:endParaRPr>
            </a:p>
          </p:txBody>
        </p:sp>
      </p:grpSp>
      <p:pic>
        <p:nvPicPr>
          <p:cNvPr id="88" name="Picture 8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grpSp>
        <p:nvGrpSpPr>
          <p:cNvPr id="89" name="Group 4"/>
          <p:cNvGrpSpPr>
            <a:grpSpLocks noChangeAspect="1"/>
          </p:cNvGrpSpPr>
          <p:nvPr userDrawn="1"/>
        </p:nvGrpSpPr>
        <p:grpSpPr bwMode="auto">
          <a:xfrm>
            <a:off x="7315201" y="4343400"/>
            <a:ext cx="4391883" cy="2190750"/>
            <a:chOff x="289" y="536"/>
            <a:chExt cx="1692" cy="844"/>
          </a:xfrm>
          <a:solidFill>
            <a:srgbClr val="FFFFFF">
              <a:alpha val="29000"/>
            </a:srgbClr>
          </a:solidFill>
        </p:grpSpPr>
        <p:sp>
          <p:nvSpPr>
            <p:cNvPr id="90" name="Freeform 5"/>
            <p:cNvSpPr>
              <a:spLocks/>
            </p:cNvSpPr>
            <p:nvPr/>
          </p:nvSpPr>
          <p:spPr bwMode="auto">
            <a:xfrm>
              <a:off x="289" y="540"/>
              <a:ext cx="767" cy="830"/>
            </a:xfrm>
            <a:custGeom>
              <a:avLst/>
              <a:gdLst>
                <a:gd name="T0" fmla="*/ 705 w 1404"/>
                <a:gd name="T1" fmla="*/ 951 h 1518"/>
                <a:gd name="T2" fmla="*/ 1092 w 1404"/>
                <a:gd name="T3" fmla="*/ 951 h 1518"/>
                <a:gd name="T4" fmla="*/ 1092 w 1404"/>
                <a:gd name="T5" fmla="*/ 1127 h 1518"/>
                <a:gd name="T6" fmla="*/ 780 w 1404"/>
                <a:gd name="T7" fmla="*/ 1239 h 1518"/>
                <a:gd name="T8" fmla="*/ 320 w 1404"/>
                <a:gd name="T9" fmla="*/ 758 h 1518"/>
                <a:gd name="T10" fmla="*/ 780 w 1404"/>
                <a:gd name="T11" fmla="*/ 276 h 1518"/>
                <a:gd name="T12" fmla="*/ 1127 w 1404"/>
                <a:gd name="T13" fmla="*/ 468 h 1518"/>
                <a:gd name="T14" fmla="*/ 1386 w 1404"/>
                <a:gd name="T15" fmla="*/ 327 h 1518"/>
                <a:gd name="T16" fmla="*/ 780 w 1404"/>
                <a:gd name="T17" fmla="*/ 0 h 1518"/>
                <a:gd name="T18" fmla="*/ 0 w 1404"/>
                <a:gd name="T19" fmla="*/ 758 h 1518"/>
                <a:gd name="T20" fmla="*/ 780 w 1404"/>
                <a:gd name="T21" fmla="*/ 1518 h 1518"/>
                <a:gd name="T22" fmla="*/ 1404 w 1404"/>
                <a:gd name="T23" fmla="*/ 1241 h 1518"/>
                <a:gd name="T24" fmla="*/ 1404 w 1404"/>
                <a:gd name="T25" fmla="*/ 679 h 1518"/>
                <a:gd name="T26" fmla="*/ 705 w 1404"/>
                <a:gd name="T27" fmla="*/ 679 h 1518"/>
                <a:gd name="T28" fmla="*/ 705 w 1404"/>
                <a:gd name="T29" fmla="*/ 951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04" h="1518">
                  <a:moveTo>
                    <a:pt x="705" y="951"/>
                  </a:moveTo>
                  <a:cubicBezTo>
                    <a:pt x="1092" y="951"/>
                    <a:pt x="1092" y="951"/>
                    <a:pt x="1092" y="951"/>
                  </a:cubicBezTo>
                  <a:cubicBezTo>
                    <a:pt x="1092" y="1127"/>
                    <a:pt x="1092" y="1127"/>
                    <a:pt x="1092" y="1127"/>
                  </a:cubicBezTo>
                  <a:cubicBezTo>
                    <a:pt x="1033" y="1182"/>
                    <a:pt x="909" y="1239"/>
                    <a:pt x="780" y="1239"/>
                  </a:cubicBezTo>
                  <a:cubicBezTo>
                    <a:pt x="514" y="1239"/>
                    <a:pt x="320" y="1035"/>
                    <a:pt x="320" y="758"/>
                  </a:cubicBezTo>
                  <a:cubicBezTo>
                    <a:pt x="320" y="481"/>
                    <a:pt x="514" y="276"/>
                    <a:pt x="780" y="276"/>
                  </a:cubicBezTo>
                  <a:cubicBezTo>
                    <a:pt x="936" y="276"/>
                    <a:pt x="1061" y="364"/>
                    <a:pt x="1127" y="468"/>
                  </a:cubicBezTo>
                  <a:cubicBezTo>
                    <a:pt x="1386" y="327"/>
                    <a:pt x="1386" y="327"/>
                    <a:pt x="1386" y="327"/>
                  </a:cubicBezTo>
                  <a:cubicBezTo>
                    <a:pt x="1276" y="153"/>
                    <a:pt x="1085" y="0"/>
                    <a:pt x="780" y="0"/>
                  </a:cubicBezTo>
                  <a:cubicBezTo>
                    <a:pt x="351" y="0"/>
                    <a:pt x="0" y="294"/>
                    <a:pt x="0" y="758"/>
                  </a:cubicBezTo>
                  <a:cubicBezTo>
                    <a:pt x="0" y="1219"/>
                    <a:pt x="351" y="1518"/>
                    <a:pt x="780" y="1518"/>
                  </a:cubicBezTo>
                  <a:cubicBezTo>
                    <a:pt x="1046" y="1518"/>
                    <a:pt x="1254" y="1408"/>
                    <a:pt x="1404" y="1241"/>
                  </a:cubicBezTo>
                  <a:cubicBezTo>
                    <a:pt x="1404" y="679"/>
                    <a:pt x="1404" y="679"/>
                    <a:pt x="1404" y="679"/>
                  </a:cubicBezTo>
                  <a:cubicBezTo>
                    <a:pt x="705" y="679"/>
                    <a:pt x="705" y="679"/>
                    <a:pt x="705" y="679"/>
                  </a:cubicBezTo>
                  <a:lnTo>
                    <a:pt x="705" y="9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Bef>
                  <a:spcPts val="1799"/>
                </a:spcBef>
                <a:tabLst>
                  <a:tab pos="279316" algn="l"/>
                </a:tabLst>
                <a:defRPr/>
              </a:pPr>
              <a:endParaRPr lang="en-US" sz="2399" kern="0">
                <a:solidFill>
                  <a:srgbClr val="262626"/>
                </a:solidFill>
                <a:effectLst>
                  <a:outerShdw blurRad="38100" dist="25400" dir="2700000" rotWithShape="0">
                    <a:srgbClr val="000000">
                      <a:alpha val="0"/>
                    </a:srgbClr>
                  </a:outerShdw>
                </a:effectLst>
                <a:sym typeface="Arial"/>
              </a:endParaRPr>
            </a:p>
          </p:txBody>
        </p:sp>
        <p:sp>
          <p:nvSpPr>
            <p:cNvPr id="91" name="Freeform 6"/>
            <p:cNvSpPr>
              <a:spLocks noEditPoints="1"/>
            </p:cNvSpPr>
            <p:nvPr/>
          </p:nvSpPr>
          <p:spPr bwMode="auto">
            <a:xfrm>
              <a:off x="1140" y="536"/>
              <a:ext cx="841" cy="844"/>
            </a:xfrm>
            <a:custGeom>
              <a:avLst/>
              <a:gdLst>
                <a:gd name="T0" fmla="*/ 776 w 1540"/>
                <a:gd name="T1" fmla="*/ 3 h 1543"/>
                <a:gd name="T2" fmla="*/ 4 w 1540"/>
                <a:gd name="T3" fmla="*/ 764 h 1543"/>
                <a:gd name="T4" fmla="*/ 768 w 1540"/>
                <a:gd name="T5" fmla="*/ 1538 h 1543"/>
                <a:gd name="T6" fmla="*/ 1540 w 1540"/>
                <a:gd name="T7" fmla="*/ 773 h 1543"/>
                <a:gd name="T8" fmla="*/ 776 w 1540"/>
                <a:gd name="T9" fmla="*/ 3 h 1543"/>
                <a:gd name="T10" fmla="*/ 1313 w 1540"/>
                <a:gd name="T11" fmla="*/ 836 h 1543"/>
                <a:gd name="T12" fmla="*/ 929 w 1540"/>
                <a:gd name="T13" fmla="*/ 1221 h 1543"/>
                <a:gd name="T14" fmla="*/ 785 w 1540"/>
                <a:gd name="T15" fmla="*/ 1221 h 1543"/>
                <a:gd name="T16" fmla="*/ 754 w 1540"/>
                <a:gd name="T17" fmla="*/ 1190 h 1543"/>
                <a:gd name="T18" fmla="*/ 754 w 1540"/>
                <a:gd name="T19" fmla="*/ 1046 h 1543"/>
                <a:gd name="T20" fmla="*/ 913 w 1540"/>
                <a:gd name="T21" fmla="*/ 887 h 1543"/>
                <a:gd name="T22" fmla="*/ 304 w 1540"/>
                <a:gd name="T23" fmla="*/ 887 h 1543"/>
                <a:gd name="T24" fmla="*/ 201 w 1540"/>
                <a:gd name="T25" fmla="*/ 784 h 1543"/>
                <a:gd name="T26" fmla="*/ 201 w 1540"/>
                <a:gd name="T27" fmla="*/ 744 h 1543"/>
                <a:gd name="T28" fmla="*/ 304 w 1540"/>
                <a:gd name="T29" fmla="*/ 640 h 1543"/>
                <a:gd name="T30" fmla="*/ 913 w 1540"/>
                <a:gd name="T31" fmla="*/ 640 h 1543"/>
                <a:gd name="T32" fmla="*/ 756 w 1540"/>
                <a:gd name="T33" fmla="*/ 484 h 1543"/>
                <a:gd name="T34" fmla="*/ 756 w 1540"/>
                <a:gd name="T35" fmla="*/ 340 h 1543"/>
                <a:gd name="T36" fmla="*/ 787 w 1540"/>
                <a:gd name="T37" fmla="*/ 309 h 1543"/>
                <a:gd name="T38" fmla="*/ 931 w 1540"/>
                <a:gd name="T39" fmla="*/ 309 h 1543"/>
                <a:gd name="T40" fmla="*/ 1313 w 1540"/>
                <a:gd name="T41" fmla="*/ 691 h 1543"/>
                <a:gd name="T42" fmla="*/ 1342 w 1540"/>
                <a:gd name="T43" fmla="*/ 774 h 1543"/>
                <a:gd name="T44" fmla="*/ 1313 w 1540"/>
                <a:gd name="T45" fmla="*/ 836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0" h="1543">
                  <a:moveTo>
                    <a:pt x="776" y="3"/>
                  </a:moveTo>
                  <a:cubicBezTo>
                    <a:pt x="357" y="0"/>
                    <a:pt x="8" y="333"/>
                    <a:pt x="4" y="764"/>
                  </a:cubicBezTo>
                  <a:cubicBezTo>
                    <a:pt x="0" y="1187"/>
                    <a:pt x="338" y="1534"/>
                    <a:pt x="768" y="1538"/>
                  </a:cubicBezTo>
                  <a:cubicBezTo>
                    <a:pt x="1188" y="1543"/>
                    <a:pt x="1534" y="1200"/>
                    <a:pt x="1540" y="773"/>
                  </a:cubicBezTo>
                  <a:cubicBezTo>
                    <a:pt x="1539" y="353"/>
                    <a:pt x="1205" y="6"/>
                    <a:pt x="776" y="3"/>
                  </a:cubicBezTo>
                  <a:close/>
                  <a:moveTo>
                    <a:pt x="1313" y="836"/>
                  </a:moveTo>
                  <a:cubicBezTo>
                    <a:pt x="929" y="1221"/>
                    <a:pt x="929" y="1221"/>
                    <a:pt x="929" y="1221"/>
                  </a:cubicBezTo>
                  <a:cubicBezTo>
                    <a:pt x="889" y="1260"/>
                    <a:pt x="824" y="1260"/>
                    <a:pt x="785" y="1221"/>
                  </a:cubicBezTo>
                  <a:cubicBezTo>
                    <a:pt x="754" y="1190"/>
                    <a:pt x="754" y="1190"/>
                    <a:pt x="754" y="1190"/>
                  </a:cubicBezTo>
                  <a:cubicBezTo>
                    <a:pt x="715" y="1151"/>
                    <a:pt x="715" y="1086"/>
                    <a:pt x="754" y="1046"/>
                  </a:cubicBezTo>
                  <a:cubicBezTo>
                    <a:pt x="913" y="887"/>
                    <a:pt x="913" y="887"/>
                    <a:pt x="913" y="887"/>
                  </a:cubicBezTo>
                  <a:cubicBezTo>
                    <a:pt x="304" y="887"/>
                    <a:pt x="304" y="887"/>
                    <a:pt x="304" y="887"/>
                  </a:cubicBezTo>
                  <a:cubicBezTo>
                    <a:pt x="247" y="887"/>
                    <a:pt x="201" y="841"/>
                    <a:pt x="201" y="784"/>
                  </a:cubicBezTo>
                  <a:cubicBezTo>
                    <a:pt x="201" y="744"/>
                    <a:pt x="201" y="744"/>
                    <a:pt x="201" y="744"/>
                  </a:cubicBezTo>
                  <a:cubicBezTo>
                    <a:pt x="201" y="687"/>
                    <a:pt x="247" y="640"/>
                    <a:pt x="304" y="640"/>
                  </a:cubicBezTo>
                  <a:cubicBezTo>
                    <a:pt x="913" y="640"/>
                    <a:pt x="913" y="640"/>
                    <a:pt x="913" y="640"/>
                  </a:cubicBezTo>
                  <a:cubicBezTo>
                    <a:pt x="756" y="484"/>
                    <a:pt x="756" y="484"/>
                    <a:pt x="756" y="484"/>
                  </a:cubicBezTo>
                  <a:cubicBezTo>
                    <a:pt x="716" y="444"/>
                    <a:pt x="716" y="379"/>
                    <a:pt x="756" y="340"/>
                  </a:cubicBezTo>
                  <a:cubicBezTo>
                    <a:pt x="787" y="309"/>
                    <a:pt x="787" y="309"/>
                    <a:pt x="787" y="309"/>
                  </a:cubicBezTo>
                  <a:cubicBezTo>
                    <a:pt x="826" y="269"/>
                    <a:pt x="891" y="269"/>
                    <a:pt x="931" y="309"/>
                  </a:cubicBezTo>
                  <a:cubicBezTo>
                    <a:pt x="1313" y="691"/>
                    <a:pt x="1313" y="691"/>
                    <a:pt x="1313" y="691"/>
                  </a:cubicBezTo>
                  <a:cubicBezTo>
                    <a:pt x="1336" y="714"/>
                    <a:pt x="1345" y="744"/>
                    <a:pt x="1342" y="774"/>
                  </a:cubicBezTo>
                  <a:cubicBezTo>
                    <a:pt x="1340" y="797"/>
                    <a:pt x="1331" y="819"/>
                    <a:pt x="1313" y="8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nSpc>
                  <a:spcPct val="90000"/>
                </a:lnSpc>
                <a:spcBef>
                  <a:spcPts val="1799"/>
                </a:spcBef>
                <a:tabLst>
                  <a:tab pos="279316" algn="l"/>
                </a:tabLst>
                <a:defRPr/>
              </a:pPr>
              <a:endParaRPr lang="en-US" sz="2399" kern="0">
                <a:solidFill>
                  <a:srgbClr val="262626"/>
                </a:solidFill>
                <a:effectLst>
                  <a:outerShdw blurRad="38100" dist="25400" dir="2700000" rotWithShape="0">
                    <a:srgbClr val="000000">
                      <a:alpha val="0"/>
                    </a:srgbClr>
                  </a:outerShdw>
                </a:effectLst>
                <a:sym typeface="Arial"/>
              </a:endParaRPr>
            </a:p>
          </p:txBody>
        </p:sp>
      </p:grpSp>
      <p:sp>
        <p:nvSpPr>
          <p:cNvPr id="94" name="TextBox 93"/>
          <p:cNvSpPr txBox="1"/>
          <p:nvPr userDrawn="1"/>
        </p:nvSpPr>
        <p:spPr bwMode="white">
          <a:xfrm>
            <a:off x="304800" y="4514369"/>
            <a:ext cx="4114800" cy="646203"/>
          </a:xfrm>
          <a:prstGeom prst="rect">
            <a:avLst/>
          </a:prstGeom>
          <a:noFill/>
        </p:spPr>
        <p:txBody>
          <a:bodyPr wrap="square" lIns="155408" tIns="155408" rIns="155408" bIns="155408" rtlCol="0">
            <a:spAutoFit/>
          </a:bodyPr>
          <a:lstStyle/>
          <a:p>
            <a:pPr>
              <a:lnSpc>
                <a:spcPct val="90000"/>
              </a:lnSpc>
              <a:spcBef>
                <a:spcPts val="1799"/>
              </a:spcBef>
              <a:tabLst>
                <a:tab pos="279316" algn="l"/>
              </a:tabLst>
            </a:pPr>
            <a:r>
              <a:rPr lang="en-US" sz="2399" b="1" kern="0" spc="-50">
                <a:gradFill>
                  <a:gsLst>
                    <a:gs pos="0">
                      <a:srgbClr val="FFFFFF">
                        <a:alpha val="50000"/>
                      </a:srgbClr>
                    </a:gs>
                    <a:gs pos="99000">
                      <a:srgbClr val="FFFFFF">
                        <a:alpha val="50000"/>
                      </a:srgbClr>
                    </a:gs>
                  </a:gsLst>
                  <a:lin ang="5400000" scaled="1"/>
                </a:gradFill>
                <a:effectLst>
                  <a:outerShdw blurRad="38100" dist="25400" dir="2700000" rotWithShape="0">
                    <a:srgbClr val="000000">
                      <a:alpha val="0"/>
                    </a:srgbClr>
                  </a:outerShdw>
                </a:effectLst>
                <a:cs typeface="Arial" panose="020B0604020202020204" pitchFamily="34" charset="0"/>
                <a:sym typeface="Arial"/>
              </a:rPr>
              <a:t>PRESENTED BY:</a:t>
            </a:r>
          </a:p>
        </p:txBody>
      </p:sp>
      <p:cxnSp>
        <p:nvCxnSpPr>
          <p:cNvPr id="95" name="Straight Connector 94"/>
          <p:cNvCxnSpPr/>
          <p:nvPr userDrawn="1"/>
        </p:nvCxnSpPr>
        <p:spPr bwMode="white">
          <a:xfrm>
            <a:off x="457200" y="4062248"/>
            <a:ext cx="800100" cy="0"/>
          </a:xfrm>
          <a:prstGeom prst="line">
            <a:avLst/>
          </a:prstGeom>
          <a:noFill/>
          <a:ln w="114300" cap="flat" cmpd="sng" algn="ctr">
            <a:solidFill>
              <a:srgbClr val="D60000"/>
            </a:solidFill>
            <a:prstDash val="solid"/>
            <a:miter lim="800000"/>
          </a:ln>
          <a:effectLst/>
        </p:spPr>
      </p:cxnSp>
      <p:sp>
        <p:nvSpPr>
          <p:cNvPr id="13" name="Title 1"/>
          <p:cNvSpPr>
            <a:spLocks noGrp="1"/>
          </p:cNvSpPr>
          <p:nvPr>
            <p:ph type="title" hasCustomPrompt="1"/>
          </p:nvPr>
        </p:nvSpPr>
        <p:spPr>
          <a:xfrm>
            <a:off x="293077" y="1702003"/>
            <a:ext cx="11582400" cy="2142125"/>
          </a:xfrm>
          <a:noFill/>
        </p:spPr>
        <p:txBody>
          <a:bodyPr vert="horz" wrap="square" lIns="155448" tIns="155448" rIns="155448" bIns="155448" rtlCol="0" anchor="b" anchorCtr="0">
            <a:spAutoFit/>
          </a:bodyPr>
          <a:lstStyle>
            <a:lvl1pPr marL="0" marR="0" indent="0" algn="l" defTabSz="914126" rtl="0" eaLnBrk="1" fontAlgn="auto" latinLnBrk="0" hangingPunct="1">
              <a:lnSpc>
                <a:spcPct val="90000"/>
              </a:lnSpc>
              <a:spcBef>
                <a:spcPct val="0"/>
              </a:spcBef>
              <a:spcAft>
                <a:spcPts val="0"/>
              </a:spcAft>
              <a:buClrTx/>
              <a:buSzTx/>
              <a:buFontTx/>
              <a:buNone/>
              <a:tabLst/>
              <a:defRPr kumimoji="0" lang="en-US" sz="6598" i="0" u="none" strike="noStrike" cap="none" spc="-200" normalizeH="0" baseline="0">
                <a:ln>
                  <a:noFill/>
                </a:ln>
                <a:gradFill>
                  <a:gsLst>
                    <a:gs pos="0">
                      <a:srgbClr val="FFFFFF"/>
                    </a:gs>
                    <a:gs pos="99000">
                      <a:srgbClr val="FFFFFF"/>
                    </a:gs>
                  </a:gsLst>
                  <a:lin ang="5400000" scaled="1"/>
                </a:gradFill>
                <a:effectLst/>
                <a:uLnTx/>
                <a:uFillTx/>
                <a:latin typeface="Arial" panose="020B0604020202020204" pitchFamily="34" charset="0"/>
                <a:ea typeface=""/>
              </a:defRPr>
            </a:lvl1pPr>
          </a:lstStyle>
          <a:p>
            <a:pPr marL="0" marR="0" lvl="0" indent="0" algn="l" defTabSz="914126" rtl="0" eaLnBrk="1" fontAlgn="auto" latinLnBrk="0" hangingPunct="1">
              <a:lnSpc>
                <a:spcPct val="90000"/>
              </a:lnSpc>
              <a:spcBef>
                <a:spcPct val="0"/>
              </a:spcBef>
              <a:spcAft>
                <a:spcPts val="0"/>
              </a:spcAft>
              <a:buClrTx/>
              <a:buSzTx/>
              <a:buFontTx/>
              <a:buNone/>
              <a:tabLst/>
              <a:defRPr/>
            </a:pPr>
            <a:r>
              <a:rPr kumimoji="0" lang="en-US" sz="6598"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Presentation </a:t>
            </a:r>
            <a:br>
              <a:rPr kumimoji="0" lang="en-US" sz="6598"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br>
            <a:r>
              <a:rPr kumimoji="0" lang="en-US" sz="6598"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Title Placeholder</a:t>
            </a:r>
          </a:p>
        </p:txBody>
      </p:sp>
      <p:sp>
        <p:nvSpPr>
          <p:cNvPr id="14" name="Text Placeholder 3"/>
          <p:cNvSpPr>
            <a:spLocks noGrp="1"/>
          </p:cNvSpPr>
          <p:nvPr>
            <p:ph type="body" sz="quarter" idx="10" hasCustomPrompt="1"/>
          </p:nvPr>
        </p:nvSpPr>
        <p:spPr>
          <a:xfrm>
            <a:off x="304800" y="4894590"/>
            <a:ext cx="8734403" cy="701731"/>
          </a:xfrm>
          <a:noFill/>
        </p:spPr>
        <p:txBody>
          <a:bodyPr vert="horz" wrap="square" lIns="155448" tIns="155448" rIns="155448" bIns="155448" rtlCol="0">
            <a:spAutoFit/>
          </a:bodyPr>
          <a:lstStyle>
            <a:lvl1pPr>
              <a:defRPr kumimoji="0" lang="en-US" sz="2799" b="0" i="0" u="none" strike="noStrike" cap="none" spc="-50" normalizeH="0" baseline="0" smtClean="0">
                <a:ln>
                  <a:noFill/>
                </a:ln>
                <a:solidFill>
                  <a:schemeClr val="bg1"/>
                </a:solidFill>
                <a:effectLst/>
                <a:uLnTx/>
                <a:uFillTx/>
                <a:latin typeface="Arial" panose="020B0604020202020204" pitchFamily="34" charset="0"/>
                <a:ea typeface=""/>
              </a:defRPr>
            </a:lvl1pPr>
            <a:lvl2pPr>
              <a:defRPr lang="en-US" dirty="0" smtClean="0">
                <a:gradFill>
                  <a:gsLst>
                    <a:gs pos="0">
                      <a:schemeClr val="tx1"/>
                    </a:gs>
                    <a:gs pos="100000">
                      <a:schemeClr val="tx1"/>
                    </a:gs>
                  </a:gsLst>
                  <a:lin ang="5400000" scaled="1"/>
                </a:gradFill>
                <a:latin typeface="Arial" panose="020B0604020202020204" pitchFamily="34" charset="0"/>
              </a:defRPr>
            </a:lvl2pPr>
            <a:lvl3pPr>
              <a:defRPr lang="en-US" dirty="0" smtClean="0">
                <a:gradFill>
                  <a:gsLst>
                    <a:gs pos="0">
                      <a:schemeClr val="tx1"/>
                    </a:gs>
                    <a:gs pos="100000">
                      <a:schemeClr val="tx1"/>
                    </a:gs>
                  </a:gsLst>
                  <a:lin ang="5400000" scaled="1"/>
                </a:gradFill>
                <a:latin typeface="Arial" panose="020B0604020202020204" pitchFamily="34" charset="0"/>
              </a:defRPr>
            </a:lvl3pPr>
            <a:lvl4pPr>
              <a:defRPr lang="en-US" dirty="0" smtClean="0">
                <a:gradFill>
                  <a:gsLst>
                    <a:gs pos="0">
                      <a:schemeClr val="tx1"/>
                    </a:gs>
                    <a:gs pos="100000">
                      <a:schemeClr val="tx1"/>
                    </a:gs>
                  </a:gsLst>
                  <a:lin ang="5400000" scaled="1"/>
                </a:gradFill>
                <a:latin typeface="Arial" panose="020B0604020202020204" pitchFamily="34" charset="0"/>
              </a:defRPr>
            </a:lvl4pPr>
            <a:lvl5pPr>
              <a:defRPr lang="en-US" dirty="0">
                <a:gradFill>
                  <a:gsLst>
                    <a:gs pos="0">
                      <a:schemeClr val="tx1"/>
                    </a:gs>
                    <a:gs pos="100000">
                      <a:schemeClr val="tx1"/>
                    </a:gs>
                  </a:gsLst>
                  <a:lin ang="5400000" scaled="1"/>
                </a:gradFill>
                <a:latin typeface="Arial" panose="020B0604020202020204" pitchFamily="34" charset="0"/>
              </a:defRPr>
            </a:lvl5pPr>
          </a:lstStyle>
          <a:p>
            <a:pPr marR="0" lvl="0" fontAlgn="auto">
              <a:spcAft>
                <a:spcPts val="0"/>
              </a:spcAft>
              <a:buClrTx/>
              <a:buSzTx/>
              <a:buFontTx/>
              <a:buNone/>
              <a:tabLst/>
            </a:pPr>
            <a:r>
              <a:rPr lang="en-US"/>
              <a:t>Speaker Name, Job Title</a:t>
            </a:r>
          </a:p>
        </p:txBody>
      </p:sp>
    </p:spTree>
    <p:extLst>
      <p:ext uri="{BB962C8B-B14F-4D97-AF65-F5344CB8AC3E}">
        <p14:creationId xmlns:p14="http://schemas.microsoft.com/office/powerpoint/2010/main" val="4057714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F1A1B0-862D-4909-A7DB-D8ADA062DFCA}" type="datetimeFigureOut">
              <a:rPr lang="en-US" smtClean="0"/>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747655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026881-8A08-449C-8D73-E5F201F814C1}" type="datetimeFigureOut">
              <a:rPr lang="en-US" smtClean="0"/>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96301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5"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6"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150036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EB5A5E-0C07-4E93-A112-D37B4D166B30}" type="datetimeFigureOut">
              <a:rPr lang="en-US" smtClean="0"/>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9034635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E1F71C5-DC57-4358-A1EA-30C08AF6E3C5}" type="datetimeFigureOut">
              <a:rPr lang="en-US" smtClean="0"/>
              <a:t>2/11/18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8561172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2571DBA-DE60-4731-B773-47AAA185C143}" type="datetimeFigureOut">
              <a:rPr lang="en-US" smtClean="0"/>
              <a:t>2/11/18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53669182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smtClean="0"/>
              <a:t>2/11/18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72334854"/>
      </p:ext>
    </p:extLst>
  </p:cSld>
  <p:clrMapOvr>
    <a:overrideClrMapping bg1="dk1" tx1="lt1" bg2="dk2" tx2="lt2" accent1="accent1" accent2="accent2" accent3="accent3" accent4="accent4" accent5="accent5" accent6="accent6" hlink="hlink" folHlink="folHlink"/>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C4A628-C83B-4C66-83F4-1711CE3738FD}" type="datetimeFigureOut">
              <a:rPr lang="en-US" smtClean="0"/>
              <a:t>2/11/18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8842284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blank" preserve="1">
  <p:cSld name="World Map">
    <p:spTree>
      <p:nvGrpSpPr>
        <p:cNvPr id="1" name=""/>
        <p:cNvGrpSpPr/>
        <p:nvPr/>
      </p:nvGrpSpPr>
      <p:grpSpPr>
        <a:xfrm>
          <a:off x="0" y="0"/>
          <a:ext cx="0" cy="0"/>
          <a:chOff x="0" y="0"/>
          <a:chExt cx="0" cy="0"/>
        </a:xfrm>
      </p:grpSpPr>
      <p:grpSp>
        <p:nvGrpSpPr>
          <p:cNvPr id="5" name="Group 4"/>
          <p:cNvGrpSpPr/>
          <p:nvPr/>
        </p:nvGrpSpPr>
        <p:grpSpPr>
          <a:xfrm>
            <a:off x="541794" y="404602"/>
            <a:ext cx="11105236" cy="6048796"/>
            <a:chOff x="405196" y="330200"/>
            <a:chExt cx="11378432" cy="6197600"/>
          </a:xfrm>
          <a:solidFill>
            <a:schemeClr val="tx2">
              <a:lumMod val="50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tx2">
                  <a:lumMod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tx2">
                  <a:lumMod val="2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tx2">
                  <a:lumMod val="2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34C4A628-C83B-4C66-83F4-1711CE3738FD}" type="datetimeFigureOut">
              <a:rPr lang="en-US" smtClean="0"/>
              <a:t>2/11/18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7796451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8C1D73-9400-43CA-A37F-F9B7D00DE14C}" type="datetimeFigureOut">
              <a:rPr lang="en-US" smtClean="0"/>
              <a:t>2/11/18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6145419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188B7711-B905-4633-B4D7-6F3A49A2E7D9}" type="datetimeFigureOut">
              <a:rPr lang="en-US" smtClean="0"/>
              <a:t>2/11/18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113238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22800810"/>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8546124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Line Title and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hasCustomPrompt="1"/>
          </p:nvPr>
        </p:nvSpPr>
        <p:spPr>
          <a:xfrm>
            <a:off x="304800" y="1828800"/>
            <a:ext cx="11582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873991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76050467"/>
      </p:ext>
    </p:extLst>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09785887"/>
      </p:ext>
    </p:extLst>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08639883"/>
      </p:ext>
    </p:extLst>
  </p:cSld>
  <p:clrMapOvr>
    <a:masterClrMapping/>
  </p:clrMapOvr>
  <p:hf sldNum="0"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235CF-BDA2-4E7E-8BBD-350479985E74}" type="datetimeFigureOut">
              <a:rPr lang="en-US" smtClean="0"/>
              <a:pPr/>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5015257"/>
      </p:ext>
    </p:extLst>
  </p:cSld>
  <p:clrMapOvr>
    <a:masterClrMapping/>
  </p:clrMapOvr>
  <p:hf sldNum="0"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156144-9CB7-4E3A-B87E-A382F9BE05EF}" type="datetimeFigureOut">
              <a:rPr lang="en-US" smtClean="0"/>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03252314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43D55F-46AB-4791-9172-4FA8DD3A6A9C}" type="datetimeFigureOut">
              <a:rPr lang="en-US" smtClean="0"/>
              <a:t>2/11/18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1087383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2"/>
        </a:solidFill>
        <a:effectLst/>
      </p:bgPr>
    </p:bg>
    <p:spTree>
      <p:nvGrpSpPr>
        <p:cNvPr id="1" name=""/>
        <p:cNvGrpSpPr/>
        <p:nvPr/>
      </p:nvGrpSpPr>
      <p:grpSpPr>
        <a:xfrm>
          <a:off x="0" y="0"/>
          <a:ext cx="0" cy="0"/>
          <a:chOff x="0" y="0"/>
          <a:chExt cx="0" cy="0"/>
        </a:xfrm>
      </p:grpSpPr>
      <p:grpSp>
        <p:nvGrpSpPr>
          <p:cNvPr id="85" name="Group 84"/>
          <p:cNvGrpSpPr/>
          <p:nvPr userDrawn="1"/>
        </p:nvGrpSpPr>
        <p:grpSpPr bwMode="gray">
          <a:xfrm>
            <a:off x="10864360" y="295324"/>
            <a:ext cx="899465" cy="899466"/>
            <a:chOff x="4889592" y="1624851"/>
            <a:chExt cx="2408138" cy="2408141"/>
          </a:xfrm>
        </p:grpSpPr>
        <p:sp>
          <p:nvSpPr>
            <p:cNvPr id="86" name="Freeform 85"/>
            <p:cNvSpPr>
              <a:spLocks/>
            </p:cNvSpPr>
            <p:nvPr userDrawn="1"/>
          </p:nvSpPr>
          <p:spPr bwMode="gray">
            <a:xfrm>
              <a:off x="4889592" y="1624851"/>
              <a:ext cx="2408138" cy="2408141"/>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86"/>
            <p:cNvSpPr>
              <a:spLocks noEditPoints="1"/>
            </p:cNvSpPr>
            <p:nvPr userDrawn="1"/>
          </p:nvSpPr>
          <p:spPr bwMode="gray">
            <a:xfrm>
              <a:off x="5018503" y="1918484"/>
              <a:ext cx="2186125" cy="1805659"/>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88" name="Picture 8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89" name="Group 4"/>
          <p:cNvGrpSpPr>
            <a:grpSpLocks noChangeAspect="1"/>
          </p:cNvGrpSpPr>
          <p:nvPr userDrawn="1"/>
        </p:nvGrpSpPr>
        <p:grpSpPr bwMode="auto">
          <a:xfrm>
            <a:off x="7315200" y="4343400"/>
            <a:ext cx="4391883" cy="2190750"/>
            <a:chOff x="289" y="536"/>
            <a:chExt cx="1692" cy="844"/>
          </a:xfrm>
          <a:solidFill>
            <a:srgbClr val="FFFFFF">
              <a:alpha val="29000"/>
            </a:srgbClr>
          </a:solidFill>
        </p:grpSpPr>
        <p:sp>
          <p:nvSpPr>
            <p:cNvPr id="90" name="Freeform 5"/>
            <p:cNvSpPr>
              <a:spLocks/>
            </p:cNvSpPr>
            <p:nvPr/>
          </p:nvSpPr>
          <p:spPr bwMode="auto">
            <a:xfrm>
              <a:off x="289" y="540"/>
              <a:ext cx="767" cy="830"/>
            </a:xfrm>
            <a:custGeom>
              <a:avLst/>
              <a:gdLst>
                <a:gd name="T0" fmla="*/ 705 w 1404"/>
                <a:gd name="T1" fmla="*/ 951 h 1518"/>
                <a:gd name="T2" fmla="*/ 1092 w 1404"/>
                <a:gd name="T3" fmla="*/ 951 h 1518"/>
                <a:gd name="T4" fmla="*/ 1092 w 1404"/>
                <a:gd name="T5" fmla="*/ 1127 h 1518"/>
                <a:gd name="T6" fmla="*/ 780 w 1404"/>
                <a:gd name="T7" fmla="*/ 1239 h 1518"/>
                <a:gd name="T8" fmla="*/ 320 w 1404"/>
                <a:gd name="T9" fmla="*/ 758 h 1518"/>
                <a:gd name="T10" fmla="*/ 780 w 1404"/>
                <a:gd name="T11" fmla="*/ 276 h 1518"/>
                <a:gd name="T12" fmla="*/ 1127 w 1404"/>
                <a:gd name="T13" fmla="*/ 468 h 1518"/>
                <a:gd name="T14" fmla="*/ 1386 w 1404"/>
                <a:gd name="T15" fmla="*/ 327 h 1518"/>
                <a:gd name="T16" fmla="*/ 780 w 1404"/>
                <a:gd name="T17" fmla="*/ 0 h 1518"/>
                <a:gd name="T18" fmla="*/ 0 w 1404"/>
                <a:gd name="T19" fmla="*/ 758 h 1518"/>
                <a:gd name="T20" fmla="*/ 780 w 1404"/>
                <a:gd name="T21" fmla="*/ 1518 h 1518"/>
                <a:gd name="T22" fmla="*/ 1404 w 1404"/>
                <a:gd name="T23" fmla="*/ 1241 h 1518"/>
                <a:gd name="T24" fmla="*/ 1404 w 1404"/>
                <a:gd name="T25" fmla="*/ 679 h 1518"/>
                <a:gd name="T26" fmla="*/ 705 w 1404"/>
                <a:gd name="T27" fmla="*/ 679 h 1518"/>
                <a:gd name="T28" fmla="*/ 705 w 1404"/>
                <a:gd name="T29" fmla="*/ 951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04" h="1518">
                  <a:moveTo>
                    <a:pt x="705" y="951"/>
                  </a:moveTo>
                  <a:cubicBezTo>
                    <a:pt x="1092" y="951"/>
                    <a:pt x="1092" y="951"/>
                    <a:pt x="1092" y="951"/>
                  </a:cubicBezTo>
                  <a:cubicBezTo>
                    <a:pt x="1092" y="1127"/>
                    <a:pt x="1092" y="1127"/>
                    <a:pt x="1092" y="1127"/>
                  </a:cubicBezTo>
                  <a:cubicBezTo>
                    <a:pt x="1033" y="1182"/>
                    <a:pt x="909" y="1239"/>
                    <a:pt x="780" y="1239"/>
                  </a:cubicBezTo>
                  <a:cubicBezTo>
                    <a:pt x="514" y="1239"/>
                    <a:pt x="320" y="1035"/>
                    <a:pt x="320" y="758"/>
                  </a:cubicBezTo>
                  <a:cubicBezTo>
                    <a:pt x="320" y="481"/>
                    <a:pt x="514" y="276"/>
                    <a:pt x="780" y="276"/>
                  </a:cubicBezTo>
                  <a:cubicBezTo>
                    <a:pt x="936" y="276"/>
                    <a:pt x="1061" y="364"/>
                    <a:pt x="1127" y="468"/>
                  </a:cubicBezTo>
                  <a:cubicBezTo>
                    <a:pt x="1386" y="327"/>
                    <a:pt x="1386" y="327"/>
                    <a:pt x="1386" y="327"/>
                  </a:cubicBezTo>
                  <a:cubicBezTo>
                    <a:pt x="1276" y="153"/>
                    <a:pt x="1085" y="0"/>
                    <a:pt x="780" y="0"/>
                  </a:cubicBezTo>
                  <a:cubicBezTo>
                    <a:pt x="351" y="0"/>
                    <a:pt x="0" y="294"/>
                    <a:pt x="0" y="758"/>
                  </a:cubicBezTo>
                  <a:cubicBezTo>
                    <a:pt x="0" y="1219"/>
                    <a:pt x="351" y="1518"/>
                    <a:pt x="780" y="1518"/>
                  </a:cubicBezTo>
                  <a:cubicBezTo>
                    <a:pt x="1046" y="1518"/>
                    <a:pt x="1254" y="1408"/>
                    <a:pt x="1404" y="1241"/>
                  </a:cubicBezTo>
                  <a:cubicBezTo>
                    <a:pt x="1404" y="679"/>
                    <a:pt x="1404" y="679"/>
                    <a:pt x="1404" y="679"/>
                  </a:cubicBezTo>
                  <a:cubicBezTo>
                    <a:pt x="705" y="679"/>
                    <a:pt x="705" y="679"/>
                    <a:pt x="705" y="679"/>
                  </a:cubicBezTo>
                  <a:lnTo>
                    <a:pt x="705" y="9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90000"/>
                </a:lnSpc>
                <a:spcBef>
                  <a:spcPts val="1800"/>
                </a:spcBef>
                <a:spcAft>
                  <a:spcPts val="0"/>
                </a:spcAft>
                <a:buClrTx/>
                <a:buSzTx/>
                <a:buFontTx/>
                <a:buNone/>
                <a:tabLst>
                  <a:tab pos="279400" algn="l"/>
                </a:tabLst>
                <a:defRPr/>
              </a:pPr>
              <a:endParaRPr kumimoji="0" lang="en-US" sz="2400" b="0" i="0" u="none" strike="noStrike" kern="0" cap="none" spc="0" normalizeH="0" baseline="0" noProof="0" dirty="0">
                <a:ln>
                  <a:noFill/>
                </a:ln>
                <a:solidFill>
                  <a:srgbClr val="262626"/>
                </a:solidFill>
                <a:effectLst>
                  <a:outerShdw blurRad="38100" dist="25400" dir="2700000" rotWithShape="0">
                    <a:srgbClr val="000000">
                      <a:alpha val="0"/>
                    </a:srgbClr>
                  </a:outerShdw>
                </a:effectLst>
                <a:uLnTx/>
                <a:uFillTx/>
                <a:sym typeface="Arial"/>
              </a:endParaRPr>
            </a:p>
          </p:txBody>
        </p:sp>
        <p:sp>
          <p:nvSpPr>
            <p:cNvPr id="91" name="Freeform 6"/>
            <p:cNvSpPr>
              <a:spLocks noEditPoints="1"/>
            </p:cNvSpPr>
            <p:nvPr/>
          </p:nvSpPr>
          <p:spPr bwMode="auto">
            <a:xfrm>
              <a:off x="1140" y="536"/>
              <a:ext cx="841" cy="844"/>
            </a:xfrm>
            <a:custGeom>
              <a:avLst/>
              <a:gdLst>
                <a:gd name="T0" fmla="*/ 776 w 1540"/>
                <a:gd name="T1" fmla="*/ 3 h 1543"/>
                <a:gd name="T2" fmla="*/ 4 w 1540"/>
                <a:gd name="T3" fmla="*/ 764 h 1543"/>
                <a:gd name="T4" fmla="*/ 768 w 1540"/>
                <a:gd name="T5" fmla="*/ 1538 h 1543"/>
                <a:gd name="T6" fmla="*/ 1540 w 1540"/>
                <a:gd name="T7" fmla="*/ 773 h 1543"/>
                <a:gd name="T8" fmla="*/ 776 w 1540"/>
                <a:gd name="T9" fmla="*/ 3 h 1543"/>
                <a:gd name="T10" fmla="*/ 1313 w 1540"/>
                <a:gd name="T11" fmla="*/ 836 h 1543"/>
                <a:gd name="T12" fmla="*/ 929 w 1540"/>
                <a:gd name="T13" fmla="*/ 1221 h 1543"/>
                <a:gd name="T14" fmla="*/ 785 w 1540"/>
                <a:gd name="T15" fmla="*/ 1221 h 1543"/>
                <a:gd name="T16" fmla="*/ 754 w 1540"/>
                <a:gd name="T17" fmla="*/ 1190 h 1543"/>
                <a:gd name="T18" fmla="*/ 754 w 1540"/>
                <a:gd name="T19" fmla="*/ 1046 h 1543"/>
                <a:gd name="T20" fmla="*/ 913 w 1540"/>
                <a:gd name="T21" fmla="*/ 887 h 1543"/>
                <a:gd name="T22" fmla="*/ 304 w 1540"/>
                <a:gd name="T23" fmla="*/ 887 h 1543"/>
                <a:gd name="T24" fmla="*/ 201 w 1540"/>
                <a:gd name="T25" fmla="*/ 784 h 1543"/>
                <a:gd name="T26" fmla="*/ 201 w 1540"/>
                <a:gd name="T27" fmla="*/ 744 h 1543"/>
                <a:gd name="T28" fmla="*/ 304 w 1540"/>
                <a:gd name="T29" fmla="*/ 640 h 1543"/>
                <a:gd name="T30" fmla="*/ 913 w 1540"/>
                <a:gd name="T31" fmla="*/ 640 h 1543"/>
                <a:gd name="T32" fmla="*/ 756 w 1540"/>
                <a:gd name="T33" fmla="*/ 484 h 1543"/>
                <a:gd name="T34" fmla="*/ 756 w 1540"/>
                <a:gd name="T35" fmla="*/ 340 h 1543"/>
                <a:gd name="T36" fmla="*/ 787 w 1540"/>
                <a:gd name="T37" fmla="*/ 309 h 1543"/>
                <a:gd name="T38" fmla="*/ 931 w 1540"/>
                <a:gd name="T39" fmla="*/ 309 h 1543"/>
                <a:gd name="T40" fmla="*/ 1313 w 1540"/>
                <a:gd name="T41" fmla="*/ 691 h 1543"/>
                <a:gd name="T42" fmla="*/ 1342 w 1540"/>
                <a:gd name="T43" fmla="*/ 774 h 1543"/>
                <a:gd name="T44" fmla="*/ 1313 w 1540"/>
                <a:gd name="T45" fmla="*/ 836 h 15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0" h="1543">
                  <a:moveTo>
                    <a:pt x="776" y="3"/>
                  </a:moveTo>
                  <a:cubicBezTo>
                    <a:pt x="357" y="0"/>
                    <a:pt x="8" y="333"/>
                    <a:pt x="4" y="764"/>
                  </a:cubicBezTo>
                  <a:cubicBezTo>
                    <a:pt x="0" y="1187"/>
                    <a:pt x="338" y="1534"/>
                    <a:pt x="768" y="1538"/>
                  </a:cubicBezTo>
                  <a:cubicBezTo>
                    <a:pt x="1188" y="1543"/>
                    <a:pt x="1534" y="1200"/>
                    <a:pt x="1540" y="773"/>
                  </a:cubicBezTo>
                  <a:cubicBezTo>
                    <a:pt x="1539" y="353"/>
                    <a:pt x="1205" y="6"/>
                    <a:pt x="776" y="3"/>
                  </a:cubicBezTo>
                  <a:close/>
                  <a:moveTo>
                    <a:pt x="1313" y="836"/>
                  </a:moveTo>
                  <a:cubicBezTo>
                    <a:pt x="929" y="1221"/>
                    <a:pt x="929" y="1221"/>
                    <a:pt x="929" y="1221"/>
                  </a:cubicBezTo>
                  <a:cubicBezTo>
                    <a:pt x="889" y="1260"/>
                    <a:pt x="824" y="1260"/>
                    <a:pt x="785" y="1221"/>
                  </a:cubicBezTo>
                  <a:cubicBezTo>
                    <a:pt x="754" y="1190"/>
                    <a:pt x="754" y="1190"/>
                    <a:pt x="754" y="1190"/>
                  </a:cubicBezTo>
                  <a:cubicBezTo>
                    <a:pt x="715" y="1151"/>
                    <a:pt x="715" y="1086"/>
                    <a:pt x="754" y="1046"/>
                  </a:cubicBezTo>
                  <a:cubicBezTo>
                    <a:pt x="913" y="887"/>
                    <a:pt x="913" y="887"/>
                    <a:pt x="913" y="887"/>
                  </a:cubicBezTo>
                  <a:cubicBezTo>
                    <a:pt x="304" y="887"/>
                    <a:pt x="304" y="887"/>
                    <a:pt x="304" y="887"/>
                  </a:cubicBezTo>
                  <a:cubicBezTo>
                    <a:pt x="247" y="887"/>
                    <a:pt x="201" y="841"/>
                    <a:pt x="201" y="784"/>
                  </a:cubicBezTo>
                  <a:cubicBezTo>
                    <a:pt x="201" y="744"/>
                    <a:pt x="201" y="744"/>
                    <a:pt x="201" y="744"/>
                  </a:cubicBezTo>
                  <a:cubicBezTo>
                    <a:pt x="201" y="687"/>
                    <a:pt x="247" y="640"/>
                    <a:pt x="304" y="640"/>
                  </a:cubicBezTo>
                  <a:cubicBezTo>
                    <a:pt x="913" y="640"/>
                    <a:pt x="913" y="640"/>
                    <a:pt x="913" y="640"/>
                  </a:cubicBezTo>
                  <a:cubicBezTo>
                    <a:pt x="756" y="484"/>
                    <a:pt x="756" y="484"/>
                    <a:pt x="756" y="484"/>
                  </a:cubicBezTo>
                  <a:cubicBezTo>
                    <a:pt x="716" y="444"/>
                    <a:pt x="716" y="379"/>
                    <a:pt x="756" y="340"/>
                  </a:cubicBezTo>
                  <a:cubicBezTo>
                    <a:pt x="787" y="309"/>
                    <a:pt x="787" y="309"/>
                    <a:pt x="787" y="309"/>
                  </a:cubicBezTo>
                  <a:cubicBezTo>
                    <a:pt x="826" y="269"/>
                    <a:pt x="891" y="269"/>
                    <a:pt x="931" y="309"/>
                  </a:cubicBezTo>
                  <a:cubicBezTo>
                    <a:pt x="1313" y="691"/>
                    <a:pt x="1313" y="691"/>
                    <a:pt x="1313" y="691"/>
                  </a:cubicBezTo>
                  <a:cubicBezTo>
                    <a:pt x="1336" y="714"/>
                    <a:pt x="1345" y="744"/>
                    <a:pt x="1342" y="774"/>
                  </a:cubicBezTo>
                  <a:cubicBezTo>
                    <a:pt x="1340" y="797"/>
                    <a:pt x="1331" y="819"/>
                    <a:pt x="1313" y="8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90000"/>
                </a:lnSpc>
                <a:spcBef>
                  <a:spcPts val="1800"/>
                </a:spcBef>
                <a:spcAft>
                  <a:spcPts val="0"/>
                </a:spcAft>
                <a:buClrTx/>
                <a:buSzTx/>
                <a:buFontTx/>
                <a:buNone/>
                <a:tabLst>
                  <a:tab pos="279400" algn="l"/>
                </a:tabLst>
                <a:defRPr/>
              </a:pPr>
              <a:endParaRPr kumimoji="0" lang="en-US" sz="2400" b="0" i="0" u="none" strike="noStrike" kern="0" cap="none" spc="0" normalizeH="0" baseline="0" noProof="0" dirty="0">
                <a:ln>
                  <a:noFill/>
                </a:ln>
                <a:solidFill>
                  <a:srgbClr val="262626"/>
                </a:solidFill>
                <a:effectLst>
                  <a:outerShdw blurRad="38100" dist="25400" dir="2700000" rotWithShape="0">
                    <a:srgbClr val="000000">
                      <a:alpha val="0"/>
                    </a:srgbClr>
                  </a:outerShdw>
                </a:effectLst>
                <a:uLnTx/>
                <a:uFillTx/>
                <a:sym typeface="Arial"/>
              </a:endParaRPr>
            </a:p>
          </p:txBody>
        </p:sp>
      </p:grpSp>
      <p:sp>
        <p:nvSpPr>
          <p:cNvPr id="94" name="TextBox 93"/>
          <p:cNvSpPr txBox="1"/>
          <p:nvPr userDrawn="1"/>
        </p:nvSpPr>
        <p:spPr bwMode="white">
          <a:xfrm>
            <a:off x="304800" y="4514367"/>
            <a:ext cx="4114800" cy="590931"/>
          </a:xfrm>
          <a:prstGeom prst="rect">
            <a:avLst/>
          </a:prstGeom>
          <a:noFill/>
        </p:spPr>
        <p:txBody>
          <a:bodyPr wrap="square" lIns="155448" tIns="155448" rIns="155448" bIns="155448" rtlCol="0">
            <a:spAutoFit/>
          </a:bodyPr>
          <a:lstStyle/>
          <a:p>
            <a:pPr>
              <a:lnSpc>
                <a:spcPct val="90000"/>
              </a:lnSpc>
              <a:spcBef>
                <a:spcPts val="1800"/>
              </a:spcBef>
              <a:tabLst>
                <a:tab pos="279400" algn="l"/>
              </a:tabLst>
            </a:pPr>
            <a:r>
              <a:rPr lang="en-US" sz="2400" b="1" kern="0" spc="-50" dirty="0">
                <a:gradFill>
                  <a:gsLst>
                    <a:gs pos="0">
                      <a:srgbClr val="FFFFFF">
                        <a:alpha val="50000"/>
                      </a:srgbClr>
                    </a:gs>
                    <a:gs pos="99000">
                      <a:srgbClr val="FFFFFF">
                        <a:alpha val="50000"/>
                      </a:srgbClr>
                    </a:gs>
                  </a:gsLst>
                  <a:lin ang="5400000" scaled="1"/>
                </a:gradFill>
                <a:effectLst>
                  <a:outerShdw blurRad="38100" dist="25400" dir="2700000" rotWithShape="0">
                    <a:srgbClr val="000000">
                      <a:alpha val="0"/>
                    </a:srgbClr>
                  </a:outerShdw>
                </a:effectLst>
                <a:cs typeface="Arial" panose="020B0604020202020204" pitchFamily="34" charset="0"/>
                <a:sym typeface="Arial"/>
              </a:rPr>
              <a:t>PRESENTED BY:</a:t>
            </a:r>
          </a:p>
        </p:txBody>
      </p:sp>
      <p:cxnSp>
        <p:nvCxnSpPr>
          <p:cNvPr id="95" name="Straight Connector 94"/>
          <p:cNvCxnSpPr/>
          <p:nvPr userDrawn="1"/>
        </p:nvCxnSpPr>
        <p:spPr bwMode="white">
          <a:xfrm>
            <a:off x="457200" y="4062248"/>
            <a:ext cx="800100" cy="0"/>
          </a:xfrm>
          <a:prstGeom prst="line">
            <a:avLst/>
          </a:prstGeom>
          <a:noFill/>
          <a:ln w="114300" cap="flat" cmpd="sng" algn="ctr">
            <a:solidFill>
              <a:srgbClr val="D60000"/>
            </a:solidFill>
            <a:prstDash val="solid"/>
            <a:miter lim="800000"/>
          </a:ln>
          <a:effectLst/>
        </p:spPr>
      </p:cxnSp>
      <p:sp>
        <p:nvSpPr>
          <p:cNvPr id="13" name="Title 1"/>
          <p:cNvSpPr>
            <a:spLocks noGrp="1"/>
          </p:cNvSpPr>
          <p:nvPr>
            <p:ph type="title" hasCustomPrompt="1"/>
          </p:nvPr>
        </p:nvSpPr>
        <p:spPr>
          <a:xfrm>
            <a:off x="293077" y="1702001"/>
            <a:ext cx="11582400" cy="2142125"/>
          </a:xfrm>
          <a:noFill/>
        </p:spPr>
        <p:txBody>
          <a:bodyPr vert="horz" wrap="square" lIns="155448" tIns="155448" rIns="155448" bIns="155448" rtlCol="0" anchor="b" anchorCtr="0">
            <a:spAutoFit/>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6600" i="0" u="none" strike="noStrike" cap="none" spc="-200" normalizeH="0" baseline="0">
                <a:ln>
                  <a:noFill/>
                </a:ln>
                <a:gradFill>
                  <a:gsLst>
                    <a:gs pos="0">
                      <a:srgbClr val="FFFFFF"/>
                    </a:gs>
                    <a:gs pos="99000">
                      <a:srgbClr val="FFFFFF"/>
                    </a:gs>
                  </a:gsLst>
                  <a:lin ang="5400000" scaled="1"/>
                </a:gradFill>
                <a:effectLst/>
                <a:uLnTx/>
                <a:uFillTx/>
                <a:latin typeface="Arial" panose="020B0604020202020204" pitchFamily="34" charset="0"/>
                <a:ea typeface=""/>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6600" b="1" i="0" u="none" strike="noStrike" kern="1200" cap="none" spc="-200" normalizeH="0" baseline="0" noProof="0" dirty="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Presentation </a:t>
            </a:r>
            <a:br>
              <a:rPr kumimoji="0" lang="en-US" sz="6600" b="1" i="0" u="none" strike="noStrike" kern="1200" cap="none" spc="-200" normalizeH="0" baseline="0" noProof="0" dirty="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br>
            <a:r>
              <a:rPr kumimoji="0" lang="en-US" sz="6600" b="1" i="0" u="none" strike="noStrike" kern="1200" cap="none" spc="-200" normalizeH="0" baseline="0" noProof="0" dirty="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Title Placeholder</a:t>
            </a:r>
          </a:p>
        </p:txBody>
      </p:sp>
      <p:sp>
        <p:nvSpPr>
          <p:cNvPr id="14" name="Text Placeholder 3"/>
          <p:cNvSpPr>
            <a:spLocks noGrp="1"/>
          </p:cNvSpPr>
          <p:nvPr>
            <p:ph type="body" sz="quarter" idx="10" hasCustomPrompt="1"/>
          </p:nvPr>
        </p:nvSpPr>
        <p:spPr>
          <a:xfrm>
            <a:off x="304800" y="4894588"/>
            <a:ext cx="8734403" cy="701731"/>
          </a:xfrm>
          <a:noFill/>
        </p:spPr>
        <p:txBody>
          <a:bodyPr vert="horz" wrap="square" lIns="155448" tIns="155448" rIns="155448" bIns="155448" rtlCol="0">
            <a:spAutoFit/>
          </a:bodyPr>
          <a:lstStyle>
            <a:lvl1pPr>
              <a:defRPr kumimoji="0" lang="en-US" sz="2800" b="0" i="0" u="none" strike="noStrike" cap="none" spc="-50" normalizeH="0" baseline="0" smtClean="0">
                <a:ln>
                  <a:noFill/>
                </a:ln>
                <a:solidFill>
                  <a:schemeClr val="bg1"/>
                </a:solidFill>
                <a:effectLst/>
                <a:uLnTx/>
                <a:uFillTx/>
                <a:latin typeface="Arial" panose="020B0604020202020204" pitchFamily="34" charset="0"/>
                <a:ea typeface=""/>
              </a:defRPr>
            </a:lvl1pPr>
            <a:lvl2pPr>
              <a:defRPr lang="en-US" dirty="0" smtClean="0">
                <a:gradFill>
                  <a:gsLst>
                    <a:gs pos="0">
                      <a:schemeClr val="tx1"/>
                    </a:gs>
                    <a:gs pos="100000">
                      <a:schemeClr val="tx1"/>
                    </a:gs>
                  </a:gsLst>
                  <a:lin ang="5400000" scaled="1"/>
                </a:gradFill>
                <a:latin typeface="Arial" panose="020B0604020202020204" pitchFamily="34" charset="0"/>
              </a:defRPr>
            </a:lvl2pPr>
            <a:lvl3pPr>
              <a:defRPr lang="en-US" dirty="0" smtClean="0">
                <a:gradFill>
                  <a:gsLst>
                    <a:gs pos="0">
                      <a:schemeClr val="tx1"/>
                    </a:gs>
                    <a:gs pos="100000">
                      <a:schemeClr val="tx1"/>
                    </a:gs>
                  </a:gsLst>
                  <a:lin ang="5400000" scaled="1"/>
                </a:gradFill>
                <a:latin typeface="Arial" panose="020B0604020202020204" pitchFamily="34" charset="0"/>
              </a:defRPr>
            </a:lvl3pPr>
            <a:lvl4pPr>
              <a:defRPr lang="en-US" dirty="0" smtClean="0">
                <a:gradFill>
                  <a:gsLst>
                    <a:gs pos="0">
                      <a:schemeClr val="tx1"/>
                    </a:gs>
                    <a:gs pos="100000">
                      <a:schemeClr val="tx1"/>
                    </a:gs>
                  </a:gsLst>
                  <a:lin ang="5400000" scaled="1"/>
                </a:gradFill>
                <a:latin typeface="Arial" panose="020B0604020202020204" pitchFamily="34" charset="0"/>
              </a:defRPr>
            </a:lvl4pPr>
            <a:lvl5pPr>
              <a:defRPr lang="en-US" dirty="0">
                <a:gradFill>
                  <a:gsLst>
                    <a:gs pos="0">
                      <a:schemeClr val="tx1"/>
                    </a:gs>
                    <a:gs pos="100000">
                      <a:schemeClr val="tx1"/>
                    </a:gs>
                  </a:gsLst>
                  <a:lin ang="5400000" scaled="1"/>
                </a:gradFill>
                <a:latin typeface="Arial" panose="020B0604020202020204" pitchFamily="34" charset="0"/>
              </a:defRPr>
            </a:lvl5pPr>
          </a:lstStyle>
          <a:p>
            <a:pPr marR="0" lvl="0" fontAlgn="auto">
              <a:spcAft>
                <a:spcPts val="0"/>
              </a:spcAft>
              <a:buClrTx/>
              <a:buSzTx/>
              <a:buFontTx/>
              <a:buNone/>
              <a:tabLst/>
            </a:pPr>
            <a:r>
              <a:rPr lang="en-US" dirty="0"/>
              <a:t>Speaker Name, Job Title</a:t>
            </a:r>
          </a:p>
        </p:txBody>
      </p:sp>
    </p:spTree>
    <p:extLst>
      <p:ext uri="{BB962C8B-B14F-4D97-AF65-F5344CB8AC3E}">
        <p14:creationId xmlns:p14="http://schemas.microsoft.com/office/powerpoint/2010/main" val="272377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lide (Alternate)">
    <p:spTree>
      <p:nvGrpSpPr>
        <p:cNvPr id="1" name=""/>
        <p:cNvGrpSpPr/>
        <p:nvPr/>
      </p:nvGrpSpPr>
      <p:grpSpPr>
        <a:xfrm>
          <a:off x="0" y="0"/>
          <a:ext cx="0" cy="0"/>
          <a:chOff x="0" y="0"/>
          <a:chExt cx="0" cy="0"/>
        </a:xfrm>
      </p:grpSpPr>
      <p:grpSp>
        <p:nvGrpSpPr>
          <p:cNvPr id="5" name="Group 19"/>
          <p:cNvGrpSpPr>
            <a:grpSpLocks noChangeAspect="1"/>
          </p:cNvGrpSpPr>
          <p:nvPr userDrawn="1"/>
        </p:nvGrpSpPr>
        <p:grpSpPr bwMode="auto">
          <a:xfrm>
            <a:off x="7303579" y="4345309"/>
            <a:ext cx="4397454" cy="2194973"/>
            <a:chOff x="5438" y="2005"/>
            <a:chExt cx="1757" cy="877"/>
          </a:xfrm>
          <a:solidFill>
            <a:schemeClr val="bg1">
              <a:alpha val="29000"/>
            </a:schemeClr>
          </a:solidFill>
        </p:grpSpPr>
        <p:sp>
          <p:nvSpPr>
            <p:cNvPr id="6" name="Freeform 20"/>
            <p:cNvSpPr>
              <a:spLocks noEditPoints="1"/>
            </p:cNvSpPr>
            <p:nvPr/>
          </p:nvSpPr>
          <p:spPr bwMode="auto">
            <a:xfrm>
              <a:off x="6322" y="2005"/>
              <a:ext cx="873" cy="877"/>
            </a:xfrm>
            <a:custGeom>
              <a:avLst/>
              <a:gdLst>
                <a:gd name="T0" fmla="*/ 772 w 1540"/>
                <a:gd name="T1" fmla="*/ 389 h 1544"/>
                <a:gd name="T2" fmla="*/ 620 w 1540"/>
                <a:gd name="T3" fmla="*/ 541 h 1544"/>
                <a:gd name="T4" fmla="*/ 620 w 1540"/>
                <a:gd name="T5" fmla="*/ 631 h 1544"/>
                <a:gd name="T6" fmla="*/ 924 w 1540"/>
                <a:gd name="T7" fmla="*/ 631 h 1544"/>
                <a:gd name="T8" fmla="*/ 924 w 1540"/>
                <a:gd name="T9" fmla="*/ 541 h 1544"/>
                <a:gd name="T10" fmla="*/ 772 w 1540"/>
                <a:gd name="T11" fmla="*/ 389 h 1544"/>
                <a:gd name="T12" fmla="*/ 776 w 1540"/>
                <a:gd name="T13" fmla="*/ 3 h 1544"/>
                <a:gd name="T14" fmla="*/ 4 w 1540"/>
                <a:gd name="T15" fmla="*/ 765 h 1544"/>
                <a:gd name="T16" fmla="*/ 768 w 1540"/>
                <a:gd name="T17" fmla="*/ 1539 h 1544"/>
                <a:gd name="T18" fmla="*/ 1540 w 1540"/>
                <a:gd name="T19" fmla="*/ 774 h 1544"/>
                <a:gd name="T20" fmla="*/ 776 w 1540"/>
                <a:gd name="T21" fmla="*/ 3 h 1544"/>
                <a:gd name="T22" fmla="*/ 1133 w 1540"/>
                <a:gd name="T23" fmla="*/ 1045 h 1544"/>
                <a:gd name="T24" fmla="*/ 1023 w 1540"/>
                <a:gd name="T25" fmla="*/ 1155 h 1544"/>
                <a:gd name="T26" fmla="*/ 520 w 1540"/>
                <a:gd name="T27" fmla="*/ 1155 h 1544"/>
                <a:gd name="T28" fmla="*/ 411 w 1540"/>
                <a:gd name="T29" fmla="*/ 1045 h 1544"/>
                <a:gd name="T30" fmla="*/ 411 w 1540"/>
                <a:gd name="T31" fmla="*/ 740 h 1544"/>
                <a:gd name="T32" fmla="*/ 520 w 1540"/>
                <a:gd name="T33" fmla="*/ 631 h 1544"/>
                <a:gd name="T34" fmla="*/ 520 w 1540"/>
                <a:gd name="T35" fmla="*/ 541 h 1544"/>
                <a:gd name="T36" fmla="*/ 772 w 1540"/>
                <a:gd name="T37" fmla="*/ 290 h 1544"/>
                <a:gd name="T38" fmla="*/ 1023 w 1540"/>
                <a:gd name="T39" fmla="*/ 541 h 1544"/>
                <a:gd name="T40" fmla="*/ 1023 w 1540"/>
                <a:gd name="T41" fmla="*/ 631 h 1544"/>
                <a:gd name="T42" fmla="*/ 1133 w 1540"/>
                <a:gd name="T43" fmla="*/ 740 h 1544"/>
                <a:gd name="T44" fmla="*/ 1133 w 1540"/>
                <a:gd name="T45" fmla="*/ 1045 h 1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0" h="1544">
                  <a:moveTo>
                    <a:pt x="772" y="389"/>
                  </a:moveTo>
                  <a:cubicBezTo>
                    <a:pt x="688" y="389"/>
                    <a:pt x="620" y="457"/>
                    <a:pt x="620" y="541"/>
                  </a:cubicBezTo>
                  <a:cubicBezTo>
                    <a:pt x="620" y="631"/>
                    <a:pt x="620" y="631"/>
                    <a:pt x="620" y="631"/>
                  </a:cubicBezTo>
                  <a:cubicBezTo>
                    <a:pt x="924" y="631"/>
                    <a:pt x="924" y="631"/>
                    <a:pt x="924" y="631"/>
                  </a:cubicBezTo>
                  <a:cubicBezTo>
                    <a:pt x="924" y="541"/>
                    <a:pt x="924" y="541"/>
                    <a:pt x="924" y="541"/>
                  </a:cubicBezTo>
                  <a:cubicBezTo>
                    <a:pt x="924" y="457"/>
                    <a:pt x="856" y="389"/>
                    <a:pt x="772" y="389"/>
                  </a:cubicBezTo>
                  <a:close/>
                  <a:moveTo>
                    <a:pt x="776" y="3"/>
                  </a:moveTo>
                  <a:cubicBezTo>
                    <a:pt x="357" y="0"/>
                    <a:pt x="8" y="334"/>
                    <a:pt x="4" y="765"/>
                  </a:cubicBezTo>
                  <a:cubicBezTo>
                    <a:pt x="0" y="1188"/>
                    <a:pt x="338" y="1534"/>
                    <a:pt x="768" y="1539"/>
                  </a:cubicBezTo>
                  <a:cubicBezTo>
                    <a:pt x="1188" y="1544"/>
                    <a:pt x="1534" y="1200"/>
                    <a:pt x="1540" y="774"/>
                  </a:cubicBezTo>
                  <a:cubicBezTo>
                    <a:pt x="1539" y="353"/>
                    <a:pt x="1205" y="6"/>
                    <a:pt x="776" y="3"/>
                  </a:cubicBezTo>
                  <a:close/>
                  <a:moveTo>
                    <a:pt x="1133" y="1045"/>
                  </a:moveTo>
                  <a:cubicBezTo>
                    <a:pt x="1133" y="1106"/>
                    <a:pt x="1084" y="1155"/>
                    <a:pt x="1023" y="1155"/>
                  </a:cubicBezTo>
                  <a:cubicBezTo>
                    <a:pt x="520" y="1155"/>
                    <a:pt x="520" y="1155"/>
                    <a:pt x="520" y="1155"/>
                  </a:cubicBezTo>
                  <a:cubicBezTo>
                    <a:pt x="460" y="1155"/>
                    <a:pt x="411" y="1106"/>
                    <a:pt x="411" y="1045"/>
                  </a:cubicBezTo>
                  <a:cubicBezTo>
                    <a:pt x="411" y="740"/>
                    <a:pt x="411" y="740"/>
                    <a:pt x="411" y="740"/>
                  </a:cubicBezTo>
                  <a:cubicBezTo>
                    <a:pt x="411" y="680"/>
                    <a:pt x="460" y="631"/>
                    <a:pt x="520" y="631"/>
                  </a:cubicBezTo>
                  <a:cubicBezTo>
                    <a:pt x="520" y="541"/>
                    <a:pt x="520" y="541"/>
                    <a:pt x="520" y="541"/>
                  </a:cubicBezTo>
                  <a:cubicBezTo>
                    <a:pt x="520" y="402"/>
                    <a:pt x="633" y="290"/>
                    <a:pt x="772" y="290"/>
                  </a:cubicBezTo>
                  <a:cubicBezTo>
                    <a:pt x="911" y="290"/>
                    <a:pt x="1023" y="402"/>
                    <a:pt x="1023" y="541"/>
                  </a:cubicBezTo>
                  <a:cubicBezTo>
                    <a:pt x="1023" y="631"/>
                    <a:pt x="1023" y="631"/>
                    <a:pt x="1023" y="631"/>
                  </a:cubicBezTo>
                  <a:cubicBezTo>
                    <a:pt x="1084" y="631"/>
                    <a:pt x="1133" y="680"/>
                    <a:pt x="1133" y="740"/>
                  </a:cubicBezTo>
                  <a:lnTo>
                    <a:pt x="1133" y="10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21"/>
            <p:cNvSpPr>
              <a:spLocks/>
            </p:cNvSpPr>
            <p:nvPr/>
          </p:nvSpPr>
          <p:spPr bwMode="auto">
            <a:xfrm>
              <a:off x="5438" y="2009"/>
              <a:ext cx="796" cy="862"/>
            </a:xfrm>
            <a:custGeom>
              <a:avLst/>
              <a:gdLst>
                <a:gd name="T0" fmla="*/ 705 w 1404"/>
                <a:gd name="T1" fmla="*/ 952 h 1519"/>
                <a:gd name="T2" fmla="*/ 1092 w 1404"/>
                <a:gd name="T3" fmla="*/ 952 h 1519"/>
                <a:gd name="T4" fmla="*/ 1092 w 1404"/>
                <a:gd name="T5" fmla="*/ 1128 h 1519"/>
                <a:gd name="T6" fmla="*/ 780 w 1404"/>
                <a:gd name="T7" fmla="*/ 1240 h 1519"/>
                <a:gd name="T8" fmla="*/ 320 w 1404"/>
                <a:gd name="T9" fmla="*/ 758 h 1519"/>
                <a:gd name="T10" fmla="*/ 780 w 1404"/>
                <a:gd name="T11" fmla="*/ 277 h 1519"/>
                <a:gd name="T12" fmla="*/ 1127 w 1404"/>
                <a:gd name="T13" fmla="*/ 468 h 1519"/>
                <a:gd name="T14" fmla="*/ 1386 w 1404"/>
                <a:gd name="T15" fmla="*/ 328 h 1519"/>
                <a:gd name="T16" fmla="*/ 780 w 1404"/>
                <a:gd name="T17" fmla="*/ 0 h 1519"/>
                <a:gd name="T18" fmla="*/ 0 w 1404"/>
                <a:gd name="T19" fmla="*/ 758 h 1519"/>
                <a:gd name="T20" fmla="*/ 780 w 1404"/>
                <a:gd name="T21" fmla="*/ 1519 h 1519"/>
                <a:gd name="T22" fmla="*/ 1404 w 1404"/>
                <a:gd name="T23" fmla="*/ 1242 h 1519"/>
                <a:gd name="T24" fmla="*/ 1404 w 1404"/>
                <a:gd name="T25" fmla="*/ 679 h 1519"/>
                <a:gd name="T26" fmla="*/ 705 w 1404"/>
                <a:gd name="T27" fmla="*/ 679 h 1519"/>
                <a:gd name="T28" fmla="*/ 705 w 1404"/>
                <a:gd name="T29" fmla="*/ 952 h 1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04" h="1519">
                  <a:moveTo>
                    <a:pt x="705" y="952"/>
                  </a:moveTo>
                  <a:cubicBezTo>
                    <a:pt x="1092" y="952"/>
                    <a:pt x="1092" y="952"/>
                    <a:pt x="1092" y="952"/>
                  </a:cubicBezTo>
                  <a:cubicBezTo>
                    <a:pt x="1092" y="1128"/>
                    <a:pt x="1092" y="1128"/>
                    <a:pt x="1092" y="1128"/>
                  </a:cubicBezTo>
                  <a:cubicBezTo>
                    <a:pt x="1033" y="1183"/>
                    <a:pt x="909" y="1240"/>
                    <a:pt x="780" y="1240"/>
                  </a:cubicBezTo>
                  <a:cubicBezTo>
                    <a:pt x="514" y="1240"/>
                    <a:pt x="320" y="1035"/>
                    <a:pt x="320" y="758"/>
                  </a:cubicBezTo>
                  <a:cubicBezTo>
                    <a:pt x="320" y="482"/>
                    <a:pt x="514" y="277"/>
                    <a:pt x="780" y="277"/>
                  </a:cubicBezTo>
                  <a:cubicBezTo>
                    <a:pt x="936" y="277"/>
                    <a:pt x="1061" y="365"/>
                    <a:pt x="1127" y="468"/>
                  </a:cubicBezTo>
                  <a:cubicBezTo>
                    <a:pt x="1386" y="328"/>
                    <a:pt x="1386" y="328"/>
                    <a:pt x="1386" y="328"/>
                  </a:cubicBezTo>
                  <a:cubicBezTo>
                    <a:pt x="1276" y="154"/>
                    <a:pt x="1085" y="0"/>
                    <a:pt x="780" y="0"/>
                  </a:cubicBezTo>
                  <a:cubicBezTo>
                    <a:pt x="351" y="0"/>
                    <a:pt x="0" y="295"/>
                    <a:pt x="0" y="758"/>
                  </a:cubicBezTo>
                  <a:cubicBezTo>
                    <a:pt x="0" y="1220"/>
                    <a:pt x="351" y="1519"/>
                    <a:pt x="780" y="1519"/>
                  </a:cubicBezTo>
                  <a:cubicBezTo>
                    <a:pt x="1046" y="1519"/>
                    <a:pt x="1254" y="1409"/>
                    <a:pt x="1404" y="1242"/>
                  </a:cubicBezTo>
                  <a:cubicBezTo>
                    <a:pt x="1404" y="679"/>
                    <a:pt x="1404" y="679"/>
                    <a:pt x="1404" y="679"/>
                  </a:cubicBezTo>
                  <a:cubicBezTo>
                    <a:pt x="705" y="679"/>
                    <a:pt x="705" y="679"/>
                    <a:pt x="705" y="679"/>
                  </a:cubicBezTo>
                  <a:lnTo>
                    <a:pt x="705" y="9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p:cNvGrpSpPr/>
          <p:nvPr userDrawn="1"/>
        </p:nvGrpSpPr>
        <p:grpSpPr bwMode="gray">
          <a:xfrm>
            <a:off x="10864360" y="295324"/>
            <a:ext cx="899465" cy="899466"/>
            <a:chOff x="4889592" y="1624851"/>
            <a:chExt cx="2408138" cy="2408141"/>
          </a:xfrm>
        </p:grpSpPr>
        <p:sp>
          <p:nvSpPr>
            <p:cNvPr id="9" name="Freeform 8"/>
            <p:cNvSpPr>
              <a:spLocks/>
            </p:cNvSpPr>
            <p:nvPr userDrawn="1"/>
          </p:nvSpPr>
          <p:spPr bwMode="gray">
            <a:xfrm>
              <a:off x="4889592" y="1624851"/>
              <a:ext cx="2408138" cy="2408141"/>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Freeform 9"/>
            <p:cNvSpPr>
              <a:spLocks noEditPoints="1"/>
            </p:cNvSpPr>
            <p:nvPr userDrawn="1"/>
          </p:nvSpPr>
          <p:spPr bwMode="gray">
            <a:xfrm>
              <a:off x="5018503" y="1918484"/>
              <a:ext cx="2186125" cy="1805659"/>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extBox 13"/>
          <p:cNvSpPr txBox="1"/>
          <p:nvPr userDrawn="1"/>
        </p:nvSpPr>
        <p:spPr bwMode="white">
          <a:xfrm>
            <a:off x="304800" y="4514367"/>
            <a:ext cx="4114800" cy="590931"/>
          </a:xfrm>
          <a:prstGeom prst="rect">
            <a:avLst/>
          </a:prstGeom>
          <a:noFill/>
        </p:spPr>
        <p:txBody>
          <a:bodyPr wrap="square" lIns="155448" tIns="155448" rIns="155448" bIns="155448" rtlCol="0">
            <a:spAutoFit/>
          </a:bodyPr>
          <a:lstStyle/>
          <a:p>
            <a:pPr>
              <a:lnSpc>
                <a:spcPct val="90000"/>
              </a:lnSpc>
              <a:spcBef>
                <a:spcPts val="1800"/>
              </a:spcBef>
              <a:tabLst>
                <a:tab pos="279400" algn="l"/>
              </a:tabLst>
            </a:pPr>
            <a:r>
              <a:rPr lang="en-US" sz="2400" b="1" kern="0" spc="-50" dirty="0">
                <a:gradFill>
                  <a:gsLst>
                    <a:gs pos="0">
                      <a:srgbClr val="FFFFFF">
                        <a:alpha val="50000"/>
                      </a:srgbClr>
                    </a:gs>
                    <a:gs pos="99000">
                      <a:srgbClr val="FFFFFF">
                        <a:alpha val="50000"/>
                      </a:srgbClr>
                    </a:gs>
                  </a:gsLst>
                  <a:lin ang="5400000" scaled="1"/>
                </a:gradFill>
                <a:effectLst>
                  <a:outerShdw blurRad="38100" dist="25400" dir="2700000" rotWithShape="0">
                    <a:srgbClr val="000000">
                      <a:alpha val="0"/>
                    </a:srgbClr>
                  </a:outerShdw>
                </a:effectLst>
                <a:cs typeface="Arial" panose="020B0604020202020204" pitchFamily="34" charset="0"/>
                <a:sym typeface="Arial"/>
              </a:rPr>
              <a:t>PRESENTED BY:</a:t>
            </a:r>
          </a:p>
        </p:txBody>
      </p:sp>
      <p:cxnSp>
        <p:nvCxnSpPr>
          <p:cNvPr id="15" name="Straight Connector 14"/>
          <p:cNvCxnSpPr/>
          <p:nvPr userDrawn="1"/>
        </p:nvCxnSpPr>
        <p:spPr bwMode="white">
          <a:xfrm>
            <a:off x="457200" y="4062248"/>
            <a:ext cx="800100" cy="0"/>
          </a:xfrm>
          <a:prstGeom prst="line">
            <a:avLst/>
          </a:prstGeom>
          <a:noFill/>
          <a:ln w="114300" cap="flat" cmpd="sng" algn="ctr">
            <a:solidFill>
              <a:srgbClr val="D60000"/>
            </a:solidFill>
            <a:prstDash val="solid"/>
            <a:miter lim="800000"/>
          </a:ln>
          <a:effectLst/>
        </p:spPr>
      </p:cxnSp>
      <p:sp>
        <p:nvSpPr>
          <p:cNvPr id="16" name="Title 1"/>
          <p:cNvSpPr>
            <a:spLocks noGrp="1"/>
          </p:cNvSpPr>
          <p:nvPr>
            <p:ph type="title" hasCustomPrompt="1"/>
          </p:nvPr>
        </p:nvSpPr>
        <p:spPr>
          <a:xfrm>
            <a:off x="293077" y="1702001"/>
            <a:ext cx="11582400" cy="2142125"/>
          </a:xfrm>
          <a:noFill/>
        </p:spPr>
        <p:txBody>
          <a:bodyPr vert="horz" wrap="square" lIns="155448" tIns="155448" rIns="155448" bIns="155448" rtlCol="0" anchor="b" anchorCtr="0">
            <a:spAutoFit/>
          </a:bodyPr>
          <a:lstStyle>
            <a:lvl1pPr marL="0" marR="0" indent="0" algn="l" defTabSz="914400" rtl="0" eaLnBrk="1" fontAlgn="auto" latinLnBrk="0" hangingPunct="1">
              <a:lnSpc>
                <a:spcPct val="90000"/>
              </a:lnSpc>
              <a:spcBef>
                <a:spcPct val="0"/>
              </a:spcBef>
              <a:spcAft>
                <a:spcPts val="0"/>
              </a:spcAft>
              <a:buClrTx/>
              <a:buSzTx/>
              <a:buFontTx/>
              <a:buNone/>
              <a:tabLst/>
              <a:defRPr kumimoji="0" lang="en-US" sz="6600" i="0" u="none" strike="noStrike" cap="none" spc="-200" normalizeH="0" baseline="0">
                <a:ln>
                  <a:noFill/>
                </a:ln>
                <a:gradFill>
                  <a:gsLst>
                    <a:gs pos="0">
                      <a:srgbClr val="FFFFFF"/>
                    </a:gs>
                    <a:gs pos="99000">
                      <a:srgbClr val="FFFFFF"/>
                    </a:gs>
                  </a:gsLst>
                  <a:lin ang="5400000" scaled="1"/>
                </a:gradFill>
                <a:effectLst/>
                <a:uLnTx/>
                <a:uFillTx/>
                <a:latin typeface="Arial" panose="020B0604020202020204" pitchFamily="34" charset="0"/>
                <a:ea typeface=""/>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6600"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Presentation </a:t>
            </a:r>
            <a:br>
              <a:rPr kumimoji="0" lang="en-US" sz="6600"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br>
            <a:r>
              <a:rPr kumimoji="0" lang="en-US" sz="6600" b="1" i="0" u="none" strike="noStrike" kern="1200" cap="none" spc="-200" normalizeH="0" baseline="0" noProof="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rPr>
              <a:t>Title Placeholder</a:t>
            </a:r>
            <a:endParaRPr kumimoji="0" lang="en-US" sz="6600" b="1" i="0" u="none" strike="noStrike" kern="1200" cap="none" spc="-200" normalizeH="0" baseline="0" noProof="0" dirty="0">
              <a:ln>
                <a:noFill/>
              </a:ln>
              <a:gradFill>
                <a:gsLst>
                  <a:gs pos="0">
                    <a:srgbClr val="FFFFFF"/>
                  </a:gs>
                  <a:gs pos="99000">
                    <a:srgbClr val="FFFFFF"/>
                  </a:gs>
                </a:gsLst>
                <a:lin ang="5400000" scaled="1"/>
              </a:gradFill>
              <a:effectLst/>
              <a:uLnTx/>
              <a:uFillTx/>
              <a:latin typeface="Arial" panose="020B0604020202020204" pitchFamily="34" charset="0"/>
              <a:ea typeface=""/>
              <a:cs typeface="Arial" panose="020B0604020202020204" pitchFamily="34" charset="0"/>
            </a:endParaRPr>
          </a:p>
        </p:txBody>
      </p:sp>
      <p:sp>
        <p:nvSpPr>
          <p:cNvPr id="17" name="Text Placeholder 3"/>
          <p:cNvSpPr>
            <a:spLocks noGrp="1"/>
          </p:cNvSpPr>
          <p:nvPr>
            <p:ph type="body" sz="quarter" idx="10" hasCustomPrompt="1"/>
          </p:nvPr>
        </p:nvSpPr>
        <p:spPr>
          <a:xfrm>
            <a:off x="304800" y="4894588"/>
            <a:ext cx="8734403" cy="701731"/>
          </a:xfrm>
          <a:noFill/>
        </p:spPr>
        <p:txBody>
          <a:bodyPr vert="horz" wrap="square" lIns="155448" tIns="155448" rIns="155448" bIns="155448" rtlCol="0">
            <a:spAutoFit/>
          </a:bodyPr>
          <a:lstStyle>
            <a:lvl1pPr>
              <a:defRPr kumimoji="0" lang="en-US" sz="2800" b="0" i="0" u="none" strike="noStrike" cap="none" spc="-50" normalizeH="0" baseline="0" smtClean="0">
                <a:ln>
                  <a:noFill/>
                </a:ln>
                <a:solidFill>
                  <a:schemeClr val="bg1"/>
                </a:solidFill>
                <a:effectLst/>
                <a:uLnTx/>
                <a:uFillTx/>
                <a:latin typeface="Arial" panose="020B0604020202020204" pitchFamily="34" charset="0"/>
                <a:ea typeface=""/>
              </a:defRPr>
            </a:lvl1pPr>
            <a:lvl2pPr>
              <a:defRPr lang="en-US" dirty="0" smtClean="0">
                <a:gradFill>
                  <a:gsLst>
                    <a:gs pos="0">
                      <a:schemeClr val="tx1"/>
                    </a:gs>
                    <a:gs pos="100000">
                      <a:schemeClr val="tx1"/>
                    </a:gs>
                  </a:gsLst>
                  <a:lin ang="5400000" scaled="1"/>
                </a:gradFill>
                <a:latin typeface="Arial" panose="020B0604020202020204" pitchFamily="34" charset="0"/>
              </a:defRPr>
            </a:lvl2pPr>
            <a:lvl3pPr>
              <a:defRPr lang="en-US" dirty="0" smtClean="0">
                <a:gradFill>
                  <a:gsLst>
                    <a:gs pos="0">
                      <a:schemeClr val="tx1"/>
                    </a:gs>
                    <a:gs pos="100000">
                      <a:schemeClr val="tx1"/>
                    </a:gs>
                  </a:gsLst>
                  <a:lin ang="5400000" scaled="1"/>
                </a:gradFill>
                <a:latin typeface="Arial" panose="020B0604020202020204" pitchFamily="34" charset="0"/>
              </a:defRPr>
            </a:lvl3pPr>
            <a:lvl4pPr>
              <a:defRPr lang="en-US" dirty="0" smtClean="0">
                <a:gradFill>
                  <a:gsLst>
                    <a:gs pos="0">
                      <a:schemeClr val="tx1"/>
                    </a:gs>
                    <a:gs pos="100000">
                      <a:schemeClr val="tx1"/>
                    </a:gs>
                  </a:gsLst>
                  <a:lin ang="5400000" scaled="1"/>
                </a:gradFill>
                <a:latin typeface="Arial" panose="020B0604020202020204" pitchFamily="34" charset="0"/>
              </a:defRPr>
            </a:lvl4pPr>
            <a:lvl5pPr>
              <a:defRPr lang="en-US" dirty="0">
                <a:gradFill>
                  <a:gsLst>
                    <a:gs pos="0">
                      <a:schemeClr val="tx1"/>
                    </a:gs>
                    <a:gs pos="100000">
                      <a:schemeClr val="tx1"/>
                    </a:gs>
                  </a:gsLst>
                  <a:lin ang="5400000" scaled="1"/>
                </a:gradFill>
                <a:latin typeface="Arial" panose="020B0604020202020204" pitchFamily="34" charset="0"/>
              </a:defRPr>
            </a:lvl5pPr>
          </a:lstStyle>
          <a:p>
            <a:pPr marR="0" lvl="0" fontAlgn="auto">
              <a:spcAft>
                <a:spcPts val="0"/>
              </a:spcAft>
              <a:buClrTx/>
              <a:buSzTx/>
              <a:buFontTx/>
              <a:buNone/>
              <a:tabLst/>
            </a:pPr>
            <a:r>
              <a:rPr lang="en-US"/>
              <a:t>Speaker Name, Job Title</a:t>
            </a:r>
            <a:endParaRPr lang="en-US" dirty="0"/>
          </a:p>
        </p:txBody>
      </p:sp>
    </p:spTree>
    <p:extLst>
      <p:ext uri="{BB962C8B-B14F-4D97-AF65-F5344CB8AC3E}">
        <p14:creationId xmlns:p14="http://schemas.microsoft.com/office/powerpoint/2010/main" val="1240893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219200"/>
            <a:ext cx="115824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183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7"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8"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
        <p:nvSpPr>
          <p:cNvPr id="6" name="Text Placeholder 5"/>
          <p:cNvSpPr>
            <a:spLocks noGrp="1"/>
          </p:cNvSpPr>
          <p:nvPr>
            <p:ph type="body" sz="quarter" idx="10"/>
          </p:nvPr>
        </p:nvSpPr>
        <p:spPr>
          <a:xfrm>
            <a:off x="304800" y="1219200"/>
            <a:ext cx="57150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p:cNvSpPr>
            <a:spLocks noGrp="1"/>
          </p:cNvSpPr>
          <p:nvPr>
            <p:ph type="body" sz="quarter" idx="11"/>
          </p:nvPr>
        </p:nvSpPr>
        <p:spPr>
          <a:xfrm>
            <a:off x="6019800" y="1219200"/>
            <a:ext cx="5867400" cy="5181600"/>
          </a:xfrm>
        </p:spPr>
        <p:txBody>
          <a:bodyPr/>
          <a:lstStyle>
            <a:lvl1pPr marL="466725" indent="-466725">
              <a:buClr>
                <a:schemeClr val="accent5"/>
              </a:buClr>
              <a:tabLst/>
              <a:defRPr/>
            </a:lvl1pPr>
            <a:lvl2pPr marL="466725" indent="-466725">
              <a:buClr>
                <a:schemeClr val="accent5"/>
              </a:buClr>
              <a:tabLst/>
              <a:defRPr/>
            </a:lvl2pPr>
            <a:lvl3pPr marL="466725" indent="-466725">
              <a:buClr>
                <a:schemeClr val="accent5"/>
              </a:buClr>
              <a:tabLst/>
              <a:defRPr/>
            </a:lvl3pPr>
            <a:lvl4pPr marL="466725" indent="-466725">
              <a:buClr>
                <a:schemeClr val="accent5"/>
              </a:buClr>
              <a:tabLst/>
              <a:defRPr/>
            </a:lvl4pPr>
            <a:lvl5pPr marL="466725" indent="-466725">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12745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Line 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hasCustomPrompt="1"/>
          </p:nvPr>
        </p:nvSpPr>
        <p:spPr>
          <a:xfrm>
            <a:off x="304800" y="1828800"/>
            <a:ext cx="57150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Text Placeholder 5"/>
          <p:cNvSpPr>
            <a:spLocks noGrp="1"/>
          </p:cNvSpPr>
          <p:nvPr>
            <p:ph type="body" sz="quarter" idx="14" hasCustomPrompt="1"/>
          </p:nvPr>
        </p:nvSpPr>
        <p:spPr>
          <a:xfrm>
            <a:off x="6019800" y="1828800"/>
            <a:ext cx="5867400" cy="4572000"/>
          </a:xfrm>
        </p:spPr>
        <p:txBody>
          <a:bodyPr/>
          <a:lstStyle>
            <a:lvl1pPr marL="463550" indent="-463550">
              <a:buClr>
                <a:schemeClr val="accent5"/>
              </a:buClr>
              <a:tabLst/>
              <a:defRPr/>
            </a:lvl1pPr>
            <a:lvl2pPr marL="685800" indent="-463550">
              <a:buClr>
                <a:schemeClr val="accent5"/>
              </a:buClr>
              <a:tabLst/>
              <a:defRPr/>
            </a:lvl2pPr>
            <a:lvl3pPr marL="914400" indent="-463550">
              <a:buClr>
                <a:schemeClr val="accent5"/>
              </a:buClr>
              <a:tabLst/>
              <a:defRPr/>
            </a:lvl3pPr>
            <a:lvl4pPr marL="1143000" indent="-463550">
              <a:buClr>
                <a:schemeClr val="accent5"/>
              </a:buClr>
              <a:tabLst/>
              <a:defRPr/>
            </a:lvl4pPr>
            <a:lvl5pPr marL="463550" indent="-463550">
              <a:buClr>
                <a:schemeClr val="accent5"/>
              </a:buClr>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607781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and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11582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Edit Master text styles</a:t>
            </a:r>
          </a:p>
        </p:txBody>
      </p:sp>
    </p:spTree>
    <p:extLst>
      <p:ext uri="{BB962C8B-B14F-4D97-AF65-F5344CB8AC3E}">
        <p14:creationId xmlns:p14="http://schemas.microsoft.com/office/powerpoint/2010/main" val="2786487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ntent w/Sub Header (dar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57150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304800" y="1066800"/>
            <a:ext cx="11582400" cy="762000"/>
          </a:xfrm>
        </p:spPr>
        <p:txBody>
          <a:bodyPr/>
          <a:lstStyle>
            <a:lvl1pPr>
              <a:buFontTx/>
              <a:buNone/>
              <a:defRPr>
                <a:gradFill>
                  <a:gsLst>
                    <a:gs pos="0">
                      <a:schemeClr val="accent5"/>
                    </a:gs>
                    <a:gs pos="98000">
                      <a:schemeClr val="accent5"/>
                    </a:gs>
                  </a:gsLst>
                  <a:lin ang="5400000" scaled="1"/>
                </a:gradFill>
              </a:defRPr>
            </a:lvl1pPr>
            <a:lvl2pPr>
              <a:buFontTx/>
              <a:buNone/>
              <a:defRPr/>
            </a:lvl2pPr>
            <a:lvl3pPr>
              <a:buFontTx/>
              <a:buNone/>
              <a:defRPr/>
            </a:lvl3pPr>
            <a:lvl4pPr>
              <a:buFontTx/>
              <a:buNone/>
              <a:defRPr/>
            </a:lvl4pPr>
            <a:lvl5pPr>
              <a:buFontTx/>
              <a:buNone/>
              <a:defRPr/>
            </a:lvl5pPr>
          </a:lstStyle>
          <a:p>
            <a:pPr lvl="0"/>
            <a:r>
              <a:rPr lang="en-US"/>
              <a:t>Edit Master text styles</a:t>
            </a:r>
          </a:p>
        </p:txBody>
      </p:sp>
      <p:sp>
        <p:nvSpPr>
          <p:cNvPr id="9" name="Text Placeholder 5"/>
          <p:cNvSpPr>
            <a:spLocks noGrp="1"/>
          </p:cNvSpPr>
          <p:nvPr>
            <p:ph type="body" sz="quarter" idx="14"/>
          </p:nvPr>
        </p:nvSpPr>
        <p:spPr>
          <a:xfrm>
            <a:off x="6019800" y="1828800"/>
            <a:ext cx="5867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8349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type="titleOnly" preserve="1">
  <p:cSld name="Title Only (dark)">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5"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6"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570152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2-Line Title and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11582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5990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Line Two Content (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04800"/>
            <a:ext cx="11582400" cy="1421928"/>
          </a:xfrm>
        </p:spPr>
        <p:txBody>
          <a:bodyPr/>
          <a:lstStyle/>
          <a:p>
            <a:r>
              <a:rPr lang="en-US" dirty="0"/>
              <a:t>Click to edit 2-Line</a:t>
            </a:r>
            <a:br>
              <a:rPr lang="en-US" dirty="0"/>
            </a:br>
            <a:r>
              <a:rPr lang="en-US" dirty="0"/>
              <a:t>Master title style</a:t>
            </a:r>
          </a:p>
        </p:txBody>
      </p:sp>
      <p:sp>
        <p:nvSpPr>
          <p:cNvPr id="3" name="Footer Placeholder 2"/>
          <p:cNvSpPr>
            <a:spLocks noGrp="1"/>
          </p:cNvSpPr>
          <p:nvPr>
            <p:ph type="ftr" sz="quarter" idx="10"/>
          </p:nvPr>
        </p:nvSpPr>
        <p:spPr/>
        <p:txBody>
          <a:bodyPr/>
          <a:lstStyle/>
          <a:p>
            <a:r>
              <a:rPr lang="en-US" dirty="0"/>
              <a:t>© 2017 F5 Networks</a:t>
            </a:r>
          </a:p>
        </p:txBody>
      </p:sp>
      <p:sp>
        <p:nvSpPr>
          <p:cNvPr id="4" name="Slide Number Placeholder 3"/>
          <p:cNvSpPr>
            <a:spLocks noGrp="1"/>
          </p:cNvSpPr>
          <p:nvPr>
            <p:ph type="sldNum" sz="quarter" idx="11"/>
          </p:nvPr>
        </p:nvSpPr>
        <p:spPr/>
        <p:txBody>
          <a:bodyPr/>
          <a:lstStyle/>
          <a:p>
            <a:fld id="{49DF86D6-4B9D-4B83-AF23-D696D3CD110A}" type="slidenum">
              <a:rPr lang="en-US" smtClean="0"/>
              <a:pPr/>
              <a:t>‹#›</a:t>
            </a:fld>
            <a:endParaRPr lang="en-US" dirty="0"/>
          </a:p>
        </p:txBody>
      </p:sp>
      <p:sp>
        <p:nvSpPr>
          <p:cNvPr id="6" name="Text Placeholder 5"/>
          <p:cNvSpPr>
            <a:spLocks noGrp="1"/>
          </p:cNvSpPr>
          <p:nvPr>
            <p:ph type="body" sz="quarter" idx="12"/>
          </p:nvPr>
        </p:nvSpPr>
        <p:spPr>
          <a:xfrm>
            <a:off x="304800" y="1828800"/>
            <a:ext cx="57150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p:cNvSpPr>
            <a:spLocks noGrp="1"/>
          </p:cNvSpPr>
          <p:nvPr>
            <p:ph type="body" sz="quarter" idx="14"/>
          </p:nvPr>
        </p:nvSpPr>
        <p:spPr>
          <a:xfrm>
            <a:off x="6019800" y="1828800"/>
            <a:ext cx="5867400" cy="4572000"/>
          </a:xfrm>
        </p:spPr>
        <p:txBody>
          <a:bodyPr/>
          <a:lstStyle>
            <a:lvl1pPr marL="463550" indent="-463550">
              <a:buClr>
                <a:schemeClr val="accent5"/>
              </a:buClr>
              <a:tabLst/>
              <a:defRPr/>
            </a:lvl1pPr>
            <a:lvl2pPr marL="463550" indent="-463550">
              <a:buClr>
                <a:schemeClr val="accent5"/>
              </a:buClr>
              <a:tabLst/>
              <a:defRPr/>
            </a:lvl2pPr>
            <a:lvl3pPr marL="463550" indent="-463550">
              <a:buClr>
                <a:schemeClr val="accent5"/>
              </a:buClr>
              <a:tabLst/>
              <a:defRPr/>
            </a:lvl3pPr>
            <a:lvl4pPr marL="463550" indent="-463550">
              <a:buClr>
                <a:schemeClr val="accent5"/>
              </a:buClr>
              <a:tabLst/>
              <a:defRPr/>
            </a:lvl4pPr>
            <a:lvl5pPr marL="463550" indent="-463550">
              <a:buClr>
                <a:schemeClr val="accent5"/>
              </a:buClr>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94281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Header">
    <p:bg bwMode="invGray">
      <p:bgPr>
        <a:solidFill>
          <a:schemeClr val="tx2"/>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 Placeholder 3"/>
          <p:cNvSpPr>
            <a:spLocks noGrp="1"/>
          </p:cNvSpPr>
          <p:nvPr>
            <p:ph type="body" sz="quarter" idx="10" hasCustomPrompt="1"/>
          </p:nvPr>
        </p:nvSpPr>
        <p:spPr bwMode="white">
          <a:xfrm>
            <a:off x="1409700" y="2461074"/>
            <a:ext cx="9372600" cy="1371600"/>
          </a:xfrm>
        </p:spPr>
        <p:txBody>
          <a:bodyPr anchor="b" anchorCtr="0"/>
          <a:lstStyle>
            <a:lvl1pPr algn="ctr">
              <a:buFontTx/>
              <a:buNone/>
              <a:defRPr sz="6600" spc="-200" baseline="0"/>
            </a:lvl1pPr>
            <a:lvl2pPr>
              <a:buFontTx/>
              <a:buNone/>
              <a:defRPr/>
            </a:lvl2pPr>
            <a:lvl3pPr>
              <a:buFontTx/>
              <a:buNone/>
              <a:defRPr/>
            </a:lvl3pPr>
            <a:lvl4pPr>
              <a:buFontTx/>
              <a:buNone/>
              <a:defRPr/>
            </a:lvl4pPr>
            <a:lvl5pPr>
              <a:buFontTx/>
              <a:buNone/>
              <a:defRPr/>
            </a:lvl5pPr>
          </a:lstStyle>
          <a:p>
            <a:pPr lvl="0"/>
            <a:r>
              <a:rPr lang="en-US" dirty="0"/>
              <a:t>SECTION TITLE</a:t>
            </a:r>
          </a:p>
        </p:txBody>
      </p:sp>
      <p:cxnSp>
        <p:nvCxnSpPr>
          <p:cNvPr id="5" name="Straight Connector 4"/>
          <p:cNvCxnSpPr/>
          <p:nvPr userDrawn="1"/>
        </p:nvCxnSpPr>
        <p:spPr>
          <a:xfrm>
            <a:off x="5695950" y="4062248"/>
            <a:ext cx="800100" cy="0"/>
          </a:xfrm>
          <a:prstGeom prst="line">
            <a:avLst/>
          </a:prstGeom>
          <a:ln w="1143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3766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hank You">
    <p:bg bwMode="invGray">
      <p:bgPr>
        <a:solidFill>
          <a:schemeClr val="tx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1409700" y="2414016"/>
            <a:ext cx="9372600" cy="1371600"/>
          </a:xfrm>
        </p:spPr>
        <p:txBody>
          <a:bodyPr/>
          <a:lstStyle>
            <a:lvl1pPr algn="ctr">
              <a:buFontTx/>
              <a:buNone/>
              <a:defRPr sz="8000" spc="-200" baseline="0"/>
            </a:lvl1pPr>
            <a:lvl2pPr>
              <a:buFontTx/>
              <a:buNone/>
              <a:defRPr/>
            </a:lvl2pPr>
            <a:lvl3pPr>
              <a:buFontTx/>
              <a:buNone/>
              <a:defRPr/>
            </a:lvl3pPr>
            <a:lvl4pPr>
              <a:buFontTx/>
              <a:buNone/>
              <a:defRPr/>
            </a:lvl4pPr>
            <a:lvl5pPr>
              <a:buFontTx/>
              <a:buNone/>
              <a:defRPr/>
            </a:lvl5pPr>
          </a:lstStyle>
          <a:p>
            <a:pPr lvl="0"/>
            <a:r>
              <a:rPr lang="en-US" dirty="0"/>
              <a:t>Thank You</a:t>
            </a:r>
          </a:p>
        </p:txBody>
      </p:sp>
    </p:spTree>
    <p:extLst>
      <p:ext uri="{BB962C8B-B14F-4D97-AF65-F5344CB8AC3E}">
        <p14:creationId xmlns:p14="http://schemas.microsoft.com/office/powerpoint/2010/main" val="287953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1637" y="2669710"/>
            <a:ext cx="10034363" cy="978729"/>
          </a:xfrm>
          <a:noFill/>
        </p:spPr>
        <p:txBody>
          <a:bodyPr vert="horz" wrap="square" lIns="155448" tIns="155448" rIns="155448" bIns="155448" rtlCol="0" anchor="ctr" anchorCtr="0">
            <a:spAutoFit/>
          </a:bodyPr>
          <a:lstStyle>
            <a:lvl1pPr>
              <a:defRPr lang="en-US" sz="4800" spc="-200" dirty="0">
                <a:gradFill>
                  <a:gsLst>
                    <a:gs pos="0">
                      <a:schemeClr val="bg1"/>
                    </a:gs>
                    <a:gs pos="99000">
                      <a:schemeClr val="bg1"/>
                    </a:gs>
                  </a:gsLst>
                  <a:lin ang="5400000" scaled="1"/>
                </a:gradFill>
                <a:ea typeface="+mn-ea"/>
              </a:defRPr>
            </a:lvl1pPr>
          </a:lstStyle>
          <a:p>
            <a:pPr marL="290513" lvl="0" indent="-290513"/>
            <a:r>
              <a:rPr lang="en-US" dirty="0"/>
              <a:t>“Click to edit Master quote slide.”</a:t>
            </a:r>
          </a:p>
        </p:txBody>
      </p:sp>
      <p:sp>
        <p:nvSpPr>
          <p:cNvPr id="52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52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367092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dirty="0"/>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35984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type="blank" preserve="1">
  <p:cSld name="Blank (dark)">
    <p:bg>
      <p:bgPr>
        <a:solidFill>
          <a:schemeClr val="tx2"/>
        </a:solidFill>
        <a:effectLst/>
      </p:bgPr>
    </p:bg>
    <p:spTree>
      <p:nvGrpSpPr>
        <p:cNvPr id="1" name=""/>
        <p:cNvGrpSpPr/>
        <p:nvPr/>
      </p:nvGrpSpPr>
      <p:grpSpPr>
        <a:xfrm>
          <a:off x="0" y="0"/>
          <a:ext cx="0" cy="0"/>
          <a:chOff x="0" y="0"/>
          <a:chExt cx="0" cy="0"/>
        </a:xfrm>
      </p:grpSpPr>
      <p:sp>
        <p:nvSpPr>
          <p:cNvPr id="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101281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dark)">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41637" y="2669710"/>
            <a:ext cx="10034363" cy="978729"/>
          </a:xfrm>
          <a:noFill/>
        </p:spPr>
        <p:txBody>
          <a:bodyPr vert="horz" wrap="square" lIns="155448" tIns="155448" rIns="155448" bIns="155448" rtlCol="0" anchor="ctr" anchorCtr="0">
            <a:spAutoFit/>
          </a:bodyPr>
          <a:lstStyle>
            <a:lvl1pPr>
              <a:defRPr lang="en-US" sz="4800" spc="-200" dirty="0">
                <a:gradFill>
                  <a:gsLst>
                    <a:gs pos="0">
                      <a:schemeClr val="bg1"/>
                    </a:gs>
                    <a:gs pos="99000">
                      <a:schemeClr val="bg1"/>
                    </a:gs>
                  </a:gsLst>
                  <a:lin ang="5400000" scaled="1"/>
                </a:gradFill>
                <a:ea typeface="+mn-ea"/>
              </a:defRPr>
            </a:lvl1pPr>
          </a:lstStyle>
          <a:p>
            <a:pPr marL="290513" lvl="0" indent="-290513"/>
            <a:r>
              <a:rPr lang="en-US" dirty="0"/>
              <a:t>“Click to edit Master quote slide.”</a:t>
            </a:r>
          </a:p>
        </p:txBody>
      </p:sp>
      <p:sp>
        <p:nvSpPr>
          <p:cNvPr id="524"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525"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2702685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F5 Penultimate Slide (dark)">
    <p:bg>
      <p:bgPr>
        <a:solidFill>
          <a:schemeClr val="tx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403586" y="1998303"/>
            <a:ext cx="3384828" cy="2658194"/>
          </a:xfrm>
          <a:prstGeom prst="rect">
            <a:avLst/>
          </a:prstGeom>
        </p:spPr>
      </p:pic>
      <p:sp>
        <p:nvSpPr>
          <p:cNvPr id="9" name="AutoShape 4"/>
          <p:cNvSpPr>
            <a:spLocks noChangeAspect="1" noChangeArrowheads="1" noTextEdit="1"/>
          </p:cNvSpPr>
          <p:nvPr/>
        </p:nvSpPr>
        <p:spPr bwMode="auto">
          <a:xfrm>
            <a:off x="3076681" y="1600200"/>
            <a:ext cx="6035462" cy="341203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Rectangle 9"/>
          <p:cNvSpPr>
            <a:spLocks noChangeArrowheads="1"/>
          </p:cNvSpPr>
          <p:nvPr/>
        </p:nvSpPr>
        <p:spPr bwMode="auto">
          <a:xfrm>
            <a:off x="3076681" y="1600200"/>
            <a:ext cx="6035462" cy="3412034"/>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411488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F5 End Slide (dark)">
    <p:spTree>
      <p:nvGrpSpPr>
        <p:cNvPr id="1" name=""/>
        <p:cNvGrpSpPr/>
        <p:nvPr/>
      </p:nvGrpSpPr>
      <p:grpSpPr>
        <a:xfrm>
          <a:off x="0" y="0"/>
          <a:ext cx="0" cy="0"/>
          <a:chOff x="0" y="0"/>
          <a:chExt cx="0" cy="0"/>
        </a:xfrm>
      </p:grpSpPr>
      <p:grpSp>
        <p:nvGrpSpPr>
          <p:cNvPr id="5" name="Group 4"/>
          <p:cNvGrpSpPr/>
          <p:nvPr userDrawn="1"/>
        </p:nvGrpSpPr>
        <p:grpSpPr bwMode="gray">
          <a:xfrm>
            <a:off x="4629083" y="1841637"/>
            <a:ext cx="2929156" cy="2929160"/>
            <a:chOff x="4864938" y="1600200"/>
            <a:chExt cx="2457445" cy="2457446"/>
          </a:xfrm>
        </p:grpSpPr>
        <p:sp>
          <p:nvSpPr>
            <p:cNvPr id="6" name="Rectangle 5"/>
            <p:cNvSpPr>
              <a:spLocks noChangeArrowheads="1"/>
            </p:cNvSpPr>
            <p:nvPr/>
          </p:nvSpPr>
          <p:spPr bwMode="gray">
            <a:xfrm>
              <a:off x="4864938" y="1600200"/>
              <a:ext cx="2457445" cy="2457446"/>
            </a:xfrm>
            <a:prstGeom prst="rect">
              <a:avLst/>
            </a:prstGeom>
            <a:no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6"/>
            <p:cNvSpPr>
              <a:spLocks noEditPoints="1"/>
            </p:cNvSpPr>
            <p:nvPr/>
          </p:nvSpPr>
          <p:spPr bwMode="gray">
            <a:xfrm>
              <a:off x="7124857" y="3332129"/>
              <a:ext cx="154717" cy="152464"/>
            </a:xfrm>
            <a:custGeom>
              <a:avLst/>
              <a:gdLst>
                <a:gd name="T0" fmla="*/ 70 w 87"/>
                <a:gd name="T1" fmla="*/ 17 h 86"/>
                <a:gd name="T2" fmla="*/ 80 w 87"/>
                <a:gd name="T3" fmla="*/ 43 h 86"/>
                <a:gd name="T4" fmla="*/ 70 w 87"/>
                <a:gd name="T5" fmla="*/ 69 h 86"/>
                <a:gd name="T6" fmla="*/ 43 w 87"/>
                <a:gd name="T7" fmla="*/ 80 h 86"/>
                <a:gd name="T8" fmla="*/ 17 w 87"/>
                <a:gd name="T9" fmla="*/ 69 h 86"/>
                <a:gd name="T10" fmla="*/ 6 w 87"/>
                <a:gd name="T11" fmla="*/ 43 h 86"/>
                <a:gd name="T12" fmla="*/ 17 w 87"/>
                <a:gd name="T13" fmla="*/ 17 h 86"/>
                <a:gd name="T14" fmla="*/ 43 w 87"/>
                <a:gd name="T15" fmla="*/ 6 h 86"/>
                <a:gd name="T16" fmla="*/ 70 w 87"/>
                <a:gd name="T17" fmla="*/ 17 h 86"/>
                <a:gd name="T18" fmla="*/ 74 w 87"/>
                <a:gd name="T19" fmla="*/ 12 h 86"/>
                <a:gd name="T20" fmla="*/ 43 w 87"/>
                <a:gd name="T21" fmla="*/ 0 h 86"/>
                <a:gd name="T22" fmla="*/ 13 w 87"/>
                <a:gd name="T23" fmla="*/ 12 h 86"/>
                <a:gd name="T24" fmla="*/ 0 w 87"/>
                <a:gd name="T25" fmla="*/ 43 h 86"/>
                <a:gd name="T26" fmla="*/ 13 w 87"/>
                <a:gd name="T27" fmla="*/ 73 h 86"/>
                <a:gd name="T28" fmla="*/ 43 w 87"/>
                <a:gd name="T29" fmla="*/ 86 h 86"/>
                <a:gd name="T30" fmla="*/ 74 w 87"/>
                <a:gd name="T31" fmla="*/ 73 h 86"/>
                <a:gd name="T32" fmla="*/ 87 w 87"/>
                <a:gd name="T33" fmla="*/ 43 h 86"/>
                <a:gd name="T34" fmla="*/ 74 w 87"/>
                <a:gd name="T35" fmla="*/ 12 h 86"/>
                <a:gd name="T36" fmla="*/ 50 w 87"/>
                <a:gd name="T37" fmla="*/ 41 h 86"/>
                <a:gd name="T38" fmla="*/ 42 w 87"/>
                <a:gd name="T39" fmla="*/ 42 h 86"/>
                <a:gd name="T40" fmla="*/ 34 w 87"/>
                <a:gd name="T41" fmla="*/ 42 h 86"/>
                <a:gd name="T42" fmla="*/ 34 w 87"/>
                <a:gd name="T43" fmla="*/ 25 h 86"/>
                <a:gd name="T44" fmla="*/ 41 w 87"/>
                <a:gd name="T45" fmla="*/ 25 h 86"/>
                <a:gd name="T46" fmla="*/ 51 w 87"/>
                <a:gd name="T47" fmla="*/ 26 h 86"/>
                <a:gd name="T48" fmla="*/ 55 w 87"/>
                <a:gd name="T49" fmla="*/ 33 h 86"/>
                <a:gd name="T50" fmla="*/ 50 w 87"/>
                <a:gd name="T51" fmla="*/ 41 h 86"/>
                <a:gd name="T52" fmla="*/ 26 w 87"/>
                <a:gd name="T53" fmla="*/ 66 h 86"/>
                <a:gd name="T54" fmla="*/ 34 w 87"/>
                <a:gd name="T55" fmla="*/ 66 h 86"/>
                <a:gd name="T56" fmla="*/ 34 w 87"/>
                <a:gd name="T57" fmla="*/ 48 h 86"/>
                <a:gd name="T58" fmla="*/ 41 w 87"/>
                <a:gd name="T59" fmla="*/ 48 h 86"/>
                <a:gd name="T60" fmla="*/ 50 w 87"/>
                <a:gd name="T61" fmla="*/ 49 h 86"/>
                <a:gd name="T62" fmla="*/ 55 w 87"/>
                <a:gd name="T63" fmla="*/ 60 h 86"/>
                <a:gd name="T64" fmla="*/ 55 w 87"/>
                <a:gd name="T65" fmla="*/ 64 h 86"/>
                <a:gd name="T66" fmla="*/ 55 w 87"/>
                <a:gd name="T67" fmla="*/ 65 h 86"/>
                <a:gd name="T68" fmla="*/ 55 w 87"/>
                <a:gd name="T69" fmla="*/ 66 h 86"/>
                <a:gd name="T70" fmla="*/ 55 w 87"/>
                <a:gd name="T71" fmla="*/ 66 h 86"/>
                <a:gd name="T72" fmla="*/ 63 w 87"/>
                <a:gd name="T73" fmla="*/ 66 h 86"/>
                <a:gd name="T74" fmla="*/ 63 w 87"/>
                <a:gd name="T75" fmla="*/ 66 h 86"/>
                <a:gd name="T76" fmla="*/ 62 w 87"/>
                <a:gd name="T77" fmla="*/ 63 h 86"/>
                <a:gd name="T78" fmla="*/ 62 w 87"/>
                <a:gd name="T79" fmla="*/ 60 h 86"/>
                <a:gd name="T80" fmla="*/ 62 w 87"/>
                <a:gd name="T81" fmla="*/ 56 h 86"/>
                <a:gd name="T82" fmla="*/ 59 w 87"/>
                <a:gd name="T83" fmla="*/ 49 h 86"/>
                <a:gd name="T84" fmla="*/ 51 w 87"/>
                <a:gd name="T85" fmla="*/ 44 h 86"/>
                <a:gd name="T86" fmla="*/ 58 w 87"/>
                <a:gd name="T87" fmla="*/ 42 h 86"/>
                <a:gd name="T88" fmla="*/ 63 w 87"/>
                <a:gd name="T89" fmla="*/ 33 h 86"/>
                <a:gd name="T90" fmla="*/ 55 w 87"/>
                <a:gd name="T91" fmla="*/ 21 h 86"/>
                <a:gd name="T92" fmla="*/ 43 w 87"/>
                <a:gd name="T93" fmla="*/ 19 h 86"/>
                <a:gd name="T94" fmla="*/ 26 w 87"/>
                <a:gd name="T95" fmla="*/ 19 h 86"/>
                <a:gd name="T96" fmla="*/ 26 w 87"/>
                <a:gd name="T97" fmla="*/ 6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7" h="86">
                  <a:moveTo>
                    <a:pt x="70" y="17"/>
                  </a:moveTo>
                  <a:cubicBezTo>
                    <a:pt x="77" y="24"/>
                    <a:pt x="80" y="33"/>
                    <a:pt x="80" y="43"/>
                  </a:cubicBezTo>
                  <a:cubicBezTo>
                    <a:pt x="80" y="53"/>
                    <a:pt x="77" y="62"/>
                    <a:pt x="70" y="69"/>
                  </a:cubicBezTo>
                  <a:cubicBezTo>
                    <a:pt x="62" y="76"/>
                    <a:pt x="54" y="80"/>
                    <a:pt x="43" y="80"/>
                  </a:cubicBezTo>
                  <a:cubicBezTo>
                    <a:pt x="33" y="80"/>
                    <a:pt x="24" y="76"/>
                    <a:pt x="17" y="69"/>
                  </a:cubicBezTo>
                  <a:cubicBezTo>
                    <a:pt x="10" y="62"/>
                    <a:pt x="6" y="53"/>
                    <a:pt x="6" y="43"/>
                  </a:cubicBezTo>
                  <a:cubicBezTo>
                    <a:pt x="6" y="33"/>
                    <a:pt x="10" y="24"/>
                    <a:pt x="17" y="17"/>
                  </a:cubicBezTo>
                  <a:cubicBezTo>
                    <a:pt x="24" y="9"/>
                    <a:pt x="33" y="6"/>
                    <a:pt x="43" y="6"/>
                  </a:cubicBezTo>
                  <a:cubicBezTo>
                    <a:pt x="54" y="6"/>
                    <a:pt x="62" y="9"/>
                    <a:pt x="70" y="17"/>
                  </a:cubicBezTo>
                  <a:close/>
                  <a:moveTo>
                    <a:pt x="74" y="12"/>
                  </a:moveTo>
                  <a:cubicBezTo>
                    <a:pt x="65" y="4"/>
                    <a:pt x="55" y="0"/>
                    <a:pt x="43" y="0"/>
                  </a:cubicBezTo>
                  <a:cubicBezTo>
                    <a:pt x="32" y="0"/>
                    <a:pt x="21" y="4"/>
                    <a:pt x="13" y="12"/>
                  </a:cubicBezTo>
                  <a:cubicBezTo>
                    <a:pt x="5" y="21"/>
                    <a:pt x="0" y="31"/>
                    <a:pt x="0" y="43"/>
                  </a:cubicBezTo>
                  <a:cubicBezTo>
                    <a:pt x="0" y="55"/>
                    <a:pt x="5" y="65"/>
                    <a:pt x="13" y="73"/>
                  </a:cubicBezTo>
                  <a:cubicBezTo>
                    <a:pt x="21" y="82"/>
                    <a:pt x="31" y="86"/>
                    <a:pt x="43" y="86"/>
                  </a:cubicBezTo>
                  <a:cubicBezTo>
                    <a:pt x="55" y="86"/>
                    <a:pt x="65" y="82"/>
                    <a:pt x="74" y="73"/>
                  </a:cubicBezTo>
                  <a:cubicBezTo>
                    <a:pt x="82" y="65"/>
                    <a:pt x="87" y="55"/>
                    <a:pt x="87" y="43"/>
                  </a:cubicBezTo>
                  <a:cubicBezTo>
                    <a:pt x="87" y="31"/>
                    <a:pt x="82" y="21"/>
                    <a:pt x="74" y="12"/>
                  </a:cubicBezTo>
                  <a:close/>
                  <a:moveTo>
                    <a:pt x="50" y="41"/>
                  </a:moveTo>
                  <a:cubicBezTo>
                    <a:pt x="48" y="41"/>
                    <a:pt x="45" y="42"/>
                    <a:pt x="42" y="42"/>
                  </a:cubicBezTo>
                  <a:cubicBezTo>
                    <a:pt x="34" y="42"/>
                    <a:pt x="34" y="42"/>
                    <a:pt x="34" y="42"/>
                  </a:cubicBezTo>
                  <a:cubicBezTo>
                    <a:pt x="34" y="25"/>
                    <a:pt x="34" y="25"/>
                    <a:pt x="34" y="25"/>
                  </a:cubicBezTo>
                  <a:cubicBezTo>
                    <a:pt x="41" y="25"/>
                    <a:pt x="41" y="25"/>
                    <a:pt x="41" y="25"/>
                  </a:cubicBezTo>
                  <a:cubicBezTo>
                    <a:pt x="46" y="25"/>
                    <a:pt x="49" y="25"/>
                    <a:pt x="51" y="26"/>
                  </a:cubicBezTo>
                  <a:cubicBezTo>
                    <a:pt x="54" y="28"/>
                    <a:pt x="55" y="30"/>
                    <a:pt x="55" y="33"/>
                  </a:cubicBezTo>
                  <a:cubicBezTo>
                    <a:pt x="55" y="37"/>
                    <a:pt x="53" y="39"/>
                    <a:pt x="50" y="41"/>
                  </a:cubicBezTo>
                  <a:close/>
                  <a:moveTo>
                    <a:pt x="26" y="66"/>
                  </a:moveTo>
                  <a:cubicBezTo>
                    <a:pt x="34" y="66"/>
                    <a:pt x="34" y="66"/>
                    <a:pt x="34" y="66"/>
                  </a:cubicBezTo>
                  <a:cubicBezTo>
                    <a:pt x="34" y="48"/>
                    <a:pt x="34" y="48"/>
                    <a:pt x="34" y="48"/>
                  </a:cubicBezTo>
                  <a:cubicBezTo>
                    <a:pt x="41" y="48"/>
                    <a:pt x="41" y="48"/>
                    <a:pt x="41" y="48"/>
                  </a:cubicBezTo>
                  <a:cubicBezTo>
                    <a:pt x="45" y="48"/>
                    <a:pt x="48" y="48"/>
                    <a:pt x="50" y="49"/>
                  </a:cubicBezTo>
                  <a:cubicBezTo>
                    <a:pt x="53" y="51"/>
                    <a:pt x="55" y="55"/>
                    <a:pt x="55" y="60"/>
                  </a:cubicBezTo>
                  <a:cubicBezTo>
                    <a:pt x="55" y="64"/>
                    <a:pt x="55" y="64"/>
                    <a:pt x="55" y="64"/>
                  </a:cubicBezTo>
                  <a:cubicBezTo>
                    <a:pt x="55" y="65"/>
                    <a:pt x="55" y="65"/>
                    <a:pt x="55" y="65"/>
                  </a:cubicBezTo>
                  <a:cubicBezTo>
                    <a:pt x="55" y="65"/>
                    <a:pt x="55" y="66"/>
                    <a:pt x="55" y="66"/>
                  </a:cubicBezTo>
                  <a:cubicBezTo>
                    <a:pt x="55" y="66"/>
                    <a:pt x="55" y="66"/>
                    <a:pt x="55" y="66"/>
                  </a:cubicBezTo>
                  <a:cubicBezTo>
                    <a:pt x="63" y="66"/>
                    <a:pt x="63" y="66"/>
                    <a:pt x="63" y="66"/>
                  </a:cubicBezTo>
                  <a:cubicBezTo>
                    <a:pt x="63" y="66"/>
                    <a:pt x="63" y="66"/>
                    <a:pt x="63" y="66"/>
                  </a:cubicBezTo>
                  <a:cubicBezTo>
                    <a:pt x="62" y="65"/>
                    <a:pt x="62" y="64"/>
                    <a:pt x="62" y="63"/>
                  </a:cubicBezTo>
                  <a:cubicBezTo>
                    <a:pt x="62" y="62"/>
                    <a:pt x="62" y="61"/>
                    <a:pt x="62" y="60"/>
                  </a:cubicBezTo>
                  <a:cubicBezTo>
                    <a:pt x="62" y="56"/>
                    <a:pt x="62" y="56"/>
                    <a:pt x="62" y="56"/>
                  </a:cubicBezTo>
                  <a:cubicBezTo>
                    <a:pt x="62" y="54"/>
                    <a:pt x="61" y="51"/>
                    <a:pt x="59" y="49"/>
                  </a:cubicBezTo>
                  <a:cubicBezTo>
                    <a:pt x="58" y="46"/>
                    <a:pt x="55" y="45"/>
                    <a:pt x="51" y="44"/>
                  </a:cubicBezTo>
                  <a:cubicBezTo>
                    <a:pt x="54" y="44"/>
                    <a:pt x="57" y="43"/>
                    <a:pt x="58" y="42"/>
                  </a:cubicBezTo>
                  <a:cubicBezTo>
                    <a:pt x="61" y="40"/>
                    <a:pt x="63" y="37"/>
                    <a:pt x="63" y="33"/>
                  </a:cubicBezTo>
                  <a:cubicBezTo>
                    <a:pt x="63" y="27"/>
                    <a:pt x="60" y="23"/>
                    <a:pt x="55" y="21"/>
                  </a:cubicBezTo>
                  <a:cubicBezTo>
                    <a:pt x="53" y="20"/>
                    <a:pt x="48" y="19"/>
                    <a:pt x="43" y="19"/>
                  </a:cubicBezTo>
                  <a:cubicBezTo>
                    <a:pt x="26" y="19"/>
                    <a:pt x="26" y="19"/>
                    <a:pt x="26" y="19"/>
                  </a:cubicBezTo>
                  <a:lnTo>
                    <a:pt x="26" y="66"/>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lvl="0"/>
              <a:endParaRPr lang="en-US" dirty="0"/>
            </a:p>
          </p:txBody>
        </p:sp>
        <p:sp>
          <p:nvSpPr>
            <p:cNvPr id="8" name="Freeform 7"/>
            <p:cNvSpPr>
              <a:spLocks/>
            </p:cNvSpPr>
            <p:nvPr/>
          </p:nvSpPr>
          <p:spPr bwMode="gray">
            <a:xfrm>
              <a:off x="5083495" y="1818756"/>
              <a:ext cx="2020332" cy="2020332"/>
            </a:xfrm>
            <a:custGeom>
              <a:avLst/>
              <a:gdLst>
                <a:gd name="T0" fmla="*/ 1040 w 1139"/>
                <a:gd name="T1" fmla="*/ 248 h 1139"/>
                <a:gd name="T2" fmla="*/ 1019 w 1139"/>
                <a:gd name="T3" fmla="*/ 236 h 1139"/>
                <a:gd name="T4" fmla="*/ 1012 w 1139"/>
                <a:gd name="T5" fmla="*/ 211 h 1139"/>
                <a:gd name="T6" fmla="*/ 570 w 1139"/>
                <a:gd name="T7" fmla="*/ 0 h 1139"/>
                <a:gd name="T8" fmla="*/ 0 w 1139"/>
                <a:gd name="T9" fmla="*/ 569 h 1139"/>
                <a:gd name="T10" fmla="*/ 111 w 1139"/>
                <a:gd name="T11" fmla="*/ 907 h 1139"/>
                <a:gd name="T12" fmla="*/ 134 w 1139"/>
                <a:gd name="T13" fmla="*/ 923 h 1139"/>
                <a:gd name="T14" fmla="*/ 146 w 1139"/>
                <a:gd name="T15" fmla="*/ 949 h 1139"/>
                <a:gd name="T16" fmla="*/ 570 w 1139"/>
                <a:gd name="T17" fmla="*/ 1139 h 1139"/>
                <a:gd name="T18" fmla="*/ 1139 w 1139"/>
                <a:gd name="T19" fmla="*/ 569 h 1139"/>
                <a:gd name="T20" fmla="*/ 1040 w 1139"/>
                <a:gd name="T21" fmla="*/ 248 h 1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9" h="1139">
                  <a:moveTo>
                    <a:pt x="1040" y="248"/>
                  </a:moveTo>
                  <a:cubicBezTo>
                    <a:pt x="1019" y="236"/>
                    <a:pt x="1019" y="236"/>
                    <a:pt x="1019" y="236"/>
                  </a:cubicBezTo>
                  <a:cubicBezTo>
                    <a:pt x="1012" y="211"/>
                    <a:pt x="1012" y="211"/>
                    <a:pt x="1012" y="211"/>
                  </a:cubicBezTo>
                  <a:cubicBezTo>
                    <a:pt x="908" y="82"/>
                    <a:pt x="749" y="0"/>
                    <a:pt x="570" y="0"/>
                  </a:cubicBezTo>
                  <a:cubicBezTo>
                    <a:pt x="255" y="0"/>
                    <a:pt x="0" y="255"/>
                    <a:pt x="0" y="569"/>
                  </a:cubicBezTo>
                  <a:cubicBezTo>
                    <a:pt x="0" y="696"/>
                    <a:pt x="42" y="812"/>
                    <a:pt x="111" y="907"/>
                  </a:cubicBezTo>
                  <a:cubicBezTo>
                    <a:pt x="134" y="923"/>
                    <a:pt x="134" y="923"/>
                    <a:pt x="134" y="923"/>
                  </a:cubicBezTo>
                  <a:cubicBezTo>
                    <a:pt x="146" y="949"/>
                    <a:pt x="146" y="949"/>
                    <a:pt x="146" y="949"/>
                  </a:cubicBezTo>
                  <a:cubicBezTo>
                    <a:pt x="250" y="1066"/>
                    <a:pt x="401" y="1139"/>
                    <a:pt x="570" y="1139"/>
                  </a:cubicBezTo>
                  <a:cubicBezTo>
                    <a:pt x="884" y="1139"/>
                    <a:pt x="1139" y="884"/>
                    <a:pt x="1139" y="569"/>
                  </a:cubicBezTo>
                  <a:cubicBezTo>
                    <a:pt x="1139" y="450"/>
                    <a:pt x="1103" y="339"/>
                    <a:pt x="1040"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8"/>
            <p:cNvSpPr>
              <a:spLocks noEditPoints="1"/>
            </p:cNvSpPr>
            <p:nvPr/>
          </p:nvSpPr>
          <p:spPr bwMode="gray">
            <a:xfrm>
              <a:off x="5191646" y="2065102"/>
              <a:ext cx="1834072" cy="1514874"/>
            </a:xfrm>
            <a:custGeom>
              <a:avLst/>
              <a:gdLst>
                <a:gd name="T0" fmla="*/ 970 w 1034"/>
                <a:gd name="T1" fmla="*/ 382 h 854"/>
                <a:gd name="T2" fmla="*/ 635 w 1034"/>
                <a:gd name="T3" fmla="*/ 262 h 854"/>
                <a:gd name="T4" fmla="*/ 663 w 1034"/>
                <a:gd name="T5" fmla="*/ 175 h 854"/>
                <a:gd name="T6" fmla="*/ 961 w 1034"/>
                <a:gd name="T7" fmla="*/ 198 h 854"/>
                <a:gd name="T8" fmla="*/ 979 w 1034"/>
                <a:gd name="T9" fmla="*/ 109 h 854"/>
                <a:gd name="T10" fmla="*/ 951 w 1034"/>
                <a:gd name="T11" fmla="*/ 72 h 854"/>
                <a:gd name="T12" fmla="*/ 826 w 1034"/>
                <a:gd name="T13" fmla="*/ 52 h 854"/>
                <a:gd name="T14" fmla="*/ 639 w 1034"/>
                <a:gd name="T15" fmla="*/ 35 h 854"/>
                <a:gd name="T16" fmla="*/ 491 w 1034"/>
                <a:gd name="T17" fmla="*/ 480 h 854"/>
                <a:gd name="T18" fmla="*/ 873 w 1034"/>
                <a:gd name="T19" fmla="*/ 687 h 854"/>
                <a:gd name="T20" fmla="*/ 746 w 1034"/>
                <a:gd name="T21" fmla="*/ 803 h 854"/>
                <a:gd name="T22" fmla="*/ 601 w 1034"/>
                <a:gd name="T23" fmla="*/ 739 h 854"/>
                <a:gd name="T24" fmla="*/ 534 w 1034"/>
                <a:gd name="T25" fmla="*/ 637 h 854"/>
                <a:gd name="T26" fmla="*/ 512 w 1034"/>
                <a:gd name="T27" fmla="*/ 641 h 854"/>
                <a:gd name="T28" fmla="*/ 462 w 1034"/>
                <a:gd name="T29" fmla="*/ 689 h 854"/>
                <a:gd name="T30" fmla="*/ 458 w 1034"/>
                <a:gd name="T31" fmla="*/ 714 h 854"/>
                <a:gd name="T32" fmla="*/ 503 w 1034"/>
                <a:gd name="T33" fmla="*/ 819 h 854"/>
                <a:gd name="T34" fmla="*/ 729 w 1034"/>
                <a:gd name="T35" fmla="*/ 848 h 854"/>
                <a:gd name="T36" fmla="*/ 921 w 1034"/>
                <a:gd name="T37" fmla="*/ 775 h 854"/>
                <a:gd name="T38" fmla="*/ 1031 w 1034"/>
                <a:gd name="T39" fmla="*/ 567 h 854"/>
                <a:gd name="T40" fmla="*/ 970 w 1034"/>
                <a:gd name="T41" fmla="*/ 382 h 854"/>
                <a:gd name="T42" fmla="*/ 308 w 1034"/>
                <a:gd name="T43" fmla="*/ 773 h 854"/>
                <a:gd name="T44" fmla="*/ 301 w 1034"/>
                <a:gd name="T45" fmla="*/ 724 h 854"/>
                <a:gd name="T46" fmla="*/ 295 w 1034"/>
                <a:gd name="T47" fmla="*/ 348 h 854"/>
                <a:gd name="T48" fmla="*/ 427 w 1034"/>
                <a:gd name="T49" fmla="*/ 346 h 854"/>
                <a:gd name="T50" fmla="*/ 491 w 1034"/>
                <a:gd name="T51" fmla="*/ 317 h 854"/>
                <a:gd name="T52" fmla="*/ 491 w 1034"/>
                <a:gd name="T53" fmla="*/ 272 h 854"/>
                <a:gd name="T54" fmla="*/ 297 w 1034"/>
                <a:gd name="T55" fmla="*/ 275 h 854"/>
                <a:gd name="T56" fmla="*/ 304 w 1034"/>
                <a:gd name="T57" fmla="*/ 122 h 854"/>
                <a:gd name="T58" fmla="*/ 352 w 1034"/>
                <a:gd name="T59" fmla="*/ 64 h 854"/>
                <a:gd name="T60" fmla="*/ 453 w 1034"/>
                <a:gd name="T61" fmla="*/ 92 h 854"/>
                <a:gd name="T62" fmla="*/ 506 w 1034"/>
                <a:gd name="T63" fmla="*/ 118 h 854"/>
                <a:gd name="T64" fmla="*/ 531 w 1034"/>
                <a:gd name="T65" fmla="*/ 115 h 854"/>
                <a:gd name="T66" fmla="*/ 563 w 1034"/>
                <a:gd name="T67" fmla="*/ 78 h 854"/>
                <a:gd name="T68" fmla="*/ 564 w 1034"/>
                <a:gd name="T69" fmla="*/ 62 h 854"/>
                <a:gd name="T70" fmla="*/ 497 w 1034"/>
                <a:gd name="T71" fmla="*/ 11 h 854"/>
                <a:gd name="T72" fmla="*/ 442 w 1034"/>
                <a:gd name="T73" fmla="*/ 0 h 854"/>
                <a:gd name="T74" fmla="*/ 417 w 1034"/>
                <a:gd name="T75" fmla="*/ 0 h 854"/>
                <a:gd name="T76" fmla="*/ 323 w 1034"/>
                <a:gd name="T77" fmla="*/ 16 h 854"/>
                <a:gd name="T78" fmla="*/ 88 w 1034"/>
                <a:gd name="T79" fmla="*/ 229 h 854"/>
                <a:gd name="T80" fmla="*/ 83 w 1034"/>
                <a:gd name="T81" fmla="*/ 286 h 854"/>
                <a:gd name="T82" fmla="*/ 4 w 1034"/>
                <a:gd name="T83" fmla="*/ 293 h 854"/>
                <a:gd name="T84" fmla="*/ 0 w 1034"/>
                <a:gd name="T85" fmla="*/ 358 h 854"/>
                <a:gd name="T86" fmla="*/ 80 w 1034"/>
                <a:gd name="T87" fmla="*/ 354 h 854"/>
                <a:gd name="T88" fmla="*/ 91 w 1034"/>
                <a:gd name="T89" fmla="*/ 708 h 854"/>
                <a:gd name="T90" fmla="*/ 93 w 1034"/>
                <a:gd name="T91" fmla="*/ 752 h 854"/>
                <a:gd name="T92" fmla="*/ 50 w 1034"/>
                <a:gd name="T93" fmla="*/ 768 h 854"/>
                <a:gd name="T94" fmla="*/ 85 w 1034"/>
                <a:gd name="T95" fmla="*/ 810 h 854"/>
                <a:gd name="T96" fmla="*/ 428 w 1034"/>
                <a:gd name="T97" fmla="*/ 843 h 854"/>
                <a:gd name="T98" fmla="*/ 427 w 1034"/>
                <a:gd name="T99" fmla="*/ 804 h 854"/>
                <a:gd name="T100" fmla="*/ 308 w 1034"/>
                <a:gd name="T101" fmla="*/ 773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34" h="854">
                  <a:moveTo>
                    <a:pt x="970" y="382"/>
                  </a:moveTo>
                  <a:cubicBezTo>
                    <a:pt x="916" y="323"/>
                    <a:pt x="824" y="274"/>
                    <a:pt x="635" y="262"/>
                  </a:cubicBezTo>
                  <a:cubicBezTo>
                    <a:pt x="645" y="232"/>
                    <a:pt x="654" y="204"/>
                    <a:pt x="663" y="175"/>
                  </a:cubicBezTo>
                  <a:cubicBezTo>
                    <a:pt x="776" y="179"/>
                    <a:pt x="876" y="187"/>
                    <a:pt x="961" y="198"/>
                  </a:cubicBezTo>
                  <a:cubicBezTo>
                    <a:pt x="968" y="167"/>
                    <a:pt x="972" y="137"/>
                    <a:pt x="979" y="109"/>
                  </a:cubicBezTo>
                  <a:cubicBezTo>
                    <a:pt x="970" y="96"/>
                    <a:pt x="961" y="84"/>
                    <a:pt x="951" y="72"/>
                  </a:cubicBezTo>
                  <a:cubicBezTo>
                    <a:pt x="911" y="67"/>
                    <a:pt x="870" y="57"/>
                    <a:pt x="826" y="52"/>
                  </a:cubicBezTo>
                  <a:cubicBezTo>
                    <a:pt x="767" y="44"/>
                    <a:pt x="706" y="38"/>
                    <a:pt x="639" y="35"/>
                  </a:cubicBezTo>
                  <a:cubicBezTo>
                    <a:pt x="597" y="160"/>
                    <a:pt x="545" y="318"/>
                    <a:pt x="491" y="480"/>
                  </a:cubicBezTo>
                  <a:cubicBezTo>
                    <a:pt x="771" y="504"/>
                    <a:pt x="879" y="580"/>
                    <a:pt x="873" y="687"/>
                  </a:cubicBezTo>
                  <a:cubicBezTo>
                    <a:pt x="868" y="744"/>
                    <a:pt x="815" y="797"/>
                    <a:pt x="746" y="803"/>
                  </a:cubicBezTo>
                  <a:cubicBezTo>
                    <a:pt x="663" y="808"/>
                    <a:pt x="626" y="775"/>
                    <a:pt x="601" y="739"/>
                  </a:cubicBezTo>
                  <a:cubicBezTo>
                    <a:pt x="579" y="706"/>
                    <a:pt x="557" y="673"/>
                    <a:pt x="534" y="637"/>
                  </a:cubicBezTo>
                  <a:cubicBezTo>
                    <a:pt x="528" y="627"/>
                    <a:pt x="520" y="633"/>
                    <a:pt x="512" y="641"/>
                  </a:cubicBezTo>
                  <a:cubicBezTo>
                    <a:pt x="495" y="657"/>
                    <a:pt x="479" y="673"/>
                    <a:pt x="462" y="689"/>
                  </a:cubicBezTo>
                  <a:cubicBezTo>
                    <a:pt x="451" y="698"/>
                    <a:pt x="454" y="706"/>
                    <a:pt x="458" y="714"/>
                  </a:cubicBezTo>
                  <a:cubicBezTo>
                    <a:pt x="473" y="751"/>
                    <a:pt x="488" y="785"/>
                    <a:pt x="503" y="819"/>
                  </a:cubicBezTo>
                  <a:cubicBezTo>
                    <a:pt x="527" y="834"/>
                    <a:pt x="642" y="854"/>
                    <a:pt x="729" y="848"/>
                  </a:cubicBezTo>
                  <a:cubicBezTo>
                    <a:pt x="787" y="843"/>
                    <a:pt x="860" y="820"/>
                    <a:pt x="921" y="775"/>
                  </a:cubicBezTo>
                  <a:cubicBezTo>
                    <a:pt x="981" y="728"/>
                    <a:pt x="1024" y="666"/>
                    <a:pt x="1031" y="567"/>
                  </a:cubicBezTo>
                  <a:cubicBezTo>
                    <a:pt x="1034" y="507"/>
                    <a:pt x="1023" y="441"/>
                    <a:pt x="970" y="382"/>
                  </a:cubicBezTo>
                  <a:close/>
                  <a:moveTo>
                    <a:pt x="308" y="773"/>
                  </a:moveTo>
                  <a:cubicBezTo>
                    <a:pt x="303" y="760"/>
                    <a:pt x="302" y="742"/>
                    <a:pt x="301" y="724"/>
                  </a:cubicBezTo>
                  <a:cubicBezTo>
                    <a:pt x="295" y="605"/>
                    <a:pt x="293" y="477"/>
                    <a:pt x="295" y="348"/>
                  </a:cubicBezTo>
                  <a:cubicBezTo>
                    <a:pt x="339" y="347"/>
                    <a:pt x="382" y="347"/>
                    <a:pt x="427" y="346"/>
                  </a:cubicBezTo>
                  <a:cubicBezTo>
                    <a:pt x="449" y="336"/>
                    <a:pt x="469" y="326"/>
                    <a:pt x="491" y="317"/>
                  </a:cubicBezTo>
                  <a:cubicBezTo>
                    <a:pt x="491" y="301"/>
                    <a:pt x="491" y="287"/>
                    <a:pt x="491" y="272"/>
                  </a:cubicBezTo>
                  <a:cubicBezTo>
                    <a:pt x="424" y="272"/>
                    <a:pt x="361" y="273"/>
                    <a:pt x="297" y="275"/>
                  </a:cubicBezTo>
                  <a:cubicBezTo>
                    <a:pt x="299" y="221"/>
                    <a:pt x="301" y="171"/>
                    <a:pt x="304" y="122"/>
                  </a:cubicBezTo>
                  <a:cubicBezTo>
                    <a:pt x="306" y="90"/>
                    <a:pt x="329" y="66"/>
                    <a:pt x="352" y="64"/>
                  </a:cubicBezTo>
                  <a:cubicBezTo>
                    <a:pt x="388" y="63"/>
                    <a:pt x="421" y="78"/>
                    <a:pt x="453" y="92"/>
                  </a:cubicBezTo>
                  <a:cubicBezTo>
                    <a:pt x="471" y="100"/>
                    <a:pt x="488" y="109"/>
                    <a:pt x="506" y="118"/>
                  </a:cubicBezTo>
                  <a:cubicBezTo>
                    <a:pt x="515" y="120"/>
                    <a:pt x="525" y="122"/>
                    <a:pt x="531" y="115"/>
                  </a:cubicBezTo>
                  <a:cubicBezTo>
                    <a:pt x="542" y="102"/>
                    <a:pt x="552" y="90"/>
                    <a:pt x="563" y="78"/>
                  </a:cubicBezTo>
                  <a:cubicBezTo>
                    <a:pt x="568" y="70"/>
                    <a:pt x="566" y="65"/>
                    <a:pt x="564" y="62"/>
                  </a:cubicBezTo>
                  <a:cubicBezTo>
                    <a:pt x="541" y="44"/>
                    <a:pt x="519" y="27"/>
                    <a:pt x="497" y="11"/>
                  </a:cubicBezTo>
                  <a:cubicBezTo>
                    <a:pt x="484" y="2"/>
                    <a:pt x="462" y="0"/>
                    <a:pt x="442" y="0"/>
                  </a:cubicBezTo>
                  <a:cubicBezTo>
                    <a:pt x="433" y="0"/>
                    <a:pt x="425" y="0"/>
                    <a:pt x="417" y="0"/>
                  </a:cubicBezTo>
                  <a:cubicBezTo>
                    <a:pt x="395" y="2"/>
                    <a:pt x="368" y="5"/>
                    <a:pt x="323" y="16"/>
                  </a:cubicBezTo>
                  <a:cubicBezTo>
                    <a:pt x="222" y="43"/>
                    <a:pt x="101" y="114"/>
                    <a:pt x="88" y="229"/>
                  </a:cubicBezTo>
                  <a:cubicBezTo>
                    <a:pt x="86" y="248"/>
                    <a:pt x="85" y="267"/>
                    <a:pt x="83" y="286"/>
                  </a:cubicBezTo>
                  <a:cubicBezTo>
                    <a:pt x="55" y="288"/>
                    <a:pt x="29" y="290"/>
                    <a:pt x="4" y="293"/>
                  </a:cubicBezTo>
                  <a:cubicBezTo>
                    <a:pt x="3" y="315"/>
                    <a:pt x="1" y="336"/>
                    <a:pt x="0" y="358"/>
                  </a:cubicBezTo>
                  <a:cubicBezTo>
                    <a:pt x="25" y="357"/>
                    <a:pt x="51" y="355"/>
                    <a:pt x="80" y="354"/>
                  </a:cubicBezTo>
                  <a:cubicBezTo>
                    <a:pt x="76" y="475"/>
                    <a:pt x="80" y="596"/>
                    <a:pt x="91" y="708"/>
                  </a:cubicBezTo>
                  <a:cubicBezTo>
                    <a:pt x="93" y="724"/>
                    <a:pt x="95" y="741"/>
                    <a:pt x="93" y="752"/>
                  </a:cubicBezTo>
                  <a:cubicBezTo>
                    <a:pt x="91" y="763"/>
                    <a:pt x="74" y="768"/>
                    <a:pt x="50" y="768"/>
                  </a:cubicBezTo>
                  <a:cubicBezTo>
                    <a:pt x="61" y="782"/>
                    <a:pt x="73" y="797"/>
                    <a:pt x="85" y="810"/>
                  </a:cubicBezTo>
                  <a:cubicBezTo>
                    <a:pt x="182" y="828"/>
                    <a:pt x="303" y="840"/>
                    <a:pt x="428" y="843"/>
                  </a:cubicBezTo>
                  <a:cubicBezTo>
                    <a:pt x="428" y="830"/>
                    <a:pt x="428" y="818"/>
                    <a:pt x="427" y="804"/>
                  </a:cubicBezTo>
                  <a:cubicBezTo>
                    <a:pt x="350" y="800"/>
                    <a:pt x="314" y="788"/>
                    <a:pt x="308" y="773"/>
                  </a:cubicBezTo>
                  <a:close/>
                </a:path>
              </a:pathLst>
            </a:custGeom>
            <a:solidFill>
              <a:srgbClr val="FFFFF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29325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cxnSp>
        <p:nvCxnSpPr>
          <p:cNvPr id="5" name="Straight Connector 4"/>
          <p:cNvCxnSpPr/>
          <p:nvPr userDrawn="1"/>
        </p:nvCxnSpPr>
        <p:spPr>
          <a:xfrm>
            <a:off x="5695950" y="4062248"/>
            <a:ext cx="800100" cy="0"/>
          </a:xfrm>
          <a:prstGeom prst="line">
            <a:avLst/>
          </a:prstGeom>
          <a:ln w="114300">
            <a:solidFill>
              <a:srgbClr val="C00000"/>
            </a:solidFill>
          </a:ln>
        </p:spPr>
        <p:style>
          <a:lnRef idx="1">
            <a:schemeClr val="accent1"/>
          </a:lnRef>
          <a:fillRef idx="0">
            <a:schemeClr val="accent1"/>
          </a:fillRef>
          <a:effectRef idx="0">
            <a:schemeClr val="accent1"/>
          </a:effectRef>
          <a:fontRef idx="minor">
            <a:schemeClr val="tx1"/>
          </a:fontRef>
        </p:style>
      </p:cxnSp>
      <p:sp>
        <p:nvSpPr>
          <p:cNvPr id="7" name="Title 5"/>
          <p:cNvSpPr>
            <a:spLocks noGrp="1"/>
          </p:cNvSpPr>
          <p:nvPr>
            <p:ph type="title" hasCustomPrompt="1"/>
          </p:nvPr>
        </p:nvSpPr>
        <p:spPr>
          <a:xfrm>
            <a:off x="1409700" y="2461074"/>
            <a:ext cx="9372600" cy="1371600"/>
          </a:xfrm>
        </p:spPr>
        <p:txBody>
          <a:bodyPr vert="horz" lIns="155448" tIns="155448" rIns="155448" bIns="155448" rtlCol="0" anchor="b" anchorCtr="0">
            <a:noAutofit/>
          </a:bodyPr>
          <a:lstStyle>
            <a:lvl1pPr algn="ctr">
              <a:defRPr lang="en-US" sz="6600" cap="all" spc="-200" baseline="0" smtClean="0">
                <a:latin typeface="+mn-lt"/>
                <a:ea typeface="+mn-ea"/>
              </a:defRPr>
            </a:lvl1pPr>
          </a:lstStyle>
          <a:p>
            <a:pPr marL="0" lvl="0" indent="0" algn="ctr">
              <a:spcBef>
                <a:spcPts val="1000"/>
              </a:spcBef>
              <a:buFontTx/>
            </a:pPr>
            <a:r>
              <a:rPr lang="en-US" dirty="0"/>
              <a:t>SECTION TITLE</a:t>
            </a:r>
          </a:p>
        </p:txBody>
      </p:sp>
    </p:spTree>
    <p:extLst>
      <p:ext uri="{BB962C8B-B14F-4D97-AF65-F5344CB8AC3E}">
        <p14:creationId xmlns:p14="http://schemas.microsoft.com/office/powerpoint/2010/main" val="2565743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2.jpe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3.xml"/><Relationship Id="rId1"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4.xml"/><Relationship Id="rId1" Type="http://schemas.openxmlformats.org/officeDocument/2006/relationships/slideLayout" Target="../slideLayouts/slideLayout2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5.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theme" Target="../theme/theme6.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57.xml"/><Relationship Id="rId3" Type="http://schemas.openxmlformats.org/officeDocument/2006/relationships/slideLayout" Target="../slideLayouts/slideLayout52.xml"/><Relationship Id="rId7" Type="http://schemas.openxmlformats.org/officeDocument/2006/relationships/slideLayout" Target="../slideLayouts/slideLayout56.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5" Type="http://schemas.openxmlformats.org/officeDocument/2006/relationships/slideLayout" Target="../slideLayouts/slideLayout54.xml"/><Relationship Id="rId4" Type="http://schemas.openxmlformats.org/officeDocument/2006/relationships/slideLayout" Target="../slideLayouts/slideLayout53.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18" Type="http://schemas.openxmlformats.org/officeDocument/2006/relationships/slideLayout" Target="../slideLayouts/slideLayout7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slideLayout" Target="../slideLayouts/slideLayout74.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10" Type="http://schemas.openxmlformats.org/officeDocument/2006/relationships/slideLayout" Target="../slideLayouts/slideLayout67.xml"/><Relationship Id="rId19" Type="http://schemas.openxmlformats.org/officeDocument/2006/relationships/theme" Target="../theme/theme8.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theme" Target="../theme/theme9.xml"/><Relationship Id="rId3" Type="http://schemas.openxmlformats.org/officeDocument/2006/relationships/slideLayout" Target="../slideLayouts/slideLayout78.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10" Type="http://schemas.openxmlformats.org/officeDocument/2006/relationships/slideLayout" Target="../slideLayouts/slideLayout85.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a:t>Click to edit Master title style</a:t>
            </a:r>
            <a:endParaRPr lang="en-US" dirty="0"/>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r>
              <a:rPr lang="en-US" dirty="0"/>
              <a:t>Click to edit Master text styles</a:t>
            </a:r>
          </a:p>
          <a:p>
            <a:pPr marL="457200" lvl="1" indent="-457200">
              <a:buClr>
                <a:schemeClr val="accent5"/>
              </a:buClr>
              <a:buFont typeface="Arial" charset="0"/>
            </a:pPr>
            <a:r>
              <a:rPr lang="en-US" dirty="0"/>
              <a:t>Second level</a:t>
            </a:r>
          </a:p>
          <a:p>
            <a:pPr marL="457200" lvl="2" indent="-457200">
              <a:buClr>
                <a:schemeClr val="accent5"/>
              </a:buClr>
              <a:buFont typeface="Arial" charset="0"/>
            </a:pPr>
            <a:r>
              <a:rPr lang="en-US" dirty="0"/>
              <a:t>Third level</a:t>
            </a:r>
          </a:p>
          <a:p>
            <a:pPr marL="457200" lvl="3" indent="-457200">
              <a:buClr>
                <a:schemeClr val="accent5"/>
              </a:buClr>
              <a:buFont typeface="Arial" charset="0"/>
            </a:pPr>
            <a:r>
              <a:rPr lang="en-US" dirty="0"/>
              <a:t>Fourth level</a:t>
            </a:r>
          </a:p>
          <a:p>
            <a:pPr marL="457200" lvl="4" indent="-457200">
              <a:buClr>
                <a:schemeClr val="accent5"/>
              </a:buClr>
              <a:buFont typeface="Arial" charset="0"/>
            </a:pPr>
            <a:r>
              <a:rPr lang="en-US" dirty="0"/>
              <a:t>Fifth level</a:t>
            </a:r>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1081725600"/>
      </p:ext>
    </p:extLst>
  </p:cSld>
  <p:clrMap bg1="lt1" tx1="dk1" bg2="lt2" tx2="dk2" accent1="accent1" accent2="accent2" accent3="accent3" accent4="accent4" accent5="accent5" accent6="accent6" hlink="hlink" folHlink="folHlink"/>
  <p:sldLayoutIdLst>
    <p:sldLayoutId id="2147483943" r:id="rId1"/>
    <p:sldLayoutId id="2147483813" r:id="rId2"/>
    <p:sldLayoutId id="2147483740" r:id="rId3"/>
    <p:sldLayoutId id="2147483814" r:id="rId4"/>
    <p:sldLayoutId id="2147483815" r:id="rId5"/>
    <p:sldLayoutId id="2147483739" r:id="rId6"/>
    <p:sldLayoutId id="2147483816" r:id="rId7"/>
    <p:sldLayoutId id="2147483817" r:id="rId8"/>
    <p:sldLayoutId id="2147483752" r:id="rId9"/>
    <p:sldLayoutId id="2147483754" r:id="rId10"/>
    <p:sldLayoutId id="2147483759" r:id="rId11"/>
    <p:sldLayoutId id="2147484006" r:id="rId12"/>
    <p:sldLayoutId id="2147484057"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gradFill>
            <a:gsLst>
              <a:gs pos="0">
                <a:schemeClr val="bg1"/>
              </a:gs>
              <a:gs pos="100000">
                <a:schemeClr val="bg1"/>
              </a:gs>
            </a:gsLst>
            <a:lin ang="5400000" scaled="1"/>
          </a:gra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gradFill>
            <a:gsLst>
              <a:gs pos="0">
                <a:schemeClr val="bg1"/>
              </a:gs>
              <a:gs pos="99000">
                <a:schemeClr val="bg1"/>
              </a:gs>
            </a:gsLst>
            <a:lin ang="5400000" scaled="1"/>
          </a:gradFill>
          <a:latin typeface="+mn-lt"/>
          <a:ea typeface="+mn-ea"/>
          <a:cs typeface="Arial" panose="020B0604020202020204" pitchFamily="34" charset="0"/>
        </a:defRPr>
      </a:lvl1pPr>
      <a:lvl2pPr marL="685800" indent="-457200" algn="l" defTabSz="914400" rtl="0" eaLnBrk="1" latinLnBrk="0" hangingPunct="1">
        <a:lnSpc>
          <a:spcPct val="90000"/>
        </a:lnSpc>
        <a:spcBef>
          <a:spcPts val="500"/>
        </a:spcBef>
        <a:buFont typeface="Arial" charset="0"/>
        <a:buChar char="•"/>
        <a:defRPr lang="en-US" sz="24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a:t>Click to edit Master title style</a:t>
            </a:r>
            <a:endParaRPr lang="en-US" dirty="0"/>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endParaRPr lang="en-US" dirty="0"/>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prstClr val="white"/>
                    </a:gs>
                    <a:gs pos="100000">
                      <a:prstClr val="white"/>
                    </a:gs>
                  </a:gsLst>
                  <a:lin ang="5400000" scaled="1"/>
                </a:gradFill>
                <a:effectLst/>
                <a:uLnTx/>
                <a:uFillTx/>
                <a:latin typeface="Arial"/>
                <a:ea typeface="+mn-ea"/>
                <a:cs typeface="+mn-cs"/>
              </a:rPr>
              <a:t>© 2017 F5 Networks</a:t>
            </a:r>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prstClr val="white"/>
                    </a:gs>
                    <a:gs pos="100000">
                      <a:prstClr val="white"/>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prstClr val="white"/>
                  </a:gs>
                  <a:gs pos="100000">
                    <a:prstClr val="white"/>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509292524"/>
      </p:ext>
    </p:extLst>
  </p:cSld>
  <p:clrMap bg1="lt1" tx1="dk1" bg2="lt2" tx2="dk2" accent1="accent1" accent2="accent2" accent3="accent3" accent4="accent4" accent5="accent5" accent6="accent6" hlink="hlink" folHlink="folHlink"/>
  <p:sldLayoutIdLst>
    <p:sldLayoutId id="2147483971" r:id="rId1"/>
    <p:sldLayoutId id="2147483968" r:id="rId2"/>
    <p:sldLayoutId id="2147483965" r:id="rId3"/>
    <p:sldLayoutId id="2147483974" r:id="rId4"/>
    <p:sldLayoutId id="2147483992"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gradFill>
            <a:gsLst>
              <a:gs pos="0">
                <a:schemeClr val="bg1"/>
              </a:gs>
              <a:gs pos="100000">
                <a:schemeClr val="bg1"/>
              </a:gs>
            </a:gsLst>
            <a:lin ang="5400000" scaled="1"/>
          </a:gra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gradFill>
            <a:gsLst>
              <a:gs pos="0">
                <a:schemeClr val="bg1"/>
              </a:gs>
              <a:gs pos="99000">
                <a:schemeClr val="bg1"/>
              </a:gs>
            </a:gsLst>
            <a:lin ang="5400000" scaled="1"/>
          </a:gra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dirty="0"/>
              <a:t>Click to edit Master title style</a:t>
            </a:r>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r>
              <a:rPr lang="en-US" dirty="0"/>
              <a:t>Click to edit Master text styles</a:t>
            </a:r>
          </a:p>
          <a:p>
            <a:pPr marL="457200" lvl="1" indent="-457200">
              <a:buClr>
                <a:schemeClr val="accent5"/>
              </a:buClr>
              <a:buFont typeface="Arial" charset="0"/>
            </a:pPr>
            <a:r>
              <a:rPr lang="en-US" dirty="0"/>
              <a:t>Second level</a:t>
            </a:r>
          </a:p>
          <a:p>
            <a:pPr marL="457200" lvl="2" indent="-457200">
              <a:buClr>
                <a:schemeClr val="accent5"/>
              </a:buClr>
              <a:buFont typeface="Arial" charset="0"/>
            </a:pPr>
            <a:r>
              <a:rPr lang="en-US" dirty="0"/>
              <a:t>Third level</a:t>
            </a:r>
          </a:p>
          <a:p>
            <a:pPr marL="457200" lvl="3" indent="-457200">
              <a:buClr>
                <a:schemeClr val="accent5"/>
              </a:buClr>
              <a:buFont typeface="Arial" charset="0"/>
            </a:pPr>
            <a:r>
              <a:rPr lang="en-US" dirty="0"/>
              <a:t>Fourth level</a:t>
            </a:r>
          </a:p>
          <a:p>
            <a:pPr marL="457200" lvl="4" indent="-457200">
              <a:buClr>
                <a:schemeClr val="accent5"/>
              </a:buClr>
              <a:buFont typeface="Arial" charset="0"/>
            </a:pPr>
            <a:r>
              <a:rPr lang="en-US" dirty="0"/>
              <a:t>Fifth level</a:t>
            </a:r>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lumMod val="50000"/>
                      </a:schemeClr>
                    </a:gs>
                    <a:gs pos="100000">
                      <a:schemeClr val="bg1">
                        <a:lumMod val="50000"/>
                      </a:schemeClr>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prstClr val="white">
                        <a:lumMod val="50000"/>
                      </a:prstClr>
                    </a:gs>
                    <a:gs pos="100000">
                      <a:prstClr val="white">
                        <a:lumMod val="50000"/>
                      </a:prstClr>
                    </a:gs>
                  </a:gsLst>
                  <a:lin ang="5400000" scaled="1"/>
                </a:gradFill>
                <a:effectLst/>
                <a:uLnTx/>
                <a:uFillTx/>
                <a:latin typeface="Arial"/>
                <a:ea typeface="+mn-ea"/>
                <a:cs typeface="+mn-cs"/>
              </a:rPr>
              <a:t>© 2017 F5 Networks</a:t>
            </a:r>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lumMod val="50000"/>
                      </a:schemeClr>
                    </a:gs>
                    <a:gs pos="100000">
                      <a:schemeClr val="bg1">
                        <a:lumMod val="50000"/>
                      </a:schemeClr>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prstClr val="white">
                        <a:lumMod val="50000"/>
                      </a:prstClr>
                    </a:gs>
                    <a:gs pos="100000">
                      <a:prstClr val="white">
                        <a:lumMod val="50000"/>
                      </a:prst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prstClr val="white">
                      <a:lumMod val="50000"/>
                    </a:prstClr>
                  </a:gs>
                  <a:gs pos="100000">
                    <a:prstClr val="white">
                      <a:lumMod val="50000"/>
                    </a:prstClr>
                  </a:gs>
                </a:gsLst>
                <a:lin ang="5400000" scaled="1"/>
              </a:gradFill>
              <a:effectLst/>
              <a:uLnTx/>
              <a:uFillTx/>
              <a:latin typeface="Arial"/>
              <a:ea typeface="+mn-ea"/>
              <a:cs typeface="+mn-cs"/>
            </a:endParaRP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68391645"/>
      </p:ext>
    </p:extLst>
  </p:cSld>
  <p:clrMap bg1="lt1" tx1="dk1" bg2="lt2" tx2="dk2" accent1="accent1" accent2="accent2" accent3="accent3" accent4="accent4" accent5="accent5" accent6="accent6" hlink="hlink" folHlink="folHlink"/>
  <p:sldLayoutIdLst>
    <p:sldLayoutId id="2147483953" r:id="rId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solidFill>
            <a:schemeClr val="bg1"/>
          </a:soli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solidFill>
            <a:schemeClr val="bg1"/>
          </a:soli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solidFill>
            <a:schemeClr val="bg1"/>
          </a:soli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solidFill>
            <a:schemeClr val="bg1"/>
          </a:soli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solidFill>
            <a:schemeClr val="bg1"/>
          </a:soli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solidFill>
            <a:schemeClr val="bg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79237518"/>
      </p:ext>
    </p:extLst>
  </p:cSld>
  <p:clrMap bg1="lt1" tx1="dk1" bg2="lt2" tx2="dk2" accent1="accent1" accent2="accent2" accent3="accent3" accent4="accent4" accent5="accent5" accent6="accent6" hlink="hlink" folHlink="folHlink"/>
  <p:sldLayoutIdLst>
    <p:sldLayoutId id="2147483967" r:id="rId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solidFill>
            <a:schemeClr val="bg1"/>
          </a:soli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solidFill>
            <a:schemeClr val="bg1"/>
          </a:soli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solidFill>
            <a:schemeClr val="bg1"/>
          </a:soli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solidFill>
            <a:schemeClr val="bg1"/>
          </a:soli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solidFill>
            <a:schemeClr val="bg1"/>
          </a:soli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solidFill>
            <a:schemeClr val="bg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dirty="0"/>
              <a:t>Click to edit Master title style</a:t>
            </a:r>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r>
              <a:rPr lang="en-US" dirty="0"/>
              <a:t>Click to edit Master text styles</a:t>
            </a:r>
          </a:p>
          <a:p>
            <a:pPr marL="457200" lvl="1" indent="-457200">
              <a:buClr>
                <a:schemeClr val="accent5"/>
              </a:buClr>
              <a:buFont typeface="Arial" charset="0"/>
            </a:pPr>
            <a:r>
              <a:rPr lang="en-US" dirty="0"/>
              <a:t>Second level</a:t>
            </a:r>
          </a:p>
          <a:p>
            <a:pPr marL="457200" lvl="2" indent="-457200">
              <a:buClr>
                <a:schemeClr val="accent5"/>
              </a:buClr>
              <a:buFont typeface="Arial" charset="0"/>
            </a:pPr>
            <a:r>
              <a:rPr lang="en-US" dirty="0"/>
              <a:t>Third level</a:t>
            </a:r>
          </a:p>
          <a:p>
            <a:pPr marL="457200" lvl="3" indent="-457200">
              <a:buClr>
                <a:schemeClr val="accent5"/>
              </a:buClr>
              <a:buFont typeface="Arial" charset="0"/>
            </a:pPr>
            <a:r>
              <a:rPr lang="en-US" dirty="0"/>
              <a:t>Fourth level</a:t>
            </a:r>
          </a:p>
          <a:p>
            <a:pPr marL="457200" lvl="4" indent="-457200">
              <a:buClr>
                <a:schemeClr val="accent5"/>
              </a:buClr>
              <a:buFont typeface="Arial" charset="0"/>
            </a:pPr>
            <a:r>
              <a:rPr lang="en-US" dirty="0"/>
              <a:t>Fifth level</a:t>
            </a:r>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lumMod val="50000"/>
                      </a:schemeClr>
                    </a:gs>
                    <a:gs pos="100000">
                      <a:schemeClr val="bg1">
                        <a:lumMod val="50000"/>
                      </a:schemeClr>
                    </a:gs>
                  </a:gsLst>
                  <a:lin ang="5400000" scaled="1"/>
                </a:gra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t>© 2017 F5 Networks</a:t>
            </a:r>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lumMod val="50000"/>
                      </a:schemeClr>
                    </a:gs>
                    <a:gs pos="100000">
                      <a:schemeClr val="bg1">
                        <a:lumMod val="50000"/>
                      </a:schemeClr>
                    </a:gs>
                  </a:gsLst>
                  <a:lin ang="5400000" scaled="1"/>
                </a:gra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gradFill>
                <a:gsLst>
                  <a:gs pos="0">
                    <a:srgbClr val="FFFFFF">
                      <a:lumMod val="50000"/>
                    </a:srgbClr>
                  </a:gs>
                  <a:gs pos="100000">
                    <a:srgbClr val="FFFFFF">
                      <a:lumMod val="50000"/>
                    </a:srgbClr>
                  </a:gs>
                </a:gsLst>
                <a:lin ang="5400000" scaled="1"/>
              </a:gradFill>
              <a:effectLst/>
              <a:uLnTx/>
              <a:uFillTx/>
              <a:latin typeface="Arial"/>
              <a:ea typeface="+mn-ea"/>
              <a:cs typeface="+mn-cs"/>
            </a:endParaRPr>
          </a:p>
        </p:txBody>
      </p:sp>
    </p:spTree>
    <p:extLst>
      <p:ext uri="{BB962C8B-B14F-4D97-AF65-F5344CB8AC3E}">
        <p14:creationId xmlns:p14="http://schemas.microsoft.com/office/powerpoint/2010/main" val="2315837592"/>
      </p:ext>
    </p:extLst>
  </p:cSld>
  <p:clrMap bg1="lt1" tx1="dk1" bg2="lt2" tx2="dk2" accent1="accent1" accent2="accent2" accent3="accent3" accent4="accent4" accent5="accent5" accent6="accent6" hlink="hlink" folHlink="folHlink"/>
  <p:sldLayoutIdLst>
    <p:sldLayoutId id="2147483926" r:id="rId1"/>
    <p:sldLayoutId id="2147483928" r:id="rId2"/>
    <p:sldLayoutId id="2147483929" r:id="rId3"/>
    <p:sldLayoutId id="2147483930" r:id="rId4"/>
    <p:sldLayoutId id="2147483931" r:id="rId5"/>
    <p:sldLayoutId id="2147483932" r:id="rId6"/>
    <p:sldLayoutId id="2147483933" r:id="rId7"/>
    <p:sldLayoutId id="2147483934" r:id="rId8"/>
    <p:sldLayoutId id="2147483936" r:id="rId9"/>
    <p:sldLayoutId id="2147483937" r:id="rId10"/>
    <p:sldLayoutId id="214748393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gradFill>
            <a:gsLst>
              <a:gs pos="0">
                <a:schemeClr val="tx2"/>
              </a:gs>
              <a:gs pos="100000">
                <a:schemeClr val="tx2"/>
              </a:gs>
            </a:gsLst>
            <a:lin ang="5400000" scaled="1"/>
          </a:gra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gradFill>
            <a:gsLst>
              <a:gs pos="0">
                <a:schemeClr val="tx2"/>
              </a:gs>
              <a:gs pos="99000">
                <a:schemeClr val="tx2"/>
              </a:gs>
            </a:gsLst>
            <a:lin ang="5400000" scaled="1"/>
          </a:gra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gradFill>
            <a:gsLst>
              <a:gs pos="0">
                <a:schemeClr val="bg1">
                  <a:lumMod val="50000"/>
                </a:schemeClr>
              </a:gs>
              <a:gs pos="100000">
                <a:schemeClr val="bg1">
                  <a:lumMod val="50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gradFill>
            <a:gsLst>
              <a:gs pos="0">
                <a:schemeClr val="bg1">
                  <a:lumMod val="50000"/>
                </a:schemeClr>
              </a:gs>
              <a:gs pos="100000">
                <a:schemeClr val="bg1">
                  <a:lumMod val="50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gradFill>
            <a:gsLst>
              <a:gs pos="0">
                <a:schemeClr val="bg1">
                  <a:lumMod val="50000"/>
                </a:schemeClr>
              </a:gs>
              <a:gs pos="100000">
                <a:schemeClr val="bg1">
                  <a:lumMod val="50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gradFill>
            <a:gsLst>
              <a:gs pos="0">
                <a:schemeClr val="bg1">
                  <a:lumMod val="50000"/>
                </a:schemeClr>
              </a:gs>
              <a:gs pos="100000">
                <a:schemeClr val="bg1">
                  <a:lumMod val="50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a:t>Click to edit Master title style</a:t>
            </a:r>
            <a:endParaRPr lang="en-US" dirty="0"/>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r>
              <a:rPr lang="en-US"/>
              <a:t>Click to edit Master text styles</a:t>
            </a:r>
          </a:p>
          <a:p>
            <a:pPr marL="457200" lvl="1" indent="-457200">
              <a:buClr>
                <a:schemeClr val="accent5"/>
              </a:buClr>
              <a:buFont typeface="Arial" charset="0"/>
            </a:pPr>
            <a:r>
              <a:rPr lang="en-US"/>
              <a:t>Second level</a:t>
            </a:r>
          </a:p>
          <a:p>
            <a:pPr marL="457200" lvl="2" indent="-457200">
              <a:buClr>
                <a:schemeClr val="accent5"/>
              </a:buClr>
              <a:buFont typeface="Arial" charset="0"/>
            </a:pPr>
            <a:r>
              <a:rPr lang="en-US"/>
              <a:t>Third level</a:t>
            </a:r>
          </a:p>
          <a:p>
            <a:pPr marL="457200" lvl="3" indent="-457200">
              <a:buClr>
                <a:schemeClr val="accent5"/>
              </a:buClr>
              <a:buFont typeface="Arial" charset="0"/>
            </a:pPr>
            <a:r>
              <a:rPr lang="en-US"/>
              <a:t>Fourth level</a:t>
            </a:r>
          </a:p>
          <a:p>
            <a:pPr marL="457200" lvl="4" indent="-457200">
              <a:buClr>
                <a:schemeClr val="accent5"/>
              </a:buClr>
              <a:buFont typeface="Arial" charset="0"/>
            </a:pPr>
            <a:r>
              <a:rPr lang="en-US"/>
              <a:t>Fifth level</a:t>
            </a:r>
            <a:endParaRPr lang="en-US" dirty="0"/>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tx1"/>
                    </a:gs>
                    <a:gs pos="100000">
                      <a:schemeClr val="tx1"/>
                    </a:gs>
                  </a:gsLst>
                  <a:lin ang="5400000" scaled="1"/>
                </a:gradFill>
              </a:defRPr>
            </a:lvl1pPr>
          </a:lstStyle>
          <a:p>
            <a:r>
              <a:rPr lang="en-US"/>
              <a:t>© F5 Networks  |  CONFIDENTIAL</a:t>
            </a:r>
            <a:endParaRPr lang="en-US" dirty="0"/>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tx1"/>
                    </a:gs>
                    <a:gs pos="100000">
                      <a:schemeClr val="tx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2577281747"/>
      </p:ext>
    </p:extLst>
  </p:cSld>
  <p:clrMap bg1="dk1" tx1="lt1" bg2="dk2" tx2="lt2" accent1="accent1" accent2="accent2" accent3="accent3" accent4="accent4" accent5="accent5" accent6="accent6" hlink="hlink" folHlink="folHlink"/>
  <p:sldLayoutIdLst>
    <p:sldLayoutId id="2147483976" r:id="rId1"/>
    <p:sldLayoutId id="2147483977" r:id="rId2"/>
    <p:sldLayoutId id="2147483978" r:id="rId3"/>
    <p:sldLayoutId id="2147483979" r:id="rId4"/>
    <p:sldLayoutId id="2147483980" r:id="rId5"/>
    <p:sldLayoutId id="2147483981" r:id="rId6"/>
    <p:sldLayoutId id="2147483982" r:id="rId7"/>
    <p:sldLayoutId id="2147483983" r:id="rId8"/>
    <p:sldLayoutId id="2147483984" r:id="rId9"/>
    <p:sldLayoutId id="2147483985" r:id="rId10"/>
    <p:sldLayoutId id="2147483986" r:id="rId11"/>
    <p:sldLayoutId id="2147483987" r:id="rId12"/>
    <p:sldLayoutId id="2147483988" r:id="rId13"/>
    <p:sldLayoutId id="2147483989" r:id="rId14"/>
    <p:sldLayoutId id="2147483990" r:id="rId15"/>
    <p:sldLayoutId id="2147483991" r:id="rId16"/>
    <p:sldLayoutId id="2147483993" r:id="rId17"/>
    <p:sldLayoutId id="2147483994" r:id="rId1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gradFill>
            <a:gsLst>
              <a:gs pos="0">
                <a:schemeClr val="tx1"/>
              </a:gs>
              <a:gs pos="100000">
                <a:schemeClr val="tx1"/>
              </a:gs>
            </a:gsLst>
            <a:lin ang="5400000" scaled="1"/>
          </a:gra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gradFill>
            <a:gsLst>
              <a:gs pos="0">
                <a:schemeClr val="tx1"/>
              </a:gs>
              <a:gs pos="100000">
                <a:schemeClr val="tx1"/>
              </a:gs>
            </a:gsLst>
            <a:lin ang="5400000" scaled="1"/>
          </a:gra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gradFill>
            <a:gsLst>
              <a:gs pos="100000">
                <a:schemeClr val="tx1">
                  <a:lumMod val="65000"/>
                </a:schemeClr>
              </a:gs>
              <a:gs pos="0">
                <a:schemeClr val="tx1">
                  <a:lumMod val="65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gradFill>
            <a:gsLst>
              <a:gs pos="100000">
                <a:schemeClr val="tx1">
                  <a:lumMod val="65000"/>
                </a:schemeClr>
              </a:gs>
              <a:gs pos="0">
                <a:schemeClr val="tx1">
                  <a:lumMod val="65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gradFill>
            <a:gsLst>
              <a:gs pos="100000">
                <a:schemeClr val="tx1">
                  <a:lumMod val="65000"/>
                </a:schemeClr>
              </a:gs>
              <a:gs pos="0">
                <a:schemeClr val="tx1">
                  <a:lumMod val="65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gradFill>
            <a:gsLst>
              <a:gs pos="100000">
                <a:schemeClr val="tx1">
                  <a:lumMod val="65000"/>
                </a:schemeClr>
              </a:gs>
              <a:gs pos="0">
                <a:schemeClr val="tx1">
                  <a:lumMod val="65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1" y="304801"/>
            <a:ext cx="11582400" cy="867930"/>
          </a:xfrm>
          <a:prstGeom prst="rect">
            <a:avLst/>
          </a:prstGeom>
        </p:spPr>
        <p:txBody>
          <a:bodyPr vert="horz" lIns="155448" tIns="155448" rIns="155448" bIns="155448" rtlCol="0" anchor="t" anchorCtr="0">
            <a:spAutoFit/>
          </a:bodyPr>
          <a:lstStyle/>
          <a:p>
            <a:pPr lvl="0"/>
            <a:r>
              <a:rPr lang="en-US"/>
              <a:t>Click to edit Master title style</a:t>
            </a:r>
          </a:p>
        </p:txBody>
      </p:sp>
      <p:sp>
        <p:nvSpPr>
          <p:cNvPr id="3" name="Text Placeholder 2"/>
          <p:cNvSpPr>
            <a:spLocks noGrp="1"/>
          </p:cNvSpPr>
          <p:nvPr>
            <p:ph type="body" idx="1"/>
          </p:nvPr>
        </p:nvSpPr>
        <p:spPr>
          <a:xfrm>
            <a:off x="304801" y="1219202"/>
            <a:ext cx="11582400" cy="5333999"/>
          </a:xfrm>
          <a:prstGeom prst="rect">
            <a:avLst/>
          </a:prstGeom>
        </p:spPr>
        <p:txBody>
          <a:bodyPr vert="horz" lIns="155448" tIns="155448" rIns="155448" bIns="155448" rtlCol="0">
            <a:noAutofit/>
          </a:bodyPr>
          <a:lstStyle/>
          <a:p>
            <a:pPr marL="457063" lvl="0" indent="-457063">
              <a:buClr>
                <a:schemeClr val="accent5"/>
              </a:buClr>
              <a:buFont typeface="Arial" charset="0"/>
            </a:pPr>
            <a:r>
              <a:rPr lang="en-US"/>
              <a:t>Click to edit Master text styles</a:t>
            </a:r>
          </a:p>
          <a:p>
            <a:pPr marL="457063" lvl="1" indent="-457063">
              <a:buClr>
                <a:schemeClr val="accent5"/>
              </a:buClr>
              <a:buFont typeface="Arial" charset="0"/>
            </a:pPr>
            <a:r>
              <a:rPr lang="en-US"/>
              <a:t>Second level</a:t>
            </a:r>
          </a:p>
          <a:p>
            <a:pPr marL="457063" lvl="2" indent="-457063">
              <a:buClr>
                <a:schemeClr val="accent5"/>
              </a:buClr>
              <a:buFont typeface="Arial" charset="0"/>
            </a:pPr>
            <a:r>
              <a:rPr lang="en-US"/>
              <a:t>Third level</a:t>
            </a:r>
          </a:p>
          <a:p>
            <a:pPr marL="457063" lvl="3" indent="-457063">
              <a:buClr>
                <a:schemeClr val="accent5"/>
              </a:buClr>
              <a:buFont typeface="Arial" charset="0"/>
            </a:pPr>
            <a:r>
              <a:rPr lang="en-US"/>
              <a:t>Fourth level</a:t>
            </a:r>
          </a:p>
          <a:p>
            <a:pPr marL="457063" lvl="4" indent="-457063">
              <a:buClr>
                <a:schemeClr val="accent5"/>
              </a:buClr>
              <a:buFont typeface="Arial" charset="0"/>
            </a:pPr>
            <a:r>
              <a:rPr lang="en-US"/>
              <a:t>Fifth level</a:t>
            </a:r>
          </a:p>
        </p:txBody>
      </p:sp>
      <p:sp>
        <p:nvSpPr>
          <p:cNvPr id="6" name="Footer Placeholder 5"/>
          <p:cNvSpPr>
            <a:spLocks noGrp="1"/>
          </p:cNvSpPr>
          <p:nvPr>
            <p:ph type="ftr" sz="quarter" idx="3"/>
          </p:nvPr>
        </p:nvSpPr>
        <p:spPr>
          <a:xfrm>
            <a:off x="304800" y="6492877"/>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gradFill>
                  <a:gsLst>
                    <a:gs pos="0">
                      <a:srgbClr val="FFFFFF"/>
                    </a:gs>
                    <a:gs pos="100000">
                      <a:srgbClr val="FFFFFF"/>
                    </a:gs>
                  </a:gsLst>
                  <a:lin ang="5400000" scaled="1"/>
                </a:gradFill>
              </a:rPr>
              <a:t>© 2017 F5 Networks</a:t>
            </a:r>
          </a:p>
        </p:txBody>
      </p:sp>
      <p:sp>
        <p:nvSpPr>
          <p:cNvPr id="7" name="Slide Number Placeholder 6"/>
          <p:cNvSpPr>
            <a:spLocks noGrp="1"/>
          </p:cNvSpPr>
          <p:nvPr>
            <p:ph type="sldNum" sz="quarter" idx="4"/>
          </p:nvPr>
        </p:nvSpPr>
        <p:spPr>
          <a:xfrm>
            <a:off x="9144000" y="6492876"/>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a:gradFill>
                  <a:gsLst>
                    <a:gs pos="0">
                      <a:srgbClr val="FFFFFF"/>
                    </a:gs>
                    <a:gs pos="100000">
                      <a:srgbClr val="FFFFFF"/>
                    </a:gs>
                  </a:gsLst>
                  <a:lin ang="5400000" scaled="1"/>
                </a:gradFill>
              </a:rPr>
              <a:pPr/>
              <a:t>‹#›</a:t>
            </a:fld>
            <a:endParaRPr dirty="0">
              <a:gradFill>
                <a:gsLst>
                  <a:gs pos="0">
                    <a:srgbClr val="FFFFFF"/>
                  </a:gs>
                  <a:gs pos="100000">
                    <a:srgbClr val="FFFFFF"/>
                  </a:gs>
                </a:gsLst>
                <a:lin ang="5400000" scaled="1"/>
              </a:gradFill>
            </a:endParaRPr>
          </a:p>
        </p:txBody>
      </p:sp>
    </p:spTree>
    <p:extLst>
      <p:ext uri="{BB962C8B-B14F-4D97-AF65-F5344CB8AC3E}">
        <p14:creationId xmlns:p14="http://schemas.microsoft.com/office/powerpoint/2010/main" val="1633835262"/>
      </p:ext>
    </p:extLst>
  </p:cSld>
  <p:clrMap bg1="lt1" tx1="dk1" bg2="lt2" tx2="dk2" accent1="accent1" accent2="accent2" accent3="accent3" accent4="accent4" accent5="accent5" accent6="accent6" hlink="hlink" folHlink="folHlink"/>
  <p:sldLayoutIdLst>
    <p:sldLayoutId id="2147483996" r:id="rId1"/>
    <p:sldLayoutId id="2147483997" r:id="rId2"/>
    <p:sldLayoutId id="2147483998" r:id="rId3"/>
    <p:sldLayoutId id="2147483999" r:id="rId4"/>
    <p:sldLayoutId id="2147484000" r:id="rId5"/>
    <p:sldLayoutId id="2147484001" r:id="rId6"/>
    <p:sldLayoutId id="2147484003" r:id="rId7"/>
    <p:sldLayoutId id="2147484005"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126" rtl="0" eaLnBrk="1" latinLnBrk="0" hangingPunct="1">
        <a:lnSpc>
          <a:spcPct val="90000"/>
        </a:lnSpc>
        <a:spcBef>
          <a:spcPct val="0"/>
        </a:spcBef>
        <a:buNone/>
        <a:defRPr lang="en-US" sz="3999" b="1" kern="1200" dirty="0">
          <a:gradFill>
            <a:gsLst>
              <a:gs pos="0">
                <a:schemeClr val="bg1"/>
              </a:gs>
              <a:gs pos="100000">
                <a:schemeClr val="bg1"/>
              </a:gs>
            </a:gsLst>
            <a:lin ang="5400000" scaled="1"/>
          </a:gradFill>
          <a:latin typeface="Arial" panose="020B0604020202020204" pitchFamily="34" charset="0"/>
          <a:ea typeface="+mj-ea"/>
          <a:cs typeface="Arial" panose="020B0604020202020204" pitchFamily="34" charset="0"/>
        </a:defRPr>
      </a:lvl1pPr>
    </p:titleStyle>
    <p:bodyStyle>
      <a:lvl1pPr marL="0" indent="0" algn="l" defTabSz="914126" rtl="0" eaLnBrk="1" latinLnBrk="0" hangingPunct="1">
        <a:lnSpc>
          <a:spcPct val="90000"/>
        </a:lnSpc>
        <a:spcBef>
          <a:spcPts val="1000"/>
        </a:spcBef>
        <a:buFont typeface="Arial" charset="0"/>
        <a:buChar char="•"/>
        <a:defRPr lang="en-US" sz="3199" b="1" kern="1200" smtClean="0">
          <a:gradFill>
            <a:gsLst>
              <a:gs pos="0">
                <a:schemeClr val="bg1"/>
              </a:gs>
              <a:gs pos="99000">
                <a:schemeClr val="bg1"/>
              </a:gs>
            </a:gsLst>
            <a:lin ang="5400000" scaled="1"/>
          </a:gradFill>
          <a:latin typeface="Arial" panose="020B0604020202020204" pitchFamily="34" charset="0"/>
          <a:ea typeface="+mn-ea"/>
          <a:cs typeface="Arial" panose="020B0604020202020204" pitchFamily="34" charset="0"/>
        </a:defRPr>
      </a:lvl1pPr>
      <a:lvl2pPr marL="0" indent="0" algn="l" defTabSz="914126" rtl="0" eaLnBrk="1" latinLnBrk="0" hangingPunct="1">
        <a:lnSpc>
          <a:spcPct val="90000"/>
        </a:lnSpc>
        <a:spcBef>
          <a:spcPts val="500"/>
        </a:spcBef>
        <a:buFont typeface="Arial" charset="0"/>
        <a:buChar char="•"/>
        <a:defRPr lang="en-US" sz="2399" kern="1200" smtClean="0">
          <a:gradFill>
            <a:gsLst>
              <a:gs pos="0">
                <a:schemeClr val="bg1">
                  <a:lumMod val="65000"/>
                </a:schemeClr>
              </a:gs>
              <a:gs pos="100000">
                <a:schemeClr val="bg1">
                  <a:lumMod val="65000"/>
                </a:schemeClr>
              </a:gs>
            </a:gsLst>
            <a:lin ang="5400000" scaled="1"/>
          </a:gradFill>
          <a:latin typeface="Arial" panose="020B0604020202020204" pitchFamily="34" charset="0"/>
          <a:ea typeface="+mn-ea"/>
          <a:cs typeface="Arial" panose="020B0604020202020204" pitchFamily="34" charset="0"/>
        </a:defRPr>
      </a:lvl2pPr>
      <a:lvl3pPr marL="0" indent="0" algn="l" defTabSz="914126" rtl="0" eaLnBrk="1" latinLnBrk="0" hangingPunct="1">
        <a:lnSpc>
          <a:spcPct val="90000"/>
        </a:lnSpc>
        <a:spcBef>
          <a:spcPts val="500"/>
        </a:spcBef>
        <a:buFont typeface="Arial" charset="0"/>
        <a:buChar char="•"/>
        <a:defRPr lang="en-US" sz="1999" kern="1200" smtClean="0">
          <a:gradFill>
            <a:gsLst>
              <a:gs pos="0">
                <a:schemeClr val="bg1">
                  <a:lumMod val="65000"/>
                </a:schemeClr>
              </a:gs>
              <a:gs pos="100000">
                <a:schemeClr val="bg1">
                  <a:lumMod val="65000"/>
                </a:schemeClr>
              </a:gs>
            </a:gsLst>
            <a:lin ang="5400000" scaled="1"/>
          </a:gradFill>
          <a:latin typeface="Arial" panose="020B0604020202020204" pitchFamily="34" charset="0"/>
          <a:ea typeface="+mn-ea"/>
          <a:cs typeface="Arial" panose="020B0604020202020204" pitchFamily="34" charset="0"/>
        </a:defRPr>
      </a:lvl3pPr>
      <a:lvl4pPr marL="0" indent="0" algn="l" defTabSz="914126" rtl="0" eaLnBrk="1" latinLnBrk="0" hangingPunct="1">
        <a:lnSpc>
          <a:spcPct val="90000"/>
        </a:lnSpc>
        <a:spcBef>
          <a:spcPts val="500"/>
        </a:spcBef>
        <a:buFont typeface="Arial" charset="0"/>
        <a:buChar char="•"/>
        <a:defRPr lang="en-US" sz="1799" kern="1200" smtClean="0">
          <a:gradFill>
            <a:gsLst>
              <a:gs pos="0">
                <a:schemeClr val="bg1">
                  <a:lumMod val="65000"/>
                </a:schemeClr>
              </a:gs>
              <a:gs pos="100000">
                <a:schemeClr val="bg1">
                  <a:lumMod val="65000"/>
                </a:schemeClr>
              </a:gs>
            </a:gsLst>
            <a:lin ang="5400000" scaled="1"/>
          </a:gradFill>
          <a:latin typeface="Arial" panose="020B0604020202020204" pitchFamily="34" charset="0"/>
          <a:ea typeface="+mn-ea"/>
          <a:cs typeface="Arial" panose="020B0604020202020204" pitchFamily="34" charset="0"/>
        </a:defRPr>
      </a:lvl4pPr>
      <a:lvl5pPr marL="0" indent="0" algn="l" defTabSz="914126" rtl="0" eaLnBrk="1" latinLnBrk="0" hangingPunct="1">
        <a:lnSpc>
          <a:spcPct val="90000"/>
        </a:lnSpc>
        <a:spcBef>
          <a:spcPts val="500"/>
        </a:spcBef>
        <a:buFont typeface="Arial" charset="0"/>
        <a:buChar char="•"/>
        <a:defRPr lang="en-US" sz="1799" kern="1200" dirty="0">
          <a:gradFill>
            <a:gsLst>
              <a:gs pos="0">
                <a:schemeClr val="bg1">
                  <a:lumMod val="65000"/>
                </a:schemeClr>
              </a:gs>
              <a:gs pos="100000">
                <a:schemeClr val="bg1">
                  <a:lumMod val="65000"/>
                </a:schemeClr>
              </a:gs>
            </a:gsLst>
            <a:lin ang="5400000" scaled="1"/>
          </a:gradFill>
          <a:latin typeface="Arial" panose="020B0604020202020204" pitchFamily="34" charset="0"/>
          <a:ea typeface="+mn-ea"/>
          <a:cs typeface="Arial" panose="020B0604020202020204" pitchFamily="34" charset="0"/>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9C235CF-BDA2-4E7E-8BBD-350479985E74}" type="datetimeFigureOut">
              <a:rPr lang="en-US" smtClean="0"/>
              <a:pPr/>
              <a:t>2/11/18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48441347"/>
      </p:ext>
    </p:extLst>
  </p:cSld>
  <p:clrMap bg1="dk1" tx1="lt1" bg2="dk2" tx2="lt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 id="2147484032" r:id="rId12"/>
    <p:sldLayoutId id="2147484033" r:id="rId13"/>
    <p:sldLayoutId id="2147484034" r:id="rId14"/>
    <p:sldLayoutId id="2147484035" r:id="rId15"/>
    <p:sldLayoutId id="2147484036" r:id="rId16"/>
    <p:sldLayoutId id="2147484037" r:id="rId17"/>
    <p:sldLayoutId id="2147484038" r:id="rId18"/>
  </p:sldLayoutIdLst>
  <p:hf sldNum="0" hdr="0" ftr="0" dt="0"/>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4800" y="304801"/>
            <a:ext cx="11582400" cy="867930"/>
          </a:xfrm>
          <a:prstGeom prst="rect">
            <a:avLst/>
          </a:prstGeom>
        </p:spPr>
        <p:txBody>
          <a:bodyPr vert="horz" lIns="155448" tIns="155448" rIns="155448" bIns="155448" rtlCol="0" anchor="t" anchorCtr="0">
            <a:spAutoFit/>
          </a:bodyPr>
          <a:lstStyle/>
          <a:p>
            <a:pPr lvl="0"/>
            <a:r>
              <a:rPr lang="en-US"/>
              <a:t>Click to edit Master title style</a:t>
            </a:r>
            <a:endParaRPr lang="en-US" dirty="0"/>
          </a:p>
        </p:txBody>
      </p:sp>
      <p:sp>
        <p:nvSpPr>
          <p:cNvPr id="3" name="Text Placeholder 2"/>
          <p:cNvSpPr>
            <a:spLocks noGrp="1"/>
          </p:cNvSpPr>
          <p:nvPr>
            <p:ph type="body" idx="1"/>
          </p:nvPr>
        </p:nvSpPr>
        <p:spPr>
          <a:xfrm>
            <a:off x="304800" y="1219200"/>
            <a:ext cx="11582400" cy="5333999"/>
          </a:xfrm>
          <a:prstGeom prst="rect">
            <a:avLst/>
          </a:prstGeom>
        </p:spPr>
        <p:txBody>
          <a:bodyPr vert="horz" lIns="155448" tIns="155448" rIns="155448" bIns="155448" rtlCol="0">
            <a:noAutofit/>
          </a:bodyPr>
          <a:lstStyle/>
          <a:p>
            <a:pPr marL="457200" lvl="0" indent="-457200">
              <a:buClr>
                <a:schemeClr val="accent5"/>
              </a:buClr>
              <a:buFont typeface="Arial" charset="0"/>
            </a:pPr>
            <a:r>
              <a:rPr lang="en-US"/>
              <a:t>Edit Master text styles</a:t>
            </a:r>
          </a:p>
          <a:p>
            <a:pPr marL="457200" lvl="1" indent="-457200">
              <a:buClr>
                <a:schemeClr val="accent5"/>
              </a:buClr>
              <a:buFont typeface="Arial" charset="0"/>
            </a:pPr>
            <a:r>
              <a:rPr lang="en-US"/>
              <a:t>Second level</a:t>
            </a:r>
          </a:p>
          <a:p>
            <a:pPr marL="457200" lvl="2" indent="-457200">
              <a:buClr>
                <a:schemeClr val="accent5"/>
              </a:buClr>
              <a:buFont typeface="Arial" charset="0"/>
            </a:pPr>
            <a:r>
              <a:rPr lang="en-US"/>
              <a:t>Third level</a:t>
            </a:r>
          </a:p>
          <a:p>
            <a:pPr marL="457200" lvl="3" indent="-457200">
              <a:buClr>
                <a:schemeClr val="accent5"/>
              </a:buClr>
              <a:buFont typeface="Arial" charset="0"/>
            </a:pPr>
            <a:r>
              <a:rPr lang="en-US"/>
              <a:t>Fourth level</a:t>
            </a:r>
          </a:p>
          <a:p>
            <a:pPr marL="457200" lvl="4" indent="-457200">
              <a:buClr>
                <a:schemeClr val="accent5"/>
              </a:buClr>
              <a:buFont typeface="Arial" charset="0"/>
            </a:pPr>
            <a:r>
              <a:rPr lang="en-US"/>
              <a:t>Fifth level</a:t>
            </a:r>
            <a:endParaRPr lang="en-US" dirty="0"/>
          </a:p>
        </p:txBody>
      </p:sp>
      <p:sp>
        <p:nvSpPr>
          <p:cNvPr id="6" name="Footer Placeholder 5"/>
          <p:cNvSpPr>
            <a:spLocks noGrp="1"/>
          </p:cNvSpPr>
          <p:nvPr>
            <p:ph type="ftr" sz="quarter" idx="3"/>
          </p:nvPr>
        </p:nvSpPr>
        <p:spPr>
          <a:xfrm>
            <a:off x="304800" y="6492875"/>
            <a:ext cx="4114800" cy="365125"/>
          </a:xfrm>
          <a:prstGeom prst="rect">
            <a:avLst/>
          </a:prstGeom>
        </p:spPr>
        <p:txBody>
          <a:bodyPr vert="horz" lIns="155448" tIns="155448" rIns="155448" bIns="155448" rtlCol="0" anchor="ctr"/>
          <a:lstStyle>
            <a:lvl1pPr algn="l">
              <a:defRPr sz="1000">
                <a:gradFill>
                  <a:gsLst>
                    <a:gs pos="0">
                      <a:schemeClr val="bg1"/>
                    </a:gs>
                    <a:gs pos="100000">
                      <a:schemeClr val="bg1"/>
                    </a:gs>
                  </a:gsLst>
                  <a:lin ang="5400000" scaled="1"/>
                </a:gradFill>
              </a:defRPr>
            </a:lvl1pPr>
          </a:lstStyle>
          <a:p>
            <a:r>
              <a:rPr lang="en-US" dirty="0"/>
              <a:t>© 2017 F5 Networks</a:t>
            </a:r>
          </a:p>
        </p:txBody>
      </p:sp>
      <p:sp>
        <p:nvSpPr>
          <p:cNvPr id="7" name="Slide Number Placeholder 6"/>
          <p:cNvSpPr>
            <a:spLocks noGrp="1"/>
          </p:cNvSpPr>
          <p:nvPr>
            <p:ph type="sldNum" sz="quarter" idx="4"/>
          </p:nvPr>
        </p:nvSpPr>
        <p:spPr>
          <a:xfrm>
            <a:off x="9144000" y="6492874"/>
            <a:ext cx="2743200" cy="365125"/>
          </a:xfrm>
          <a:prstGeom prst="rect">
            <a:avLst/>
          </a:prstGeom>
        </p:spPr>
        <p:txBody>
          <a:bodyPr vert="horz" lIns="155448" tIns="155448" rIns="155448" bIns="155448" rtlCol="0" anchor="ctr"/>
          <a:lstStyle>
            <a:lvl1pPr algn="r">
              <a:defRPr lang="en-US" sz="1000" smtClean="0">
                <a:gradFill>
                  <a:gsLst>
                    <a:gs pos="0">
                      <a:schemeClr val="bg1"/>
                    </a:gs>
                    <a:gs pos="100000">
                      <a:schemeClr val="bg1"/>
                    </a:gs>
                  </a:gsLst>
                  <a:lin ang="5400000" scaled="1"/>
                </a:gradFill>
              </a:defRPr>
            </a:lvl1pPr>
          </a:lstStyle>
          <a:p>
            <a:fld id="{49DF86D6-4B9D-4B83-AF23-D696D3CD110A}" type="slidenum">
              <a:rPr lang="en-US" smtClean="0"/>
              <a:pPr/>
              <a:t>‹#›</a:t>
            </a:fld>
            <a:endParaRPr lang="en-US" dirty="0"/>
          </a:p>
        </p:txBody>
      </p:sp>
    </p:spTree>
    <p:extLst>
      <p:ext uri="{BB962C8B-B14F-4D97-AF65-F5344CB8AC3E}">
        <p14:creationId xmlns:p14="http://schemas.microsoft.com/office/powerpoint/2010/main" val="2130687546"/>
      </p:ext>
    </p:extLst>
  </p:cSld>
  <p:clrMap bg1="lt1" tx1="dk1" bg2="lt2" tx2="dk2" accent1="accent1" accent2="accent2" accent3="accent3" accent4="accent4" accent5="accent5" accent6="accent6" hlink="hlink" folHlink="folHlink"/>
  <p:sldLayoutIdLst>
    <p:sldLayoutId id="2147484040" r:id="rId1"/>
    <p:sldLayoutId id="2147484041" r:id="rId2"/>
    <p:sldLayoutId id="2147484042" r:id="rId3"/>
    <p:sldLayoutId id="2147484043" r:id="rId4"/>
    <p:sldLayoutId id="2147484044" r:id="rId5"/>
    <p:sldLayoutId id="2147484045" r:id="rId6"/>
    <p:sldLayoutId id="2147484046" r:id="rId7"/>
    <p:sldLayoutId id="2147484047" r:id="rId8"/>
    <p:sldLayoutId id="2147484048" r:id="rId9"/>
    <p:sldLayoutId id="2147484049" r:id="rId10"/>
    <p:sldLayoutId id="2147484050" r:id="rId11"/>
    <p:sldLayoutId id="2147484051" r:id="rId12"/>
    <p:sldLayoutId id="2147484052" r:id="rId13"/>
    <p:sldLayoutId id="2147484053" r:id="rId14"/>
    <p:sldLayoutId id="2147484054" r:id="rId15"/>
    <p:sldLayoutId id="2147484055" r:id="rId16"/>
    <p:sldLayoutId id="2147484056"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4000" b="1" kern="1200" dirty="0">
          <a:gradFill>
            <a:gsLst>
              <a:gs pos="0">
                <a:schemeClr val="bg1"/>
              </a:gs>
              <a:gs pos="100000">
                <a:schemeClr val="bg1"/>
              </a:gs>
            </a:gsLst>
            <a:lin ang="5400000" scaled="1"/>
          </a:gradFill>
          <a:latin typeface="+mj-lt"/>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charset="0"/>
        <a:buChar char="•"/>
        <a:defRPr lang="en-US" sz="3200" b="1" kern="1200" smtClean="0">
          <a:gradFill>
            <a:gsLst>
              <a:gs pos="0">
                <a:schemeClr val="bg1"/>
              </a:gs>
              <a:gs pos="99000">
                <a:schemeClr val="bg1"/>
              </a:gs>
            </a:gsLst>
            <a:lin ang="5400000" scaled="1"/>
          </a:gradFill>
          <a:latin typeface="+mn-lt"/>
          <a:ea typeface="+mn-ea"/>
          <a:cs typeface="Arial" panose="020B0604020202020204" pitchFamily="34" charset="0"/>
        </a:defRPr>
      </a:lvl1pPr>
      <a:lvl2pPr marL="0" indent="0" algn="l" defTabSz="914400" rtl="0" eaLnBrk="1" latinLnBrk="0" hangingPunct="1">
        <a:lnSpc>
          <a:spcPct val="90000"/>
        </a:lnSpc>
        <a:spcBef>
          <a:spcPts val="500"/>
        </a:spcBef>
        <a:buFont typeface="Arial" charset="0"/>
        <a:buChar char="•"/>
        <a:defRPr lang="en-US" sz="24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 typeface="Arial" charset="0"/>
        <a:buChar char="•"/>
        <a:defRPr lang="en-US" sz="20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 typeface="Arial" charset="0"/>
        <a:buChar char="•"/>
        <a:defRPr lang="en-US" sz="1800" kern="1200" smtClean="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 typeface="Arial" charset="0"/>
        <a:buChar char="•"/>
        <a:defRPr lang="en-US" sz="1800" kern="1200" dirty="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792">
          <p15:clr>
            <a:srgbClr val="5ACBF0"/>
          </p15:clr>
        </p15:guide>
        <p15:guide id="2" pos="3888">
          <p15:clr>
            <a:srgbClr val="5ACBF0"/>
          </p15:clr>
        </p15:guide>
        <p15:guide id="3" pos="3288">
          <p15:clr>
            <a:srgbClr val="5ACBF0"/>
          </p15:clr>
        </p15:guide>
        <p15:guide id="4" pos="2688">
          <p15:clr>
            <a:srgbClr val="5ACBF0"/>
          </p15:clr>
        </p15:guide>
        <p15:guide id="5" pos="2592">
          <p15:clr>
            <a:srgbClr val="5ACBF0"/>
          </p15:clr>
        </p15:guide>
        <p15:guide id="6" pos="2088">
          <p15:clr>
            <a:srgbClr val="5ACBF0"/>
          </p15:clr>
        </p15:guide>
        <p15:guide id="7" pos="1992">
          <p15:clr>
            <a:srgbClr val="5ACBF0"/>
          </p15:clr>
        </p15:guide>
        <p15:guide id="8" pos="1392">
          <p15:clr>
            <a:srgbClr val="5ACBF0"/>
          </p15:clr>
        </p15:guide>
        <p15:guide id="9" pos="792">
          <p15:clr>
            <a:srgbClr val="5ACBF0"/>
          </p15:clr>
        </p15:guide>
        <p15:guide id="10" pos="4392">
          <p15:clr>
            <a:srgbClr val="5ACBF0"/>
          </p15:clr>
        </p15:guide>
        <p15:guide id="11" pos="4488">
          <p15:clr>
            <a:srgbClr val="5ACBF0"/>
          </p15:clr>
        </p15:guide>
        <p15:guide id="12" pos="4992">
          <p15:clr>
            <a:srgbClr val="5ACBF0"/>
          </p15:clr>
        </p15:guide>
        <p15:guide id="13" pos="5088">
          <p15:clr>
            <a:srgbClr val="5ACBF0"/>
          </p15:clr>
        </p15:guide>
        <p15:guide id="14" pos="5592">
          <p15:clr>
            <a:srgbClr val="5ACBF0"/>
          </p15:clr>
        </p15:guide>
        <p15:guide id="15" pos="5688">
          <p15:clr>
            <a:srgbClr val="5ACBF0"/>
          </p15:clr>
        </p15:guide>
        <p15:guide id="16" pos="6192">
          <p15:clr>
            <a:srgbClr val="5ACBF0"/>
          </p15:clr>
        </p15:guide>
        <p15:guide id="17" pos="6288">
          <p15:clr>
            <a:srgbClr val="5ACBF0"/>
          </p15:clr>
        </p15:guide>
        <p15:guide id="18" pos="6792">
          <p15:clr>
            <a:srgbClr val="5ACBF0"/>
          </p15:clr>
        </p15:guide>
        <p15:guide id="19" pos="6888">
          <p15:clr>
            <a:srgbClr val="5ACBF0"/>
          </p15:clr>
        </p15:guide>
        <p15:guide id="20" pos="7392">
          <p15:clr>
            <a:srgbClr val="C35EA4"/>
          </p15:clr>
        </p15:guide>
        <p15:guide id="21" pos="3192">
          <p15:clr>
            <a:srgbClr val="5ACBF0"/>
          </p15:clr>
        </p15:guide>
        <p15:guide id="22" pos="1488">
          <p15:clr>
            <a:srgbClr val="5ACBF0"/>
          </p15:clr>
        </p15:guide>
        <p15:guide id="23" pos="888">
          <p15:clr>
            <a:srgbClr val="5ACBF0"/>
          </p15:clr>
        </p15:guide>
        <p15:guide id="24" pos="288">
          <p15:clr>
            <a:srgbClr val="C35EA4"/>
          </p15:clr>
        </p15:guide>
        <p15:guide id="25" orient="horz" pos="2112">
          <p15:clr>
            <a:srgbClr val="5ACBF0"/>
          </p15:clr>
        </p15:guide>
        <p15:guide id="26" orient="horz" pos="2208">
          <p15:clr>
            <a:srgbClr val="5ACBF0"/>
          </p15:clr>
        </p15:guide>
        <p15:guide id="27" orient="horz" pos="1728">
          <p15:clr>
            <a:srgbClr val="5ACBF0"/>
          </p15:clr>
        </p15:guide>
        <p15:guide id="28" orient="horz" pos="1632">
          <p15:clr>
            <a:srgbClr val="5ACBF0"/>
          </p15:clr>
        </p15:guide>
        <p15:guide id="29" orient="horz" pos="2592">
          <p15:clr>
            <a:srgbClr val="5ACBF0"/>
          </p15:clr>
        </p15:guide>
        <p15:guide id="30" orient="horz" pos="2688">
          <p15:clr>
            <a:srgbClr val="5ACBF0"/>
          </p15:clr>
        </p15:guide>
        <p15:guide id="31" orient="horz" pos="1248">
          <p15:clr>
            <a:srgbClr val="5ACBF0"/>
          </p15:clr>
        </p15:guide>
        <p15:guide id="32" orient="horz" pos="1152">
          <p15:clr>
            <a:srgbClr val="5ACBF0"/>
          </p15:clr>
        </p15:guide>
        <p15:guide id="33" orient="horz" pos="768">
          <p15:clr>
            <a:srgbClr val="5ACBF0"/>
          </p15:clr>
        </p15:guide>
        <p15:guide id="34" orient="horz" pos="672">
          <p15:clr>
            <a:srgbClr val="5ACBF0"/>
          </p15:clr>
        </p15:guide>
        <p15:guide id="35" orient="horz" pos="192">
          <p15:clr>
            <a:srgbClr val="5ACBF0"/>
          </p15:clr>
        </p15:guide>
        <p15:guide id="36" orient="horz" pos="3072">
          <p15:clr>
            <a:srgbClr val="5ACBF0"/>
          </p15:clr>
        </p15:guide>
        <p15:guide id="37" orient="horz" pos="3168">
          <p15:clr>
            <a:srgbClr val="5ACBF0"/>
          </p15:clr>
        </p15:guide>
        <p15:guide id="38" orient="horz" pos="3552">
          <p15:clr>
            <a:srgbClr val="5ACBF0"/>
          </p15:clr>
        </p15:guide>
        <p15:guide id="39" orient="horz" pos="3648">
          <p15:clr>
            <a:srgbClr val="5ACBF0"/>
          </p15:clr>
        </p15:guide>
        <p15:guide id="40" orient="horz" pos="4032">
          <p15:clr>
            <a:srgbClr val="C35EA4"/>
          </p15:clr>
        </p15:guide>
        <p15:guide id="41" orient="horz" pos="4128">
          <p15:clr>
            <a:srgbClr val="5ACBF0"/>
          </p15:clr>
        </p15:guide>
        <p15:guide id="42" pos="7488">
          <p15:clr>
            <a:srgbClr val="5ACBF0"/>
          </p15:clr>
        </p15:guide>
        <p15:guide id="43" pos="192">
          <p15:clr>
            <a:srgbClr val="5ACBF0"/>
          </p15:clr>
        </p15:guide>
        <p15:guide id="44" orient="horz" pos="288">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15.xml.rels><?xml version="1.0" encoding="UTF-8" standalone="yes"?>
<Relationships xmlns="http://schemas.openxmlformats.org/package/2006/relationships"><Relationship Id="rId2" Type="http://schemas.openxmlformats.org/officeDocument/2006/relationships/hyperlink" Target="https://auth0.com/docs/jwt" TargetMode="External"/><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tools.ietf.org/html/rfc751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2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notesSlide" Target="../notesSlides/notesSlide17.xml"/><Relationship Id="rId7" Type="http://schemas.openxmlformats.org/officeDocument/2006/relationships/image" Target="../media/image24.png"/><Relationship Id="rId2" Type="http://schemas.openxmlformats.org/officeDocument/2006/relationships/slideLayout" Target="../slideLayouts/slideLayout12.xml"/><Relationship Id="rId1" Type="http://schemas.openxmlformats.org/officeDocument/2006/relationships/tags" Target="../tags/tag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3.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C6C4D-7B29-4958-B810-4B18DA03DF3D}"/>
              </a:ext>
            </a:extLst>
          </p:cNvPr>
          <p:cNvSpPr>
            <a:spLocks noGrp="1"/>
          </p:cNvSpPr>
          <p:nvPr>
            <p:ph type="ctrTitle"/>
          </p:nvPr>
        </p:nvSpPr>
        <p:spPr>
          <a:xfrm>
            <a:off x="304800" y="2608161"/>
            <a:ext cx="11430000" cy="1228028"/>
          </a:xfrm>
        </p:spPr>
        <p:txBody>
          <a:bodyPr/>
          <a:lstStyle/>
          <a:p>
            <a:r>
              <a:rPr lang="de-DE" dirty="0"/>
              <a:t>API </a:t>
            </a:r>
            <a:r>
              <a:rPr lang="de-DE" dirty="0" err="1"/>
              <a:t>protection</a:t>
            </a:r>
            <a:endParaRPr lang="de-DE" dirty="0"/>
          </a:p>
        </p:txBody>
      </p:sp>
      <p:sp>
        <p:nvSpPr>
          <p:cNvPr id="3" name="Subtitle 2">
            <a:extLst>
              <a:ext uri="{FF2B5EF4-FFF2-40B4-BE49-F238E27FC236}">
                <a16:creationId xmlns:a16="http://schemas.microsoft.com/office/drawing/2014/main" id="{96A41FA4-8290-46E4-8488-6F5E7D2AFB5A}"/>
              </a:ext>
            </a:extLst>
          </p:cNvPr>
          <p:cNvSpPr>
            <a:spLocks noGrp="1"/>
          </p:cNvSpPr>
          <p:nvPr>
            <p:ph type="subTitle" idx="1"/>
          </p:nvPr>
        </p:nvSpPr>
        <p:spPr>
          <a:xfrm>
            <a:off x="304799" y="4894444"/>
            <a:ext cx="6009503" cy="1217769"/>
          </a:xfrm>
        </p:spPr>
        <p:txBody>
          <a:bodyPr/>
          <a:lstStyle/>
          <a:p>
            <a:r>
              <a:rPr lang="de-DE" dirty="0"/>
              <a:t>Yury </a:t>
            </a:r>
            <a:r>
              <a:rPr lang="de-DE" dirty="0" err="1"/>
              <a:t>Duchovny</a:t>
            </a:r>
            <a:r>
              <a:rPr lang="de-DE" dirty="0"/>
              <a:t>, Solution </a:t>
            </a:r>
            <a:r>
              <a:rPr lang="de-DE" dirty="0" err="1"/>
              <a:t>Architect</a:t>
            </a:r>
            <a:endParaRPr lang="de-DE" dirty="0"/>
          </a:p>
          <a:p>
            <a:r>
              <a:rPr lang="de-DE" dirty="0"/>
              <a:t>Boris Gekhtman, Systems Engineer</a:t>
            </a:r>
          </a:p>
        </p:txBody>
      </p:sp>
      <p:sp>
        <p:nvSpPr>
          <p:cNvPr id="4" name="Text Placeholder 3">
            <a:extLst>
              <a:ext uri="{FF2B5EF4-FFF2-40B4-BE49-F238E27FC236}">
                <a16:creationId xmlns:a16="http://schemas.microsoft.com/office/drawing/2014/main" id="{89D3501F-8B11-4D8D-ABF1-7D2409037551}"/>
              </a:ext>
            </a:extLst>
          </p:cNvPr>
          <p:cNvSpPr>
            <a:spLocks noGrp="1"/>
          </p:cNvSpPr>
          <p:nvPr>
            <p:ph type="body" sz="quarter" idx="12"/>
          </p:nvPr>
        </p:nvSpPr>
        <p:spPr/>
        <p:txBody>
          <a:bodyPr/>
          <a:lstStyle/>
          <a:p>
            <a:r>
              <a:rPr lang="de-DE" dirty="0" err="1"/>
              <a:t>February</a:t>
            </a:r>
            <a:r>
              <a:rPr lang="de-DE" dirty="0"/>
              <a:t> 2018</a:t>
            </a:r>
          </a:p>
        </p:txBody>
      </p:sp>
    </p:spTree>
    <p:extLst>
      <p:ext uri="{BB962C8B-B14F-4D97-AF65-F5344CB8AC3E}">
        <p14:creationId xmlns:p14="http://schemas.microsoft.com/office/powerpoint/2010/main" val="220778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E324D1-1C30-4080-B7DD-4C0A542E68AF}"/>
              </a:ext>
            </a:extLst>
          </p:cNvPr>
          <p:cNvSpPr>
            <a:spLocks noGrp="1"/>
          </p:cNvSpPr>
          <p:nvPr>
            <p:ph type="title"/>
          </p:nvPr>
        </p:nvSpPr>
        <p:spPr>
          <a:xfrm>
            <a:off x="304800" y="304801"/>
            <a:ext cx="11582400" cy="867930"/>
          </a:xfrm>
        </p:spPr>
        <p:txBody>
          <a:bodyPr/>
          <a:lstStyle/>
          <a:p>
            <a:r>
              <a:rPr lang="en-US" dirty="0"/>
              <a:t>API Security Challenges </a:t>
            </a:r>
          </a:p>
        </p:txBody>
      </p:sp>
      <p:sp>
        <p:nvSpPr>
          <p:cNvPr id="3" name="Footer Placeholder 2">
            <a:extLst>
              <a:ext uri="{FF2B5EF4-FFF2-40B4-BE49-F238E27FC236}">
                <a16:creationId xmlns:a16="http://schemas.microsoft.com/office/drawing/2014/main" id="{5C24D97F-6510-4FDA-B3D4-8253E248855B}"/>
              </a:ext>
            </a:extLst>
          </p:cNvPr>
          <p:cNvSpPr>
            <a:spLocks noGrp="1"/>
          </p:cNvSpPr>
          <p:nvPr>
            <p:ph type="ftr" sz="quarter" idx="10"/>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6C16A47A-F5FF-426F-9127-E6231FF26CF7}"/>
              </a:ext>
            </a:extLst>
          </p:cNvPr>
          <p:cNvSpPr>
            <a:spLocks noGrp="1"/>
          </p:cNvSpPr>
          <p:nvPr>
            <p:ph type="sldNum" sz="quarter" idx="11"/>
          </p:nvPr>
        </p:nvSpPr>
        <p:spPr/>
        <p:txBody>
          <a:bodyPr/>
          <a:lstStyle/>
          <a:p>
            <a:fld id="{49DF86D6-4B9D-4B83-AF23-D696D3CD110A}" type="slidenum">
              <a:rPr lang="en-US" smtClean="0"/>
              <a:pPr/>
              <a:t>10</a:t>
            </a:fld>
            <a:endParaRPr lang="en-US" dirty="0"/>
          </a:p>
        </p:txBody>
      </p:sp>
      <p:sp>
        <p:nvSpPr>
          <p:cNvPr id="6" name="Text Placeholder 5">
            <a:extLst>
              <a:ext uri="{FF2B5EF4-FFF2-40B4-BE49-F238E27FC236}">
                <a16:creationId xmlns:a16="http://schemas.microsoft.com/office/drawing/2014/main" id="{93A9EAAC-87A0-4E80-BD0D-A4E7C79C7E1D}"/>
              </a:ext>
            </a:extLst>
          </p:cNvPr>
          <p:cNvSpPr>
            <a:spLocks noGrp="1"/>
          </p:cNvSpPr>
          <p:nvPr>
            <p:ph type="body" sz="quarter" idx="12"/>
          </p:nvPr>
        </p:nvSpPr>
        <p:spPr/>
        <p:txBody>
          <a:bodyPr/>
          <a:lstStyle/>
          <a:p>
            <a:pPr marL="0" indent="0">
              <a:buNone/>
            </a:pPr>
            <a:r>
              <a:rPr lang="en-US" dirty="0">
                <a:solidFill>
                  <a:srgbClr val="FF0000"/>
                </a:solidFill>
              </a:rPr>
              <a:t>API is subject to cyber attacks as any other application </a:t>
            </a:r>
          </a:p>
          <a:p>
            <a:r>
              <a:rPr lang="en-US" dirty="0"/>
              <a:t>DDoS L4-7</a:t>
            </a:r>
          </a:p>
          <a:p>
            <a:r>
              <a:rPr lang="en-US" dirty="0"/>
              <a:t>OWASP 10 exploits</a:t>
            </a:r>
          </a:p>
          <a:p>
            <a:r>
              <a:rPr lang="en-US" dirty="0"/>
              <a:t>Data Leakage </a:t>
            </a:r>
          </a:p>
          <a:p>
            <a:r>
              <a:rPr lang="en-US" dirty="0"/>
              <a:t>Credential stuffing / Brute force</a:t>
            </a:r>
          </a:p>
          <a:p>
            <a:r>
              <a:rPr lang="en-US" dirty="0"/>
              <a:t>Stat manipulation </a:t>
            </a:r>
          </a:p>
          <a:p>
            <a:r>
              <a:rPr lang="en-US" dirty="0"/>
              <a:t>BOTs: Scrapers, crawlers spiders… </a:t>
            </a:r>
          </a:p>
          <a:p>
            <a:endParaRPr lang="en-US" dirty="0"/>
          </a:p>
        </p:txBody>
      </p:sp>
    </p:spTree>
    <p:extLst>
      <p:ext uri="{BB962C8B-B14F-4D97-AF65-F5344CB8AC3E}">
        <p14:creationId xmlns:p14="http://schemas.microsoft.com/office/powerpoint/2010/main" val="916529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API Security solution components</a:t>
            </a:r>
          </a:p>
        </p:txBody>
      </p:sp>
      <p:sp>
        <p:nvSpPr>
          <p:cNvPr id="3" name="Footer Placeholder 2"/>
          <p:cNvSpPr>
            <a:spLocks noGrp="1"/>
          </p:cNvSpPr>
          <p:nvPr>
            <p:ph type="ftr" sz="quarter" idx="10"/>
          </p:nvPr>
        </p:nvSpPr>
        <p:spPr/>
        <p:txBody>
          <a:bodyPr/>
          <a:lstStyle/>
          <a:p>
            <a:pPr defTabSz="914126"/>
            <a:r>
              <a:rPr lang="en-US">
                <a:gradFill>
                  <a:gsLst>
                    <a:gs pos="0">
                      <a:srgbClr val="FFFFFF"/>
                    </a:gs>
                    <a:gs pos="100000">
                      <a:srgbClr val="FFFFFF"/>
                    </a:gs>
                  </a:gsLst>
                  <a:lin ang="5400000" scaled="1"/>
                </a:gradFill>
                <a:latin typeface="Arial"/>
              </a:rPr>
              <a:t>© 2017 F5 Networks</a:t>
            </a:r>
            <a:endParaRPr lang="en-US" dirty="0">
              <a:gradFill>
                <a:gsLst>
                  <a:gs pos="0">
                    <a:srgbClr val="FFFFFF"/>
                  </a:gs>
                  <a:gs pos="100000">
                    <a:srgbClr val="FFFFFF"/>
                  </a:gs>
                </a:gsLst>
                <a:lin ang="5400000" scaled="1"/>
              </a:gradFill>
              <a:latin typeface="Arial"/>
            </a:endParaRPr>
          </a:p>
        </p:txBody>
      </p:sp>
      <p:sp>
        <p:nvSpPr>
          <p:cNvPr id="4" name="Slide Number Placeholder 3"/>
          <p:cNvSpPr>
            <a:spLocks noGrp="1"/>
          </p:cNvSpPr>
          <p:nvPr>
            <p:ph type="sldNum" sz="quarter" idx="11"/>
          </p:nvPr>
        </p:nvSpPr>
        <p:spPr/>
        <p:txBody>
          <a:bodyPr/>
          <a:lstStyle/>
          <a:p>
            <a:pPr defTabSz="914126"/>
            <a:fld id="{49DF86D6-4B9D-4B83-AF23-D696D3CD110A}" type="slidenum">
              <a:rPr lang="en-US">
                <a:gradFill>
                  <a:gsLst>
                    <a:gs pos="0">
                      <a:srgbClr val="FFFFFF"/>
                    </a:gs>
                    <a:gs pos="100000">
                      <a:srgbClr val="FFFFFF"/>
                    </a:gs>
                  </a:gsLst>
                  <a:lin ang="5400000" scaled="1"/>
                </a:gradFill>
                <a:latin typeface="Arial"/>
              </a:rPr>
              <a:pPr defTabSz="914126"/>
              <a:t>11</a:t>
            </a:fld>
            <a:endParaRPr lang="en-US" dirty="0">
              <a:gradFill>
                <a:gsLst>
                  <a:gs pos="0">
                    <a:srgbClr val="FFFFFF"/>
                  </a:gs>
                  <a:gs pos="100000">
                    <a:srgbClr val="FFFFFF"/>
                  </a:gs>
                </a:gsLst>
                <a:lin ang="5400000" scaled="1"/>
              </a:gradFill>
              <a:latin typeface="Arial"/>
            </a:endParaRPr>
          </a:p>
        </p:txBody>
      </p:sp>
      <p:sp>
        <p:nvSpPr>
          <p:cNvPr id="5" name="Text Placeholder 4"/>
          <p:cNvSpPr>
            <a:spLocks noGrp="1"/>
          </p:cNvSpPr>
          <p:nvPr>
            <p:ph type="body" sz="quarter" idx="12"/>
          </p:nvPr>
        </p:nvSpPr>
        <p:spPr>
          <a:xfrm>
            <a:off x="304800" y="738766"/>
            <a:ext cx="11582400" cy="4714613"/>
          </a:xfrm>
        </p:spPr>
        <p:txBody>
          <a:bodyPr/>
          <a:lstStyle/>
          <a:p>
            <a:endParaRPr lang="en-US" dirty="0"/>
          </a:p>
          <a:p>
            <a:r>
              <a:rPr lang="en-US" dirty="0"/>
              <a:t>1) Firewall &amp; Network security</a:t>
            </a:r>
          </a:p>
          <a:p>
            <a:pPr lvl="1"/>
            <a:r>
              <a:rPr lang="en-US" dirty="0"/>
              <a:t>L3/4 DDoS protection, ip reputation and geolocation enforcement</a:t>
            </a:r>
          </a:p>
          <a:p>
            <a:pPr lvl="1"/>
            <a:r>
              <a:rPr lang="en-US" dirty="0"/>
              <a:t>Port misuse, protocol sanity checks</a:t>
            </a:r>
          </a:p>
          <a:p>
            <a:r>
              <a:rPr lang="en-US" dirty="0"/>
              <a:t>2) Access Control and authorization </a:t>
            </a:r>
          </a:p>
          <a:p>
            <a:pPr lvl="1"/>
            <a:r>
              <a:rPr lang="en-US" dirty="0"/>
              <a:t>OAUTH 2.0, Basic </a:t>
            </a:r>
            <a:r>
              <a:rPr lang="en-US" dirty="0" err="1"/>
              <a:t>Auth</a:t>
            </a:r>
            <a:r>
              <a:rPr lang="en-US" dirty="0"/>
              <a:t>, Client-Cert </a:t>
            </a:r>
            <a:r>
              <a:rPr lang="en-US" dirty="0" err="1"/>
              <a:t>Auth</a:t>
            </a:r>
            <a:endParaRPr lang="en-US" dirty="0"/>
          </a:p>
          <a:p>
            <a:pPr lvl="1"/>
            <a:r>
              <a:rPr lang="en-US" dirty="0"/>
              <a:t>L7 ACL – Identity based access control to specific URI</a:t>
            </a:r>
          </a:p>
          <a:p>
            <a:r>
              <a:rPr lang="en-US" dirty="0"/>
              <a:t>2) WAF </a:t>
            </a:r>
          </a:p>
          <a:p>
            <a:pPr lvl="1"/>
            <a:r>
              <a:rPr lang="en-US" dirty="0"/>
              <a:t>SOAP</a:t>
            </a:r>
          </a:p>
          <a:p>
            <a:pPr lvl="1"/>
            <a:r>
              <a:rPr lang="en-US" dirty="0"/>
              <a:t>JSON / AJAX protection </a:t>
            </a:r>
          </a:p>
          <a:p>
            <a:pPr lvl="1"/>
            <a:r>
              <a:rPr lang="en-US" dirty="0"/>
              <a:t>REST API protection</a:t>
            </a:r>
          </a:p>
          <a:p>
            <a:pPr lvl="1"/>
            <a:r>
              <a:rPr lang="en-US" dirty="0"/>
              <a:t>L7DDoS</a:t>
            </a:r>
          </a:p>
          <a:p>
            <a:pPr lvl="1"/>
            <a:r>
              <a:rPr lang="en-US" dirty="0"/>
              <a:t>Brute Force detection</a:t>
            </a:r>
          </a:p>
          <a:p>
            <a:endParaRPr lang="en-US" dirty="0"/>
          </a:p>
        </p:txBody>
      </p:sp>
    </p:spTree>
    <p:extLst>
      <p:ext uri="{BB962C8B-B14F-4D97-AF65-F5344CB8AC3E}">
        <p14:creationId xmlns:p14="http://schemas.microsoft.com/office/powerpoint/2010/main" val="1667274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14196" indent="-514196">
              <a:buFont typeface="+mj-lt"/>
              <a:buAutoNum type="arabicPeriod"/>
            </a:pPr>
            <a:r>
              <a:rPr lang="en-US" sz="2799" dirty="0"/>
              <a:t>Existing mobile App is in the App Store</a:t>
            </a:r>
          </a:p>
          <a:p>
            <a:pPr marL="514196" indent="-514196">
              <a:buFont typeface="+mj-lt"/>
              <a:buAutoNum type="arabicPeriod"/>
            </a:pPr>
            <a:r>
              <a:rPr lang="en-US" sz="2799" dirty="0"/>
              <a:t>SDK is sent to the customer</a:t>
            </a:r>
          </a:p>
          <a:p>
            <a:pPr marL="514196" indent="-514196">
              <a:buFont typeface="+mj-lt"/>
              <a:buAutoNum type="arabicPeriod"/>
            </a:pPr>
            <a:r>
              <a:rPr lang="en-US" sz="2799" dirty="0"/>
              <a:t>Customer integrates the SDK to his existing Mobile App</a:t>
            </a:r>
          </a:p>
          <a:p>
            <a:pPr marL="514196" indent="-514196">
              <a:buFont typeface="+mj-lt"/>
              <a:buAutoNum type="arabicPeriod"/>
            </a:pPr>
            <a:r>
              <a:rPr lang="en-US" sz="2799" dirty="0"/>
              <a:t>Customer uploads new version of the App to the App Store (includes the new functionality)</a:t>
            </a:r>
          </a:p>
          <a:p>
            <a:pPr marL="514196" indent="-514196">
              <a:buFont typeface="+mj-lt"/>
              <a:buAutoNum type="arabicPeriod"/>
            </a:pPr>
            <a:r>
              <a:rPr lang="en-US" sz="2799" dirty="0"/>
              <a:t>End users download the new App</a:t>
            </a:r>
          </a:p>
          <a:p>
            <a:pPr marL="514196" indent="-514196">
              <a:buFont typeface="+mj-lt"/>
              <a:buAutoNum type="arabicPeriod"/>
            </a:pPr>
            <a:r>
              <a:rPr lang="en-US" sz="2799" dirty="0"/>
              <a:t>ASM now knows that the endpoint is indeed a mobile device with un-tampered app</a:t>
            </a:r>
          </a:p>
        </p:txBody>
      </p:sp>
      <p:sp>
        <p:nvSpPr>
          <p:cNvPr id="2" name="Title 1"/>
          <p:cNvSpPr>
            <a:spLocks noGrp="1"/>
          </p:cNvSpPr>
          <p:nvPr>
            <p:ph type="title"/>
          </p:nvPr>
        </p:nvSpPr>
        <p:spPr/>
        <p:txBody>
          <a:bodyPr/>
          <a:lstStyle/>
          <a:p>
            <a:r>
              <a:rPr lang="en-US" dirty="0"/>
              <a:t>Mobile SDK explained</a:t>
            </a:r>
          </a:p>
        </p:txBody>
      </p:sp>
    </p:spTree>
    <p:extLst>
      <p:ext uri="{BB962C8B-B14F-4D97-AF65-F5344CB8AC3E}">
        <p14:creationId xmlns:p14="http://schemas.microsoft.com/office/powerpoint/2010/main" val="1523193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DEF0A-5FF5-4432-BCFE-E459BF59C0CB}"/>
              </a:ext>
            </a:extLst>
          </p:cNvPr>
          <p:cNvSpPr>
            <a:spLocks noGrp="1"/>
          </p:cNvSpPr>
          <p:nvPr>
            <p:ph type="title"/>
          </p:nvPr>
        </p:nvSpPr>
        <p:spPr/>
        <p:txBody>
          <a:bodyPr/>
          <a:lstStyle/>
          <a:p>
            <a:r>
              <a:rPr lang="en-US" dirty="0"/>
              <a:t>Addressable Architecture</a:t>
            </a:r>
          </a:p>
        </p:txBody>
      </p:sp>
      <p:sp>
        <p:nvSpPr>
          <p:cNvPr id="3" name="Footer Placeholder 2">
            <a:extLst>
              <a:ext uri="{FF2B5EF4-FFF2-40B4-BE49-F238E27FC236}">
                <a16:creationId xmlns:a16="http://schemas.microsoft.com/office/drawing/2014/main" id="{63BF3103-1105-47BF-942E-DF1DCADD3729}"/>
              </a:ext>
            </a:extLst>
          </p:cNvPr>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gradFill>
                  <a:gsLst>
                    <a:gs pos="0">
                      <a:srgbClr val="FFFFFF"/>
                    </a:gs>
                    <a:gs pos="100000">
                      <a:srgbClr val="FFFFFF"/>
                    </a:gs>
                  </a:gsLst>
                  <a:lin ang="5400000" scaled="1"/>
                </a:gradFill>
                <a:effectLst/>
                <a:uLnTx/>
                <a:uFillTx/>
                <a:latin typeface="Arial"/>
                <a:ea typeface="+mn-ea"/>
                <a:cs typeface="+mn-cs"/>
              </a:rPr>
              <a:t>© 2016 F5 Networks</a:t>
            </a:r>
            <a:endPar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endParaRPr>
          </a:p>
        </p:txBody>
      </p:sp>
      <p:sp>
        <p:nvSpPr>
          <p:cNvPr id="4" name="Slide Number Placeholder 3">
            <a:extLst>
              <a:ext uri="{FF2B5EF4-FFF2-40B4-BE49-F238E27FC236}">
                <a16:creationId xmlns:a16="http://schemas.microsoft.com/office/drawing/2014/main" id="{12F46872-4A22-4ECF-9A5E-9EE15B9045AC}"/>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gs>
                    <a:gs pos="100000">
                      <a:srgbClr val="FFFFFF"/>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a:ln>
                <a:noFill/>
              </a:ln>
              <a:gradFill>
                <a:gsLst>
                  <a:gs pos="0">
                    <a:srgbClr val="FFFFFF"/>
                  </a:gs>
                  <a:gs pos="100000">
                    <a:srgbClr val="FFFFFF"/>
                  </a:gs>
                </a:gsLst>
                <a:lin ang="5400000" scaled="1"/>
              </a:gradFill>
              <a:effectLst/>
              <a:uLnTx/>
              <a:uFillTx/>
              <a:latin typeface="Arial"/>
              <a:ea typeface="+mn-ea"/>
              <a:cs typeface="+mn-cs"/>
            </a:endParaRPr>
          </a:p>
        </p:txBody>
      </p:sp>
      <p:graphicFrame>
        <p:nvGraphicFramePr>
          <p:cNvPr id="9" name="Diagram 8">
            <a:extLst>
              <a:ext uri="{FF2B5EF4-FFF2-40B4-BE49-F238E27FC236}">
                <a16:creationId xmlns:a16="http://schemas.microsoft.com/office/drawing/2014/main" id="{6EF11661-2070-471D-B874-32A42D7048EE}"/>
              </a:ext>
            </a:extLst>
          </p:cNvPr>
          <p:cNvGraphicFramePr/>
          <p:nvPr>
            <p:extLst>
              <p:ext uri="{D42A27DB-BD31-4B8C-83A1-F6EECF244321}">
                <p14:modId xmlns:p14="http://schemas.microsoft.com/office/powerpoint/2010/main" val="3525397125"/>
              </p:ext>
            </p:extLst>
          </p:nvPr>
        </p:nvGraphicFramePr>
        <p:xfrm>
          <a:off x="-998621" y="723802"/>
          <a:ext cx="12974721" cy="59516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Group 6">
            <a:extLst>
              <a:ext uri="{FF2B5EF4-FFF2-40B4-BE49-F238E27FC236}">
                <a16:creationId xmlns:a16="http://schemas.microsoft.com/office/drawing/2014/main" id="{81A1FE6B-F3F1-4F8D-B54B-584AB77BC66A}"/>
              </a:ext>
            </a:extLst>
          </p:cNvPr>
          <p:cNvGrpSpPr/>
          <p:nvPr/>
        </p:nvGrpSpPr>
        <p:grpSpPr>
          <a:xfrm>
            <a:off x="770709" y="2834738"/>
            <a:ext cx="2734584" cy="998064"/>
            <a:chOff x="4345827" y="1305572"/>
            <a:chExt cx="3492230" cy="1593372"/>
          </a:xfrm>
          <a:solidFill>
            <a:sysClr val="window" lastClr="FFFFFF"/>
          </a:solidFill>
        </p:grpSpPr>
        <p:sp>
          <p:nvSpPr>
            <p:cNvPr id="8" name="TextBox 7">
              <a:extLst>
                <a:ext uri="{FF2B5EF4-FFF2-40B4-BE49-F238E27FC236}">
                  <a16:creationId xmlns:a16="http://schemas.microsoft.com/office/drawing/2014/main" id="{3F93F28C-D064-4975-952D-B9DF08C6C629}"/>
                </a:ext>
              </a:extLst>
            </p:cNvPr>
            <p:cNvSpPr txBox="1"/>
            <p:nvPr/>
          </p:nvSpPr>
          <p:spPr>
            <a:xfrm>
              <a:off x="4345827" y="1305572"/>
              <a:ext cx="3492230" cy="943399"/>
            </a:xfrm>
            <a:prstGeom prst="rect">
              <a:avLst/>
            </a:prstGeom>
            <a:noFill/>
          </p:spPr>
          <p:txBody>
            <a:bodyPr wrap="square" rtlCol="0">
              <a:spAutoFit/>
            </a:bodyPr>
            <a:lstStyle/>
            <a:p>
              <a:pPr marL="0" marR="0" lvl="0" indent="0" algn="ctr" defTabSz="609585" rtl="0" eaLnBrk="1" fontAlgn="auto" latinLnBrk="0" hangingPunct="1">
                <a:lnSpc>
                  <a:spcPct val="9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Calibri"/>
                  <a:ea typeface="+mn-ea"/>
                  <a:cs typeface="Franklin Gothic Book"/>
                </a:rPr>
                <a:t>BEST License + Mobile SDK opt.</a:t>
              </a:r>
              <a:endParaRPr kumimoji="0" lang="en-US" sz="1800" b="0" i="0" u="none" strike="noStrike" kern="0" cap="none" spc="0" normalizeH="0" baseline="0" noProof="0" dirty="0">
                <a:ln>
                  <a:noFill/>
                </a:ln>
                <a:solidFill>
                  <a:prstClr val="white"/>
                </a:solidFill>
                <a:effectLst/>
                <a:uLnTx/>
                <a:uFillTx/>
                <a:latin typeface="Calibri"/>
                <a:ea typeface="+mn-ea"/>
                <a:cs typeface="Franklin Gothic Book"/>
              </a:endParaRPr>
            </a:p>
          </p:txBody>
        </p:sp>
        <p:sp>
          <p:nvSpPr>
            <p:cNvPr id="10" name="Freeform 291">
              <a:extLst>
                <a:ext uri="{FF2B5EF4-FFF2-40B4-BE49-F238E27FC236}">
                  <a16:creationId xmlns:a16="http://schemas.microsoft.com/office/drawing/2014/main" id="{F9E13595-3CE0-4E8B-87B6-36E5CCA3DC12}"/>
                </a:ext>
              </a:extLst>
            </p:cNvPr>
            <p:cNvSpPr>
              <a:spLocks noEditPoints="1"/>
            </p:cNvSpPr>
            <p:nvPr/>
          </p:nvSpPr>
          <p:spPr bwMode="auto">
            <a:xfrm>
              <a:off x="4581013" y="1902975"/>
              <a:ext cx="3124200" cy="995969"/>
            </a:xfrm>
            <a:custGeom>
              <a:avLst/>
              <a:gdLst>
                <a:gd name="T0" fmla="*/ 19 w 898"/>
                <a:gd name="T1" fmla="*/ 0 h 267"/>
                <a:gd name="T2" fmla="*/ 0 w 898"/>
                <a:gd name="T3" fmla="*/ 81 h 267"/>
                <a:gd name="T4" fmla="*/ 879 w 898"/>
                <a:gd name="T5" fmla="*/ 99 h 267"/>
                <a:gd name="T6" fmla="*/ 898 w 898"/>
                <a:gd name="T7" fmla="*/ 19 h 267"/>
                <a:gd name="T8" fmla="*/ 883 w 898"/>
                <a:gd name="T9" fmla="*/ 91 h 267"/>
                <a:gd name="T10" fmla="*/ 14 w 898"/>
                <a:gd name="T11" fmla="*/ 88 h 267"/>
                <a:gd name="T12" fmla="*/ 883 w 898"/>
                <a:gd name="T13" fmla="*/ 84 h 267"/>
                <a:gd name="T14" fmla="*/ 883 w 898"/>
                <a:gd name="T15" fmla="*/ 91 h 267"/>
                <a:gd name="T16" fmla="*/ 18 w 898"/>
                <a:gd name="T17" fmla="*/ 76 h 267"/>
                <a:gd name="T18" fmla="*/ 18 w 898"/>
                <a:gd name="T19" fmla="*/ 69 h 267"/>
                <a:gd name="T20" fmla="*/ 887 w 898"/>
                <a:gd name="T21" fmla="*/ 72 h 267"/>
                <a:gd name="T22" fmla="*/ 879 w 898"/>
                <a:gd name="T23" fmla="*/ 111 h 267"/>
                <a:gd name="T24" fmla="*/ 0 w 898"/>
                <a:gd name="T25" fmla="*/ 129 h 267"/>
                <a:gd name="T26" fmla="*/ 19 w 898"/>
                <a:gd name="T27" fmla="*/ 267 h 267"/>
                <a:gd name="T28" fmla="*/ 898 w 898"/>
                <a:gd name="T29" fmla="*/ 248 h 267"/>
                <a:gd name="T30" fmla="*/ 879 w 898"/>
                <a:gd name="T31" fmla="*/ 111 h 267"/>
                <a:gd name="T32" fmla="*/ 328 w 898"/>
                <a:gd name="T33" fmla="*/ 206 h 267"/>
                <a:gd name="T34" fmla="*/ 315 w 898"/>
                <a:gd name="T35" fmla="*/ 197 h 267"/>
                <a:gd name="T36" fmla="*/ 324 w 898"/>
                <a:gd name="T37" fmla="*/ 183 h 267"/>
                <a:gd name="T38" fmla="*/ 337 w 898"/>
                <a:gd name="T39" fmla="*/ 192 h 267"/>
                <a:gd name="T40" fmla="*/ 377 w 898"/>
                <a:gd name="T41" fmla="*/ 197 h 267"/>
                <a:gd name="T42" fmla="*/ 363 w 898"/>
                <a:gd name="T43" fmla="*/ 206 h 267"/>
                <a:gd name="T44" fmla="*/ 354 w 898"/>
                <a:gd name="T45" fmla="*/ 192 h 267"/>
                <a:gd name="T46" fmla="*/ 368 w 898"/>
                <a:gd name="T47" fmla="*/ 183 h 267"/>
                <a:gd name="T48" fmla="*/ 377 w 898"/>
                <a:gd name="T49" fmla="*/ 197 h 267"/>
                <a:gd name="T50" fmla="*/ 408 w 898"/>
                <a:gd name="T51" fmla="*/ 206 h 267"/>
                <a:gd name="T52" fmla="*/ 394 w 898"/>
                <a:gd name="T53" fmla="*/ 197 h 267"/>
                <a:gd name="T54" fmla="*/ 403 w 898"/>
                <a:gd name="T55" fmla="*/ 183 h 267"/>
                <a:gd name="T56" fmla="*/ 417 w 898"/>
                <a:gd name="T57" fmla="*/ 192 h 267"/>
                <a:gd name="T58" fmla="*/ 456 w 898"/>
                <a:gd name="T59" fmla="*/ 197 h 267"/>
                <a:gd name="T60" fmla="*/ 443 w 898"/>
                <a:gd name="T61" fmla="*/ 206 h 267"/>
                <a:gd name="T62" fmla="*/ 434 w 898"/>
                <a:gd name="T63" fmla="*/ 192 h 267"/>
                <a:gd name="T64" fmla="*/ 447 w 898"/>
                <a:gd name="T65" fmla="*/ 183 h 267"/>
                <a:gd name="T66" fmla="*/ 456 w 898"/>
                <a:gd name="T67" fmla="*/ 197 h 267"/>
                <a:gd name="T68" fmla="*/ 487 w 898"/>
                <a:gd name="T69" fmla="*/ 206 h 267"/>
                <a:gd name="T70" fmla="*/ 473 w 898"/>
                <a:gd name="T71" fmla="*/ 197 h 267"/>
                <a:gd name="T72" fmla="*/ 482 w 898"/>
                <a:gd name="T73" fmla="*/ 183 h 267"/>
                <a:gd name="T74" fmla="*/ 496 w 898"/>
                <a:gd name="T75" fmla="*/ 192 h 267"/>
                <a:gd name="T76" fmla="*/ 726 w 898"/>
                <a:gd name="T77" fmla="*/ 200 h 267"/>
                <a:gd name="T78" fmla="*/ 560 w 898"/>
                <a:gd name="T79" fmla="*/ 212 h 267"/>
                <a:gd name="T80" fmla="*/ 548 w 898"/>
                <a:gd name="T81" fmla="*/ 189 h 267"/>
                <a:gd name="T82" fmla="*/ 714 w 898"/>
                <a:gd name="T83" fmla="*/ 177 h 267"/>
                <a:gd name="T84" fmla="*/ 726 w 898"/>
                <a:gd name="T85" fmla="*/ 200 h 267"/>
                <a:gd name="T86" fmla="*/ 793 w 898"/>
                <a:gd name="T87" fmla="*/ 194 h 267"/>
                <a:gd name="T88" fmla="*/ 858 w 898"/>
                <a:gd name="T89" fmla="*/ 194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98" h="267">
                  <a:moveTo>
                    <a:pt x="879" y="0"/>
                  </a:moveTo>
                  <a:cubicBezTo>
                    <a:pt x="19" y="0"/>
                    <a:pt x="19" y="0"/>
                    <a:pt x="19" y="0"/>
                  </a:cubicBezTo>
                  <a:cubicBezTo>
                    <a:pt x="8" y="0"/>
                    <a:pt x="0" y="9"/>
                    <a:pt x="0" y="19"/>
                  </a:cubicBezTo>
                  <a:cubicBezTo>
                    <a:pt x="0" y="81"/>
                    <a:pt x="0" y="81"/>
                    <a:pt x="0" y="81"/>
                  </a:cubicBezTo>
                  <a:cubicBezTo>
                    <a:pt x="0" y="91"/>
                    <a:pt x="8" y="99"/>
                    <a:pt x="19" y="99"/>
                  </a:cubicBezTo>
                  <a:cubicBezTo>
                    <a:pt x="879" y="99"/>
                    <a:pt x="879" y="99"/>
                    <a:pt x="879" y="99"/>
                  </a:cubicBezTo>
                  <a:cubicBezTo>
                    <a:pt x="889" y="99"/>
                    <a:pt x="898" y="91"/>
                    <a:pt x="898" y="81"/>
                  </a:cubicBezTo>
                  <a:cubicBezTo>
                    <a:pt x="898" y="19"/>
                    <a:pt x="898" y="19"/>
                    <a:pt x="898" y="19"/>
                  </a:cubicBezTo>
                  <a:cubicBezTo>
                    <a:pt x="898" y="9"/>
                    <a:pt x="889" y="0"/>
                    <a:pt x="879" y="0"/>
                  </a:cubicBezTo>
                  <a:close/>
                  <a:moveTo>
                    <a:pt x="883" y="91"/>
                  </a:moveTo>
                  <a:cubicBezTo>
                    <a:pt x="18" y="91"/>
                    <a:pt x="18" y="91"/>
                    <a:pt x="18" y="91"/>
                  </a:cubicBezTo>
                  <a:cubicBezTo>
                    <a:pt x="16" y="91"/>
                    <a:pt x="14" y="90"/>
                    <a:pt x="14" y="88"/>
                  </a:cubicBezTo>
                  <a:cubicBezTo>
                    <a:pt x="14" y="86"/>
                    <a:pt x="16" y="84"/>
                    <a:pt x="18" y="84"/>
                  </a:cubicBezTo>
                  <a:cubicBezTo>
                    <a:pt x="883" y="84"/>
                    <a:pt x="883" y="84"/>
                    <a:pt x="883" y="84"/>
                  </a:cubicBezTo>
                  <a:cubicBezTo>
                    <a:pt x="885" y="84"/>
                    <a:pt x="887" y="86"/>
                    <a:pt x="887" y="88"/>
                  </a:cubicBezTo>
                  <a:cubicBezTo>
                    <a:pt x="887" y="90"/>
                    <a:pt x="885" y="91"/>
                    <a:pt x="883" y="91"/>
                  </a:cubicBezTo>
                  <a:close/>
                  <a:moveTo>
                    <a:pt x="883" y="76"/>
                  </a:moveTo>
                  <a:cubicBezTo>
                    <a:pt x="18" y="76"/>
                    <a:pt x="18" y="76"/>
                    <a:pt x="18" y="76"/>
                  </a:cubicBezTo>
                  <a:cubicBezTo>
                    <a:pt x="16" y="76"/>
                    <a:pt x="14" y="74"/>
                    <a:pt x="14" y="72"/>
                  </a:cubicBezTo>
                  <a:cubicBezTo>
                    <a:pt x="14" y="71"/>
                    <a:pt x="16" y="69"/>
                    <a:pt x="18" y="69"/>
                  </a:cubicBezTo>
                  <a:cubicBezTo>
                    <a:pt x="883" y="69"/>
                    <a:pt x="883" y="69"/>
                    <a:pt x="883" y="69"/>
                  </a:cubicBezTo>
                  <a:cubicBezTo>
                    <a:pt x="885" y="69"/>
                    <a:pt x="887" y="71"/>
                    <a:pt x="887" y="72"/>
                  </a:cubicBezTo>
                  <a:cubicBezTo>
                    <a:pt x="887" y="74"/>
                    <a:pt x="885" y="76"/>
                    <a:pt x="883" y="76"/>
                  </a:cubicBezTo>
                  <a:close/>
                  <a:moveTo>
                    <a:pt x="879" y="111"/>
                  </a:moveTo>
                  <a:cubicBezTo>
                    <a:pt x="19" y="111"/>
                    <a:pt x="19" y="111"/>
                    <a:pt x="19" y="111"/>
                  </a:cubicBezTo>
                  <a:cubicBezTo>
                    <a:pt x="8" y="111"/>
                    <a:pt x="0" y="119"/>
                    <a:pt x="0" y="129"/>
                  </a:cubicBezTo>
                  <a:cubicBezTo>
                    <a:pt x="0" y="248"/>
                    <a:pt x="0" y="248"/>
                    <a:pt x="0" y="248"/>
                  </a:cubicBezTo>
                  <a:cubicBezTo>
                    <a:pt x="0" y="258"/>
                    <a:pt x="8" y="267"/>
                    <a:pt x="19" y="267"/>
                  </a:cubicBezTo>
                  <a:cubicBezTo>
                    <a:pt x="879" y="267"/>
                    <a:pt x="879" y="267"/>
                    <a:pt x="879" y="267"/>
                  </a:cubicBezTo>
                  <a:cubicBezTo>
                    <a:pt x="889" y="267"/>
                    <a:pt x="898" y="258"/>
                    <a:pt x="898" y="248"/>
                  </a:cubicBezTo>
                  <a:cubicBezTo>
                    <a:pt x="898" y="129"/>
                    <a:pt x="898" y="129"/>
                    <a:pt x="898" y="129"/>
                  </a:cubicBezTo>
                  <a:cubicBezTo>
                    <a:pt x="898" y="119"/>
                    <a:pt x="889" y="111"/>
                    <a:pt x="879" y="111"/>
                  </a:cubicBezTo>
                  <a:close/>
                  <a:moveTo>
                    <a:pt x="337" y="197"/>
                  </a:moveTo>
                  <a:cubicBezTo>
                    <a:pt x="337" y="202"/>
                    <a:pt x="333" y="206"/>
                    <a:pt x="328" y="206"/>
                  </a:cubicBezTo>
                  <a:cubicBezTo>
                    <a:pt x="324" y="206"/>
                    <a:pt x="324" y="206"/>
                    <a:pt x="324" y="206"/>
                  </a:cubicBezTo>
                  <a:cubicBezTo>
                    <a:pt x="319" y="206"/>
                    <a:pt x="315" y="202"/>
                    <a:pt x="315" y="197"/>
                  </a:cubicBezTo>
                  <a:cubicBezTo>
                    <a:pt x="315" y="192"/>
                    <a:pt x="315" y="192"/>
                    <a:pt x="315" y="192"/>
                  </a:cubicBezTo>
                  <a:cubicBezTo>
                    <a:pt x="315" y="187"/>
                    <a:pt x="319" y="183"/>
                    <a:pt x="324" y="183"/>
                  </a:cubicBezTo>
                  <a:cubicBezTo>
                    <a:pt x="328" y="183"/>
                    <a:pt x="328" y="183"/>
                    <a:pt x="328" y="183"/>
                  </a:cubicBezTo>
                  <a:cubicBezTo>
                    <a:pt x="333" y="183"/>
                    <a:pt x="337" y="187"/>
                    <a:pt x="337" y="192"/>
                  </a:cubicBezTo>
                  <a:lnTo>
                    <a:pt x="337" y="197"/>
                  </a:lnTo>
                  <a:close/>
                  <a:moveTo>
                    <a:pt x="377" y="197"/>
                  </a:moveTo>
                  <a:cubicBezTo>
                    <a:pt x="377" y="202"/>
                    <a:pt x="373" y="206"/>
                    <a:pt x="368" y="206"/>
                  </a:cubicBezTo>
                  <a:cubicBezTo>
                    <a:pt x="363" y="206"/>
                    <a:pt x="363" y="206"/>
                    <a:pt x="363" y="206"/>
                  </a:cubicBezTo>
                  <a:cubicBezTo>
                    <a:pt x="358" y="206"/>
                    <a:pt x="354" y="202"/>
                    <a:pt x="354" y="197"/>
                  </a:cubicBezTo>
                  <a:cubicBezTo>
                    <a:pt x="354" y="192"/>
                    <a:pt x="354" y="192"/>
                    <a:pt x="354" y="192"/>
                  </a:cubicBezTo>
                  <a:cubicBezTo>
                    <a:pt x="354" y="187"/>
                    <a:pt x="358" y="183"/>
                    <a:pt x="363" y="183"/>
                  </a:cubicBezTo>
                  <a:cubicBezTo>
                    <a:pt x="368" y="183"/>
                    <a:pt x="368" y="183"/>
                    <a:pt x="368" y="183"/>
                  </a:cubicBezTo>
                  <a:cubicBezTo>
                    <a:pt x="373" y="183"/>
                    <a:pt x="377" y="187"/>
                    <a:pt x="377" y="192"/>
                  </a:cubicBezTo>
                  <a:lnTo>
                    <a:pt x="377" y="197"/>
                  </a:lnTo>
                  <a:close/>
                  <a:moveTo>
                    <a:pt x="417" y="197"/>
                  </a:moveTo>
                  <a:cubicBezTo>
                    <a:pt x="417" y="202"/>
                    <a:pt x="413" y="206"/>
                    <a:pt x="408" y="206"/>
                  </a:cubicBezTo>
                  <a:cubicBezTo>
                    <a:pt x="403" y="206"/>
                    <a:pt x="403" y="206"/>
                    <a:pt x="403" y="206"/>
                  </a:cubicBezTo>
                  <a:cubicBezTo>
                    <a:pt x="398" y="206"/>
                    <a:pt x="394" y="202"/>
                    <a:pt x="394" y="197"/>
                  </a:cubicBezTo>
                  <a:cubicBezTo>
                    <a:pt x="394" y="192"/>
                    <a:pt x="394" y="192"/>
                    <a:pt x="394" y="192"/>
                  </a:cubicBezTo>
                  <a:cubicBezTo>
                    <a:pt x="394" y="187"/>
                    <a:pt x="398" y="183"/>
                    <a:pt x="403" y="183"/>
                  </a:cubicBezTo>
                  <a:cubicBezTo>
                    <a:pt x="408" y="183"/>
                    <a:pt x="408" y="183"/>
                    <a:pt x="408" y="183"/>
                  </a:cubicBezTo>
                  <a:cubicBezTo>
                    <a:pt x="413" y="183"/>
                    <a:pt x="417" y="187"/>
                    <a:pt x="417" y="192"/>
                  </a:cubicBezTo>
                  <a:lnTo>
                    <a:pt x="417" y="197"/>
                  </a:lnTo>
                  <a:close/>
                  <a:moveTo>
                    <a:pt x="456" y="197"/>
                  </a:moveTo>
                  <a:cubicBezTo>
                    <a:pt x="456" y="202"/>
                    <a:pt x="452" y="206"/>
                    <a:pt x="447" y="206"/>
                  </a:cubicBezTo>
                  <a:cubicBezTo>
                    <a:pt x="443" y="206"/>
                    <a:pt x="443" y="206"/>
                    <a:pt x="443" y="206"/>
                  </a:cubicBezTo>
                  <a:cubicBezTo>
                    <a:pt x="438" y="206"/>
                    <a:pt x="434" y="202"/>
                    <a:pt x="434" y="197"/>
                  </a:cubicBezTo>
                  <a:cubicBezTo>
                    <a:pt x="434" y="192"/>
                    <a:pt x="434" y="192"/>
                    <a:pt x="434" y="192"/>
                  </a:cubicBezTo>
                  <a:cubicBezTo>
                    <a:pt x="434" y="187"/>
                    <a:pt x="438" y="183"/>
                    <a:pt x="443" y="183"/>
                  </a:cubicBezTo>
                  <a:cubicBezTo>
                    <a:pt x="447" y="183"/>
                    <a:pt x="447" y="183"/>
                    <a:pt x="447" y="183"/>
                  </a:cubicBezTo>
                  <a:cubicBezTo>
                    <a:pt x="452" y="183"/>
                    <a:pt x="456" y="187"/>
                    <a:pt x="456" y="192"/>
                  </a:cubicBezTo>
                  <a:lnTo>
                    <a:pt x="456" y="197"/>
                  </a:lnTo>
                  <a:close/>
                  <a:moveTo>
                    <a:pt x="496" y="197"/>
                  </a:moveTo>
                  <a:cubicBezTo>
                    <a:pt x="496" y="202"/>
                    <a:pt x="492" y="206"/>
                    <a:pt x="487" y="206"/>
                  </a:cubicBezTo>
                  <a:cubicBezTo>
                    <a:pt x="482" y="206"/>
                    <a:pt x="482" y="206"/>
                    <a:pt x="482" y="206"/>
                  </a:cubicBezTo>
                  <a:cubicBezTo>
                    <a:pt x="477" y="206"/>
                    <a:pt x="473" y="202"/>
                    <a:pt x="473" y="197"/>
                  </a:cubicBezTo>
                  <a:cubicBezTo>
                    <a:pt x="473" y="192"/>
                    <a:pt x="473" y="192"/>
                    <a:pt x="473" y="192"/>
                  </a:cubicBezTo>
                  <a:cubicBezTo>
                    <a:pt x="473" y="187"/>
                    <a:pt x="477" y="183"/>
                    <a:pt x="482" y="183"/>
                  </a:cubicBezTo>
                  <a:cubicBezTo>
                    <a:pt x="487" y="183"/>
                    <a:pt x="487" y="183"/>
                    <a:pt x="487" y="183"/>
                  </a:cubicBezTo>
                  <a:cubicBezTo>
                    <a:pt x="492" y="183"/>
                    <a:pt x="496" y="187"/>
                    <a:pt x="496" y="192"/>
                  </a:cubicBezTo>
                  <a:lnTo>
                    <a:pt x="496" y="197"/>
                  </a:lnTo>
                  <a:close/>
                  <a:moveTo>
                    <a:pt x="726" y="200"/>
                  </a:moveTo>
                  <a:cubicBezTo>
                    <a:pt x="726" y="207"/>
                    <a:pt x="721" y="212"/>
                    <a:pt x="714" y="212"/>
                  </a:cubicBezTo>
                  <a:cubicBezTo>
                    <a:pt x="560" y="212"/>
                    <a:pt x="560" y="212"/>
                    <a:pt x="560" y="212"/>
                  </a:cubicBezTo>
                  <a:cubicBezTo>
                    <a:pt x="553" y="212"/>
                    <a:pt x="548" y="207"/>
                    <a:pt x="548" y="200"/>
                  </a:cubicBezTo>
                  <a:cubicBezTo>
                    <a:pt x="548" y="189"/>
                    <a:pt x="548" y="189"/>
                    <a:pt x="548" y="189"/>
                  </a:cubicBezTo>
                  <a:cubicBezTo>
                    <a:pt x="548" y="182"/>
                    <a:pt x="553" y="177"/>
                    <a:pt x="560" y="177"/>
                  </a:cubicBezTo>
                  <a:cubicBezTo>
                    <a:pt x="714" y="177"/>
                    <a:pt x="714" y="177"/>
                    <a:pt x="714" y="177"/>
                  </a:cubicBezTo>
                  <a:cubicBezTo>
                    <a:pt x="721" y="177"/>
                    <a:pt x="726" y="182"/>
                    <a:pt x="726" y="189"/>
                  </a:cubicBezTo>
                  <a:lnTo>
                    <a:pt x="726" y="200"/>
                  </a:lnTo>
                  <a:close/>
                  <a:moveTo>
                    <a:pt x="825" y="227"/>
                  </a:moveTo>
                  <a:cubicBezTo>
                    <a:pt x="807" y="227"/>
                    <a:pt x="793" y="212"/>
                    <a:pt x="793" y="194"/>
                  </a:cubicBezTo>
                  <a:cubicBezTo>
                    <a:pt x="793" y="177"/>
                    <a:pt x="807" y="162"/>
                    <a:pt x="825" y="162"/>
                  </a:cubicBezTo>
                  <a:cubicBezTo>
                    <a:pt x="843" y="162"/>
                    <a:pt x="858" y="177"/>
                    <a:pt x="858" y="194"/>
                  </a:cubicBezTo>
                  <a:cubicBezTo>
                    <a:pt x="858" y="212"/>
                    <a:pt x="843" y="227"/>
                    <a:pt x="825" y="22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a:ea typeface="+mn-ea"/>
                <a:cs typeface="+mn-cs"/>
              </a:endParaRPr>
            </a:p>
          </p:txBody>
        </p:sp>
      </p:grpSp>
      <p:sp>
        <p:nvSpPr>
          <p:cNvPr id="6" name="Double Brace 5">
            <a:extLst>
              <a:ext uri="{FF2B5EF4-FFF2-40B4-BE49-F238E27FC236}">
                <a16:creationId xmlns:a16="http://schemas.microsoft.com/office/drawing/2014/main" id="{5BABA550-E280-4F69-86DA-ACB79E216BDB}"/>
              </a:ext>
            </a:extLst>
          </p:cNvPr>
          <p:cNvSpPr/>
          <p:nvPr/>
        </p:nvSpPr>
        <p:spPr>
          <a:xfrm>
            <a:off x="3902166" y="2165443"/>
            <a:ext cx="863600" cy="2774795"/>
          </a:xfrm>
          <a:prstGeom prst="bracePair">
            <a:avLst/>
          </a:prstGeom>
          <a:ln w="508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API</a:t>
            </a:r>
          </a:p>
        </p:txBody>
      </p:sp>
      <p:sp>
        <p:nvSpPr>
          <p:cNvPr id="5" name="Rectangle: Rounded Corners 4">
            <a:extLst>
              <a:ext uri="{FF2B5EF4-FFF2-40B4-BE49-F238E27FC236}">
                <a16:creationId xmlns:a16="http://schemas.microsoft.com/office/drawing/2014/main" id="{B634A8F2-3FB8-4501-8951-DA676D7C0FC8}"/>
              </a:ext>
            </a:extLst>
          </p:cNvPr>
          <p:cNvSpPr/>
          <p:nvPr/>
        </p:nvSpPr>
        <p:spPr>
          <a:xfrm>
            <a:off x="9013778" y="492070"/>
            <a:ext cx="2962322" cy="463463"/>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US" sz="2000" b="1" dirty="0">
                <a:solidFill>
                  <a:schemeClr val="bg1"/>
                </a:solidFill>
              </a:rPr>
              <a:t>In Lab class</a:t>
            </a:r>
          </a:p>
        </p:txBody>
      </p:sp>
    </p:spTree>
    <p:extLst>
      <p:ext uri="{BB962C8B-B14F-4D97-AF65-F5344CB8AC3E}">
        <p14:creationId xmlns:p14="http://schemas.microsoft.com/office/powerpoint/2010/main" val="1464788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05C5541-9860-4A18-846F-8D963910B569}"/>
              </a:ext>
            </a:extLst>
          </p:cNvPr>
          <p:cNvSpPr>
            <a:spLocks noGrp="1"/>
          </p:cNvSpPr>
          <p:nvPr>
            <p:ph type="title"/>
          </p:nvPr>
        </p:nvSpPr>
        <p:spPr/>
        <p:txBody>
          <a:bodyPr/>
          <a:lstStyle/>
          <a:p>
            <a:r>
              <a:rPr lang="de-DE" dirty="0"/>
              <a:t>Token based auth</a:t>
            </a:r>
          </a:p>
        </p:txBody>
      </p:sp>
      <p:sp>
        <p:nvSpPr>
          <p:cNvPr id="3" name="Footer Placeholder 2">
            <a:extLst>
              <a:ext uri="{FF2B5EF4-FFF2-40B4-BE49-F238E27FC236}">
                <a16:creationId xmlns:a16="http://schemas.microsoft.com/office/drawing/2014/main" id="{2A23A5BD-C472-4349-B1BA-9B3D371159C1}"/>
              </a:ext>
            </a:extLst>
          </p:cNvPr>
          <p:cNvSpPr>
            <a:spLocks noGrp="1"/>
          </p:cNvSpPr>
          <p:nvPr>
            <p:ph type="ftr" sz="quarter" idx="4294967295"/>
          </p:nvPr>
        </p:nvSpPr>
        <p:spPr>
          <a:xfrm>
            <a:off x="0" y="6492875"/>
            <a:ext cx="4114800" cy="365125"/>
          </a:xfrm>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EE77F6D2-58CB-4228-8A9E-8E51FB54C481}"/>
              </a:ext>
            </a:extLst>
          </p:cNvPr>
          <p:cNvSpPr>
            <a:spLocks noGrp="1"/>
          </p:cNvSpPr>
          <p:nvPr>
            <p:ph type="sldNum" sz="quarter" idx="4294967295"/>
          </p:nvPr>
        </p:nvSpPr>
        <p:spPr>
          <a:xfrm>
            <a:off x="9448800" y="6492875"/>
            <a:ext cx="2743200" cy="365125"/>
          </a:xfrm>
        </p:spPr>
        <p:txBody>
          <a:bodyPr/>
          <a:lstStyle/>
          <a:p>
            <a:fld id="{49DF86D6-4B9D-4B83-AF23-D696D3CD110A}" type="slidenum">
              <a:rPr lang="en-US" smtClean="0"/>
              <a:pPr/>
              <a:t>14</a:t>
            </a:fld>
            <a:endParaRPr lang="en-US" dirty="0"/>
          </a:p>
        </p:txBody>
      </p:sp>
    </p:spTree>
    <p:extLst>
      <p:ext uri="{BB962C8B-B14F-4D97-AF65-F5344CB8AC3E}">
        <p14:creationId xmlns:p14="http://schemas.microsoft.com/office/powerpoint/2010/main" val="2267213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F1CFC1-630A-4806-9F88-DA8E1089487D}"/>
              </a:ext>
            </a:extLst>
          </p:cNvPr>
          <p:cNvSpPr>
            <a:spLocks noGrp="1"/>
          </p:cNvSpPr>
          <p:nvPr>
            <p:ph type="title"/>
          </p:nvPr>
        </p:nvSpPr>
        <p:spPr/>
        <p:txBody>
          <a:bodyPr/>
          <a:lstStyle/>
          <a:p>
            <a:r>
              <a:rPr lang="de-DE" dirty="0"/>
              <a:t>Two types of tokens</a:t>
            </a:r>
          </a:p>
        </p:txBody>
      </p:sp>
      <p:sp>
        <p:nvSpPr>
          <p:cNvPr id="4" name="Text Placeholder 3">
            <a:extLst>
              <a:ext uri="{FF2B5EF4-FFF2-40B4-BE49-F238E27FC236}">
                <a16:creationId xmlns:a16="http://schemas.microsoft.com/office/drawing/2014/main" id="{68657929-1BF7-493E-8CC5-B6F0EFDF9AA6}"/>
              </a:ext>
            </a:extLst>
          </p:cNvPr>
          <p:cNvSpPr>
            <a:spLocks noGrp="1"/>
          </p:cNvSpPr>
          <p:nvPr>
            <p:ph type="body" sz="quarter" idx="12"/>
          </p:nvPr>
        </p:nvSpPr>
        <p:spPr/>
        <p:txBody>
          <a:bodyPr/>
          <a:lstStyle/>
          <a:p>
            <a:r>
              <a:rPr lang="en-US" b="0" dirty="0"/>
              <a:t>JSON Web Tokens (JWT): Tokens that conform to the </a:t>
            </a:r>
            <a:r>
              <a:rPr lang="en-US" b="0" dirty="0">
                <a:hlinkClick r:id="rId2"/>
              </a:rPr>
              <a:t>JSON Web Token standard</a:t>
            </a:r>
            <a:r>
              <a:rPr lang="en-US" b="0" dirty="0"/>
              <a:t> and contain information about an identity in the form of claims. They are self-contained in that it is not necessary for the recipient to call a server to validate the token.</a:t>
            </a:r>
          </a:p>
          <a:p>
            <a:r>
              <a:rPr lang="en-US" b="0" dirty="0"/>
              <a:t>Opaque tokens: Tokens in a proprietary format that typically contain some identifier to information in a server’s persistent storage. To validate an opaque token, the recipient of the token needs to call the server that issued the token.</a:t>
            </a:r>
          </a:p>
          <a:p>
            <a:endParaRPr lang="de-DE" dirty="0"/>
          </a:p>
        </p:txBody>
      </p:sp>
    </p:spTree>
    <p:extLst>
      <p:ext uri="{BB962C8B-B14F-4D97-AF65-F5344CB8AC3E}">
        <p14:creationId xmlns:p14="http://schemas.microsoft.com/office/powerpoint/2010/main" val="618437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2F2FBF7-859C-4608-85B3-C9DBFBF958B1}"/>
              </a:ext>
            </a:extLst>
          </p:cNvPr>
          <p:cNvSpPr>
            <a:spLocks noGrp="1"/>
          </p:cNvSpPr>
          <p:nvPr>
            <p:ph type="title"/>
          </p:nvPr>
        </p:nvSpPr>
        <p:spPr/>
        <p:txBody>
          <a:bodyPr/>
          <a:lstStyle/>
          <a:p>
            <a:r>
              <a:rPr lang="en-US" dirty="0"/>
              <a:t>Opaque vs JWT Token</a:t>
            </a:r>
          </a:p>
        </p:txBody>
      </p:sp>
      <p:sp>
        <p:nvSpPr>
          <p:cNvPr id="4" name="Text Placeholder 3">
            <a:extLst>
              <a:ext uri="{FF2B5EF4-FFF2-40B4-BE49-F238E27FC236}">
                <a16:creationId xmlns:a16="http://schemas.microsoft.com/office/drawing/2014/main" id="{64858753-D831-47D1-AE70-53AED7FC8332}"/>
              </a:ext>
            </a:extLst>
          </p:cNvPr>
          <p:cNvSpPr>
            <a:spLocks noGrp="1"/>
          </p:cNvSpPr>
          <p:nvPr>
            <p:ph type="body" sz="quarter" idx="12"/>
          </p:nvPr>
        </p:nvSpPr>
        <p:spPr>
          <a:xfrm>
            <a:off x="304800" y="1828800"/>
            <a:ext cx="5945688" cy="4572000"/>
          </a:xfrm>
        </p:spPr>
        <p:txBody>
          <a:bodyPr/>
          <a:lstStyle/>
          <a:p>
            <a:r>
              <a:rPr lang="en-US" dirty="0"/>
              <a:t>32bit random characters</a:t>
            </a:r>
          </a:p>
          <a:p>
            <a:r>
              <a:rPr lang="en-US" dirty="0"/>
              <a:t>No information (points to)</a:t>
            </a:r>
          </a:p>
          <a:p>
            <a:r>
              <a:rPr lang="en-US" dirty="0"/>
              <a:t>Use when:</a:t>
            </a:r>
          </a:p>
          <a:p>
            <a:pPr lvl="1"/>
            <a:r>
              <a:rPr lang="en-US" dirty="0"/>
              <a:t>No federation in place</a:t>
            </a:r>
          </a:p>
          <a:p>
            <a:pPr lvl="1"/>
            <a:r>
              <a:rPr lang="en-US" dirty="0">
                <a:solidFill>
                  <a:srgbClr val="FF0000"/>
                </a:solidFill>
              </a:rPr>
              <a:t>Connection to issuer is needed</a:t>
            </a:r>
          </a:p>
          <a:p>
            <a:pPr lvl="1"/>
            <a:r>
              <a:rPr lang="en-US" dirty="0"/>
              <a:t>Revoke prior expiration is needed</a:t>
            </a:r>
          </a:p>
          <a:p>
            <a:pPr lvl="1"/>
            <a:endParaRPr lang="en-US" dirty="0"/>
          </a:p>
          <a:p>
            <a:pPr lvl="1"/>
            <a:endParaRPr lang="en-US" dirty="0"/>
          </a:p>
          <a:p>
            <a:endParaRPr lang="en-US" dirty="0"/>
          </a:p>
          <a:p>
            <a:endParaRPr lang="en-US" dirty="0"/>
          </a:p>
          <a:p>
            <a:endParaRPr lang="en-US" dirty="0"/>
          </a:p>
        </p:txBody>
      </p:sp>
      <p:sp>
        <p:nvSpPr>
          <p:cNvPr id="5" name="Text Placeholder 4">
            <a:extLst>
              <a:ext uri="{FF2B5EF4-FFF2-40B4-BE49-F238E27FC236}">
                <a16:creationId xmlns:a16="http://schemas.microsoft.com/office/drawing/2014/main" id="{58772B62-11B8-4623-B0A8-E44FF347B460}"/>
              </a:ext>
            </a:extLst>
          </p:cNvPr>
          <p:cNvSpPr>
            <a:spLocks noGrp="1"/>
          </p:cNvSpPr>
          <p:nvPr>
            <p:ph type="body" sz="quarter" idx="13"/>
          </p:nvPr>
        </p:nvSpPr>
        <p:spPr>
          <a:xfrm>
            <a:off x="339246" y="1172731"/>
            <a:ext cx="3215014" cy="762000"/>
          </a:xfrm>
        </p:spPr>
        <p:txBody>
          <a:bodyPr/>
          <a:lstStyle/>
          <a:p>
            <a:r>
              <a:rPr lang="en-US" dirty="0"/>
              <a:t>Opaque token</a:t>
            </a:r>
          </a:p>
        </p:txBody>
      </p:sp>
      <p:sp>
        <p:nvSpPr>
          <p:cNvPr id="6" name="Text Placeholder 5">
            <a:extLst>
              <a:ext uri="{FF2B5EF4-FFF2-40B4-BE49-F238E27FC236}">
                <a16:creationId xmlns:a16="http://schemas.microsoft.com/office/drawing/2014/main" id="{690E9744-CB03-4A7D-979E-D4E759B9F64A}"/>
              </a:ext>
            </a:extLst>
          </p:cNvPr>
          <p:cNvSpPr>
            <a:spLocks noGrp="1"/>
          </p:cNvSpPr>
          <p:nvPr>
            <p:ph type="body" sz="quarter" idx="14"/>
          </p:nvPr>
        </p:nvSpPr>
        <p:spPr/>
        <p:txBody>
          <a:bodyPr/>
          <a:lstStyle/>
          <a:p>
            <a:r>
              <a:rPr lang="en-US" dirty="0"/>
              <a:t>JSON structured token </a:t>
            </a:r>
          </a:p>
          <a:p>
            <a:r>
              <a:rPr lang="en-US" dirty="0"/>
              <a:t>Contains information</a:t>
            </a:r>
          </a:p>
          <a:p>
            <a:r>
              <a:rPr lang="en-US" dirty="0"/>
              <a:t>Use when:</a:t>
            </a:r>
          </a:p>
          <a:p>
            <a:pPr lvl="1"/>
            <a:r>
              <a:rPr lang="en-US" dirty="0"/>
              <a:t>federation is desired</a:t>
            </a:r>
          </a:p>
          <a:p>
            <a:pPr lvl="1"/>
            <a:r>
              <a:rPr lang="en-US" dirty="0">
                <a:solidFill>
                  <a:srgbClr val="FF0000"/>
                </a:solidFill>
              </a:rPr>
              <a:t>Asynchronous is required</a:t>
            </a:r>
          </a:p>
          <a:p>
            <a:pPr lvl="1"/>
            <a:r>
              <a:rPr lang="en-US" dirty="0">
                <a:solidFill>
                  <a:srgbClr val="FF0000"/>
                </a:solidFill>
              </a:rPr>
              <a:t>No connection to the token provider/issuer is in place</a:t>
            </a:r>
          </a:p>
          <a:p>
            <a:pPr lvl="1"/>
            <a:r>
              <a:rPr lang="en-US" dirty="0">
                <a:solidFill>
                  <a:srgbClr val="FF0000"/>
                </a:solidFill>
              </a:rPr>
              <a:t>Speed and scale</a:t>
            </a:r>
          </a:p>
          <a:p>
            <a:pPr lvl="1"/>
            <a:r>
              <a:rPr lang="en-US" dirty="0"/>
              <a:t>Pass context on the user</a:t>
            </a:r>
          </a:p>
          <a:p>
            <a:pPr lvl="1"/>
            <a:endParaRPr lang="en-US" dirty="0"/>
          </a:p>
          <a:p>
            <a:pPr lvl="1"/>
            <a:endParaRPr lang="en-US" dirty="0"/>
          </a:p>
          <a:p>
            <a:endParaRPr lang="en-US" dirty="0"/>
          </a:p>
          <a:p>
            <a:endParaRPr lang="en-US" dirty="0"/>
          </a:p>
          <a:p>
            <a:endParaRPr lang="en-US" dirty="0"/>
          </a:p>
        </p:txBody>
      </p:sp>
      <p:sp>
        <p:nvSpPr>
          <p:cNvPr id="7" name="Text Placeholder 4">
            <a:extLst>
              <a:ext uri="{FF2B5EF4-FFF2-40B4-BE49-F238E27FC236}">
                <a16:creationId xmlns:a16="http://schemas.microsoft.com/office/drawing/2014/main" id="{F45EA2D6-9FBA-4D7B-8A5D-A445FD923449}"/>
              </a:ext>
            </a:extLst>
          </p:cNvPr>
          <p:cNvSpPr txBox="1">
            <a:spLocks/>
          </p:cNvSpPr>
          <p:nvPr/>
        </p:nvSpPr>
        <p:spPr>
          <a:xfrm>
            <a:off x="6019800" y="1172731"/>
            <a:ext cx="3215014" cy="762000"/>
          </a:xfrm>
          <a:prstGeom prst="rect">
            <a:avLst/>
          </a:prstGeom>
        </p:spPr>
        <p:txBody>
          <a:bodyPr vert="horz" lIns="155448" tIns="155448" rIns="155448" bIns="155448" rtlCol="0">
            <a:noAutofit/>
          </a:bodyPr>
          <a:lstStyle>
            <a:lvl1pPr marL="0" indent="0" algn="l" defTabSz="914400" rtl="0" eaLnBrk="1" latinLnBrk="0" hangingPunct="1">
              <a:lnSpc>
                <a:spcPct val="90000"/>
              </a:lnSpc>
              <a:spcBef>
                <a:spcPts val="1000"/>
              </a:spcBef>
              <a:buFontTx/>
              <a:buNone/>
              <a:defRPr lang="en-US" sz="3200" b="1" kern="1200">
                <a:gradFill>
                  <a:gsLst>
                    <a:gs pos="0">
                      <a:schemeClr val="accent5"/>
                    </a:gs>
                    <a:gs pos="98000">
                      <a:schemeClr val="accent5"/>
                    </a:gs>
                  </a:gsLst>
                  <a:lin ang="5400000" scaled="1"/>
                </a:gradFill>
                <a:latin typeface="+mn-lt"/>
                <a:ea typeface="+mn-ea"/>
                <a:cs typeface="Arial" panose="020B0604020202020204" pitchFamily="34" charset="0"/>
              </a:defRPr>
            </a:lvl1pPr>
            <a:lvl2pPr marL="685800" indent="-457200" algn="l" defTabSz="914400" rtl="0" eaLnBrk="1" latinLnBrk="0" hangingPunct="1">
              <a:lnSpc>
                <a:spcPct val="90000"/>
              </a:lnSpc>
              <a:spcBef>
                <a:spcPts val="500"/>
              </a:spcBef>
              <a:buFontTx/>
              <a:buNone/>
              <a:defRPr lang="en-US" sz="2400" kern="120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2pPr>
            <a:lvl3pPr marL="0" indent="0" algn="l" defTabSz="914400" rtl="0" eaLnBrk="1" latinLnBrk="0" hangingPunct="1">
              <a:lnSpc>
                <a:spcPct val="90000"/>
              </a:lnSpc>
              <a:spcBef>
                <a:spcPts val="500"/>
              </a:spcBef>
              <a:buFontTx/>
              <a:buNone/>
              <a:defRPr lang="en-US" sz="2000" kern="120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3pPr>
            <a:lvl4pPr marL="0" indent="0" algn="l" defTabSz="914400" rtl="0" eaLnBrk="1" latinLnBrk="0" hangingPunct="1">
              <a:lnSpc>
                <a:spcPct val="90000"/>
              </a:lnSpc>
              <a:spcBef>
                <a:spcPts val="500"/>
              </a:spcBef>
              <a:buFontTx/>
              <a:buNone/>
              <a:defRPr lang="en-US" sz="1800" kern="120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4pPr>
            <a:lvl5pPr marL="0" indent="0" algn="l" defTabSz="914400" rtl="0" eaLnBrk="1" latinLnBrk="0" hangingPunct="1">
              <a:lnSpc>
                <a:spcPct val="90000"/>
              </a:lnSpc>
              <a:spcBef>
                <a:spcPts val="500"/>
              </a:spcBef>
              <a:buFontTx/>
              <a:buNone/>
              <a:defRPr lang="en-US" sz="1800" kern="1200">
                <a:gradFill>
                  <a:gsLst>
                    <a:gs pos="0">
                      <a:schemeClr val="bg1">
                        <a:lumMod val="65000"/>
                      </a:schemeClr>
                    </a:gs>
                    <a:gs pos="100000">
                      <a:schemeClr val="bg1">
                        <a:lumMod val="65000"/>
                      </a:schemeClr>
                    </a:gs>
                  </a:gsLst>
                  <a:lin ang="5400000" scaled="1"/>
                </a:gra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JWT token</a:t>
            </a:r>
          </a:p>
          <a:p>
            <a:pPr lvl="1"/>
            <a:endParaRPr lang="en-US" dirty="0"/>
          </a:p>
          <a:p>
            <a:pPr lvl="1"/>
            <a:endParaRPr lang="en-US" dirty="0"/>
          </a:p>
          <a:p>
            <a:endParaRPr lang="en-US" dirty="0"/>
          </a:p>
          <a:p>
            <a:endParaRPr lang="en-US" dirty="0"/>
          </a:p>
        </p:txBody>
      </p:sp>
    </p:spTree>
    <p:extLst>
      <p:ext uri="{BB962C8B-B14F-4D97-AF65-F5344CB8AC3E}">
        <p14:creationId xmlns:p14="http://schemas.microsoft.com/office/powerpoint/2010/main" val="3746947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5D9D4-E660-461C-9001-AFBF1FB92F5F}"/>
              </a:ext>
            </a:extLst>
          </p:cNvPr>
          <p:cNvSpPr>
            <a:spLocks noGrp="1"/>
          </p:cNvSpPr>
          <p:nvPr>
            <p:ph type="title"/>
          </p:nvPr>
        </p:nvSpPr>
        <p:spPr/>
        <p:txBody>
          <a:bodyPr/>
          <a:lstStyle/>
          <a:p>
            <a:r>
              <a:rPr lang="en-US" dirty="0"/>
              <a:t>JSON Web Token  (JWT) - Explained</a:t>
            </a:r>
          </a:p>
        </p:txBody>
      </p:sp>
      <p:sp>
        <p:nvSpPr>
          <p:cNvPr id="3" name="Footer Placeholder 2">
            <a:extLst>
              <a:ext uri="{FF2B5EF4-FFF2-40B4-BE49-F238E27FC236}">
                <a16:creationId xmlns:a16="http://schemas.microsoft.com/office/drawing/2014/main" id="{E4049FBD-623A-46A6-9715-6CE0F3570F0F}"/>
              </a:ext>
            </a:extLst>
          </p:cNvPr>
          <p:cNvSpPr>
            <a:spLocks noGrp="1"/>
          </p:cNvSpPr>
          <p:nvPr>
            <p:ph type="ftr" sz="quarter" idx="10"/>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61419C90-9A0C-4969-9CF7-020F3D16F128}"/>
              </a:ext>
            </a:extLst>
          </p:cNvPr>
          <p:cNvSpPr>
            <a:spLocks noGrp="1"/>
          </p:cNvSpPr>
          <p:nvPr>
            <p:ph type="sldNum" sz="quarter" idx="11"/>
          </p:nvPr>
        </p:nvSpPr>
        <p:spPr/>
        <p:txBody>
          <a:bodyPr/>
          <a:lstStyle/>
          <a:p>
            <a:fld id="{49DF86D6-4B9D-4B83-AF23-D696D3CD110A}" type="slidenum">
              <a:rPr lang="en-US" smtClean="0"/>
              <a:pPr/>
              <a:t>17</a:t>
            </a:fld>
            <a:endParaRPr lang="en-US" dirty="0"/>
          </a:p>
        </p:txBody>
      </p:sp>
      <p:sp>
        <p:nvSpPr>
          <p:cNvPr id="5" name="Text Placeholder 4">
            <a:extLst>
              <a:ext uri="{FF2B5EF4-FFF2-40B4-BE49-F238E27FC236}">
                <a16:creationId xmlns:a16="http://schemas.microsoft.com/office/drawing/2014/main" id="{B44524D8-BE04-4090-9B39-2B4B05BEECCF}"/>
              </a:ext>
            </a:extLst>
          </p:cNvPr>
          <p:cNvSpPr>
            <a:spLocks noGrp="1"/>
          </p:cNvSpPr>
          <p:nvPr>
            <p:ph type="body" sz="quarter" idx="12"/>
          </p:nvPr>
        </p:nvSpPr>
        <p:spPr/>
        <p:txBody>
          <a:bodyPr/>
          <a:lstStyle/>
          <a:p>
            <a:r>
              <a:rPr lang="en-US" dirty="0"/>
              <a:t>JSON Web Token (JWT) is an open standard (</a:t>
            </a:r>
            <a:r>
              <a:rPr lang="en-US" dirty="0">
                <a:hlinkClick r:id="rId3"/>
              </a:rPr>
              <a:t>RFC 7519</a:t>
            </a:r>
            <a:r>
              <a:rPr lang="en-US" dirty="0"/>
              <a:t>)</a:t>
            </a:r>
          </a:p>
          <a:p>
            <a:r>
              <a:rPr lang="en-US" dirty="0">
                <a:solidFill>
                  <a:srgbClr val="FF0000"/>
                </a:solidFill>
              </a:rPr>
              <a:t>Compact</a:t>
            </a:r>
            <a:r>
              <a:rPr lang="en-US" dirty="0"/>
              <a:t> and </a:t>
            </a:r>
            <a:r>
              <a:rPr lang="en-US" dirty="0">
                <a:solidFill>
                  <a:srgbClr val="FF0000"/>
                </a:solidFill>
              </a:rPr>
              <a:t>self-contained</a:t>
            </a:r>
            <a:r>
              <a:rPr lang="en-US" dirty="0"/>
              <a:t> way securing transmitted  information between parties as a JSON object</a:t>
            </a:r>
          </a:p>
          <a:p>
            <a:r>
              <a:rPr lang="en-US" dirty="0"/>
              <a:t>Digitally signed using a secret </a:t>
            </a:r>
          </a:p>
          <a:p>
            <a:r>
              <a:rPr lang="en-US" dirty="0"/>
              <a:t>Can be sent through:</a:t>
            </a:r>
          </a:p>
          <a:p>
            <a:pPr lvl="1"/>
            <a:r>
              <a:rPr lang="en-US" dirty="0"/>
              <a:t>URL POST parameter </a:t>
            </a:r>
          </a:p>
          <a:p>
            <a:pPr lvl="1"/>
            <a:r>
              <a:rPr lang="en-US" dirty="0"/>
              <a:t>HTTP header</a:t>
            </a:r>
          </a:p>
          <a:p>
            <a:endParaRPr lang="en-US" dirty="0"/>
          </a:p>
        </p:txBody>
      </p:sp>
    </p:spTree>
    <p:extLst>
      <p:ext uri="{BB962C8B-B14F-4D97-AF65-F5344CB8AC3E}">
        <p14:creationId xmlns:p14="http://schemas.microsoft.com/office/powerpoint/2010/main" val="2125982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B1066-AB75-41DD-BD0D-9C668A524E4D}"/>
              </a:ext>
            </a:extLst>
          </p:cNvPr>
          <p:cNvSpPr>
            <a:spLocks noGrp="1"/>
          </p:cNvSpPr>
          <p:nvPr>
            <p:ph type="title"/>
          </p:nvPr>
        </p:nvSpPr>
        <p:spPr/>
        <p:txBody>
          <a:bodyPr/>
          <a:lstStyle/>
          <a:p>
            <a:r>
              <a:rPr lang="en-US" dirty="0"/>
              <a:t>JWT</a:t>
            </a:r>
          </a:p>
        </p:txBody>
      </p:sp>
      <p:sp>
        <p:nvSpPr>
          <p:cNvPr id="3" name="Footer Placeholder 2">
            <a:extLst>
              <a:ext uri="{FF2B5EF4-FFF2-40B4-BE49-F238E27FC236}">
                <a16:creationId xmlns:a16="http://schemas.microsoft.com/office/drawing/2014/main" id="{64FE3476-01E8-4439-9861-4E7C723F0541}"/>
              </a:ext>
            </a:extLst>
          </p:cNvPr>
          <p:cNvSpPr>
            <a:spLocks noGrp="1"/>
          </p:cNvSpPr>
          <p:nvPr>
            <p:ph type="ftr" sz="quarter" idx="10"/>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B96D0024-C659-41B4-B747-2D833D50608C}"/>
              </a:ext>
            </a:extLst>
          </p:cNvPr>
          <p:cNvSpPr>
            <a:spLocks noGrp="1"/>
          </p:cNvSpPr>
          <p:nvPr>
            <p:ph type="sldNum" sz="quarter" idx="11"/>
          </p:nvPr>
        </p:nvSpPr>
        <p:spPr/>
        <p:txBody>
          <a:bodyPr/>
          <a:lstStyle/>
          <a:p>
            <a:fld id="{49DF86D6-4B9D-4B83-AF23-D696D3CD110A}" type="slidenum">
              <a:rPr lang="en-US" smtClean="0"/>
              <a:pPr/>
              <a:t>18</a:t>
            </a:fld>
            <a:endParaRPr lang="en-US" dirty="0"/>
          </a:p>
        </p:txBody>
      </p:sp>
      <p:sp>
        <p:nvSpPr>
          <p:cNvPr id="5" name="Text Placeholder 4">
            <a:extLst>
              <a:ext uri="{FF2B5EF4-FFF2-40B4-BE49-F238E27FC236}">
                <a16:creationId xmlns:a16="http://schemas.microsoft.com/office/drawing/2014/main" id="{1B354E70-8BC8-4296-BCD6-57482AE720BE}"/>
              </a:ext>
            </a:extLst>
          </p:cNvPr>
          <p:cNvSpPr>
            <a:spLocks noGrp="1"/>
          </p:cNvSpPr>
          <p:nvPr>
            <p:ph type="body" sz="quarter" idx="12"/>
          </p:nvPr>
        </p:nvSpPr>
        <p:spPr/>
        <p:txBody>
          <a:bodyPr/>
          <a:lstStyle/>
          <a:p>
            <a:r>
              <a:rPr lang="en-US" dirty="0"/>
              <a:t>Consist of 3 parts separated by dots </a:t>
            </a:r>
          </a:p>
          <a:p>
            <a:r>
              <a:rPr lang="en-US" dirty="0">
                <a:solidFill>
                  <a:schemeClr val="accent1"/>
                </a:solidFill>
              </a:rPr>
              <a:t>Header</a:t>
            </a:r>
            <a:r>
              <a:rPr lang="en-US" dirty="0"/>
              <a:t> (base64 encoded):</a:t>
            </a:r>
          </a:p>
          <a:p>
            <a:pPr lvl="2"/>
            <a:r>
              <a:rPr lang="en-US" b="0" dirty="0"/>
              <a:t>{ "</a:t>
            </a:r>
            <a:r>
              <a:rPr lang="en-US" b="0" dirty="0" err="1"/>
              <a:t>alg</a:t>
            </a:r>
            <a:r>
              <a:rPr lang="en-US" b="0" dirty="0"/>
              <a:t>": "HS256", "</a:t>
            </a:r>
            <a:r>
              <a:rPr lang="en-US" b="0" dirty="0" err="1"/>
              <a:t>typ</a:t>
            </a:r>
            <a:r>
              <a:rPr lang="en-US" b="0" dirty="0"/>
              <a:t>": "JWT" }</a:t>
            </a:r>
          </a:p>
          <a:p>
            <a:r>
              <a:rPr lang="en-US" dirty="0">
                <a:solidFill>
                  <a:srgbClr val="FF0000"/>
                </a:solidFill>
              </a:rPr>
              <a:t>Payload</a:t>
            </a:r>
            <a:r>
              <a:rPr lang="en-US" dirty="0"/>
              <a:t> (base64 encoded):  </a:t>
            </a:r>
          </a:p>
          <a:p>
            <a:pPr lvl="2"/>
            <a:r>
              <a:rPr lang="en-US" b="0" dirty="0"/>
              <a:t>{ "sub": "1234567890", "name": "John Doe", "admin": true }</a:t>
            </a:r>
          </a:p>
          <a:p>
            <a:r>
              <a:rPr lang="en-US" dirty="0">
                <a:solidFill>
                  <a:schemeClr val="accent2"/>
                </a:solidFill>
              </a:rPr>
              <a:t>Signature</a:t>
            </a:r>
            <a:r>
              <a:rPr lang="en-US" b="0" dirty="0"/>
              <a:t>:</a:t>
            </a:r>
          </a:p>
          <a:p>
            <a:pPr lvl="2"/>
            <a:r>
              <a:rPr lang="en-US" b="0" dirty="0"/>
              <a:t>HMACSHA256(base64UrlEncode(</a:t>
            </a:r>
            <a:r>
              <a:rPr lang="en-US" b="0" dirty="0">
                <a:solidFill>
                  <a:srgbClr val="FF0000"/>
                </a:solidFill>
              </a:rPr>
              <a:t>header</a:t>
            </a:r>
            <a:r>
              <a:rPr lang="en-US" b="0" dirty="0"/>
              <a:t>) + "." + base64UrlEncode(</a:t>
            </a:r>
            <a:r>
              <a:rPr lang="en-US" b="0" dirty="0">
                <a:solidFill>
                  <a:srgbClr val="FF0000"/>
                </a:solidFill>
              </a:rPr>
              <a:t>payload</a:t>
            </a:r>
            <a:r>
              <a:rPr lang="en-US" b="0" dirty="0"/>
              <a:t>), </a:t>
            </a:r>
            <a:r>
              <a:rPr lang="en-US" b="0" dirty="0">
                <a:solidFill>
                  <a:srgbClr val="FF0000"/>
                </a:solidFill>
              </a:rPr>
              <a:t>secret</a:t>
            </a:r>
            <a:r>
              <a:rPr lang="en-US" b="0" dirty="0"/>
              <a:t>)</a:t>
            </a:r>
          </a:p>
          <a:p>
            <a:endParaRPr lang="en-US" dirty="0"/>
          </a:p>
        </p:txBody>
      </p:sp>
      <p:sp>
        <p:nvSpPr>
          <p:cNvPr id="8" name="Rectangle 7">
            <a:extLst>
              <a:ext uri="{FF2B5EF4-FFF2-40B4-BE49-F238E27FC236}">
                <a16:creationId xmlns:a16="http://schemas.microsoft.com/office/drawing/2014/main" id="{6F6D5740-EB64-476E-8964-11059E8AAA88}"/>
              </a:ext>
            </a:extLst>
          </p:cNvPr>
          <p:cNvSpPr/>
          <p:nvPr/>
        </p:nvSpPr>
        <p:spPr>
          <a:xfrm>
            <a:off x="805842" y="4831140"/>
            <a:ext cx="10855890" cy="1569660"/>
          </a:xfrm>
          <a:prstGeom prst="rect">
            <a:avLst/>
          </a:prstGeom>
        </p:spPr>
        <p:txBody>
          <a:bodyPr wrap="square">
            <a:spAutoFit/>
          </a:bodyPr>
          <a:lstStyle/>
          <a:p>
            <a:r>
              <a:rPr lang="en-US" sz="1600" b="1" dirty="0">
                <a:solidFill>
                  <a:srgbClr val="FFFFFF"/>
                </a:solidFill>
                <a:latin typeface="Courier New" panose="02070309020205020404" pitchFamily="49" charset="0"/>
                <a:cs typeface="Courier New" panose="02070309020205020404" pitchFamily="49" charset="0"/>
              </a:rPr>
              <a:t>GET /</a:t>
            </a:r>
            <a:r>
              <a:rPr lang="en-US" sz="1600" b="1" dirty="0" err="1">
                <a:solidFill>
                  <a:srgbClr val="FFFFFF"/>
                </a:solidFill>
                <a:latin typeface="Courier New" panose="02070309020205020404" pitchFamily="49" charset="0"/>
                <a:cs typeface="Courier New" panose="02070309020205020404" pitchFamily="49" charset="0"/>
              </a:rPr>
              <a:t>calandar</a:t>
            </a:r>
            <a:r>
              <a:rPr lang="en-US" sz="1600" b="1" dirty="0">
                <a:solidFill>
                  <a:srgbClr val="FFFFFF"/>
                </a:solidFill>
                <a:latin typeface="Courier New" panose="02070309020205020404" pitchFamily="49" charset="0"/>
                <a:cs typeface="Courier New" panose="02070309020205020404" pitchFamily="49" charset="0"/>
              </a:rPr>
              <a:t>/v1/events </a:t>
            </a:r>
          </a:p>
          <a:p>
            <a:r>
              <a:rPr lang="en-US" sz="1600" b="1" dirty="0">
                <a:solidFill>
                  <a:srgbClr val="FFFFFF"/>
                </a:solidFill>
                <a:latin typeface="Courier New" panose="02070309020205020404" pitchFamily="49" charset="0"/>
                <a:cs typeface="Courier New" panose="02070309020205020404" pitchFamily="49" charset="0"/>
              </a:rPr>
              <a:t>Host​: api.example.com </a:t>
            </a:r>
          </a:p>
          <a:p>
            <a:r>
              <a:rPr lang="en-US" sz="1600" b="1" dirty="0">
                <a:solidFill>
                  <a:srgbClr val="FFFFFF"/>
                </a:solidFill>
                <a:latin typeface="Courier New" panose="02070309020205020404" pitchFamily="49" charset="0"/>
                <a:cs typeface="Courier New" panose="02070309020205020404" pitchFamily="49" charset="0"/>
              </a:rPr>
              <a:t>Authorization: Bearer </a:t>
            </a:r>
            <a:r>
              <a:rPr lang="en-US" sz="1600" b="1" dirty="0">
                <a:solidFill>
                  <a:schemeClr val="accent1"/>
                </a:solidFill>
                <a:latin typeface="Courier New" panose="02070309020205020404" pitchFamily="49" charset="0"/>
                <a:cs typeface="Courier New" panose="02070309020205020404" pitchFamily="49" charset="0"/>
              </a:rPr>
              <a:t>eyJhbGciOiJIUzI1NiIsInR5cCI6IkpXVCJ9.</a:t>
            </a:r>
            <a:r>
              <a:rPr lang="en-US" sz="1600" b="1" dirty="0">
                <a:solidFill>
                  <a:schemeClr val="accent5"/>
                </a:solidFill>
                <a:latin typeface="Courier New" panose="02070309020205020404" pitchFamily="49" charset="0"/>
                <a:cs typeface="Courier New" panose="02070309020205020404" pitchFamily="49" charset="0"/>
              </a:rPr>
              <a:t>eyJpc3MiOiJodHRwczovL2V4YW1wbGUuYXV0aDAuY29tLyIsImF1ZCI6Imh0dHBzOi8vYXBpLmV4YW1wbGUuY29tL2NhbGFuZGFyL3YxLyIsInN1YiI6InVzcl8xMjMiLCJpYXQiOjE0NTg3ODU3OTYsImV4cCI6MTQ1ODg3MjE5Nn0</a:t>
            </a:r>
            <a:r>
              <a:rPr lang="en-US" sz="1600" b="1" dirty="0">
                <a:solidFill>
                  <a:schemeClr val="accent1"/>
                </a:solidFill>
                <a:latin typeface="Courier New" panose="02070309020205020404" pitchFamily="49" charset="0"/>
                <a:cs typeface="Courier New" panose="02070309020205020404" pitchFamily="49" charset="0"/>
              </a:rPr>
              <a:t>.</a:t>
            </a:r>
            <a:r>
              <a:rPr lang="en-US" sz="1600" b="1" dirty="0">
                <a:solidFill>
                  <a:schemeClr val="accent2"/>
                </a:solidFill>
                <a:latin typeface="Courier New" panose="02070309020205020404" pitchFamily="49" charset="0"/>
                <a:cs typeface="Courier New" panose="02070309020205020404" pitchFamily="49" charset="0"/>
              </a:rPr>
              <a:t>CA7eaHjIHz5NxeIJoFK9krqaeZrPLwmMmgI_XiQiIkQ</a:t>
            </a:r>
          </a:p>
        </p:txBody>
      </p:sp>
    </p:spTree>
    <p:extLst>
      <p:ext uri="{BB962C8B-B14F-4D97-AF65-F5344CB8AC3E}">
        <p14:creationId xmlns:p14="http://schemas.microsoft.com/office/powerpoint/2010/main" val="1942529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6E5CB-BC39-4147-83E1-94CD303AB3ED}"/>
              </a:ext>
            </a:extLst>
          </p:cNvPr>
          <p:cNvSpPr>
            <a:spLocks noGrp="1"/>
          </p:cNvSpPr>
          <p:nvPr>
            <p:ph type="title"/>
          </p:nvPr>
        </p:nvSpPr>
        <p:spPr/>
        <p:txBody>
          <a:bodyPr/>
          <a:lstStyle/>
          <a:p>
            <a:r>
              <a:rPr lang="en-US" dirty="0"/>
              <a:t>JWT – Encoded / Decoded</a:t>
            </a:r>
          </a:p>
        </p:txBody>
      </p:sp>
      <p:sp>
        <p:nvSpPr>
          <p:cNvPr id="3" name="Footer Placeholder 2">
            <a:extLst>
              <a:ext uri="{FF2B5EF4-FFF2-40B4-BE49-F238E27FC236}">
                <a16:creationId xmlns:a16="http://schemas.microsoft.com/office/drawing/2014/main" id="{E1B731D7-1F54-4A82-8A4D-437ADA217D6C}"/>
              </a:ext>
            </a:extLst>
          </p:cNvPr>
          <p:cNvSpPr>
            <a:spLocks noGrp="1"/>
          </p:cNvSpPr>
          <p:nvPr>
            <p:ph type="ftr" sz="quarter" idx="3"/>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BCCAB671-144B-497A-831D-2295004B5C63}"/>
              </a:ext>
            </a:extLst>
          </p:cNvPr>
          <p:cNvSpPr>
            <a:spLocks noGrp="1"/>
          </p:cNvSpPr>
          <p:nvPr>
            <p:ph type="sldNum" sz="quarter" idx="4"/>
          </p:nvPr>
        </p:nvSpPr>
        <p:spPr/>
        <p:txBody>
          <a:bodyPr/>
          <a:lstStyle/>
          <a:p>
            <a:fld id="{49DF86D6-4B9D-4B83-AF23-D696D3CD110A}" type="slidenum">
              <a:rPr lang="en-US" smtClean="0"/>
              <a:pPr/>
              <a:t>19</a:t>
            </a:fld>
            <a:endParaRPr lang="en-US" dirty="0"/>
          </a:p>
        </p:txBody>
      </p:sp>
      <p:pic>
        <p:nvPicPr>
          <p:cNvPr id="7" name="Picture 6">
            <a:extLst>
              <a:ext uri="{FF2B5EF4-FFF2-40B4-BE49-F238E27FC236}">
                <a16:creationId xmlns:a16="http://schemas.microsoft.com/office/drawing/2014/main" id="{FE5A3DA6-573F-421D-BE61-3E9A7A2DB22C}"/>
              </a:ext>
            </a:extLst>
          </p:cNvPr>
          <p:cNvPicPr>
            <a:picLocks noChangeAspect="1"/>
          </p:cNvPicPr>
          <p:nvPr/>
        </p:nvPicPr>
        <p:blipFill>
          <a:blip r:embed="rId2"/>
          <a:stretch>
            <a:fillRect/>
          </a:stretch>
        </p:blipFill>
        <p:spPr>
          <a:xfrm>
            <a:off x="416172" y="1860198"/>
            <a:ext cx="11471028" cy="3538520"/>
          </a:xfrm>
          <a:prstGeom prst="rect">
            <a:avLst/>
          </a:prstGeom>
        </p:spPr>
      </p:pic>
    </p:spTree>
    <p:extLst>
      <p:ext uri="{BB962C8B-B14F-4D97-AF65-F5344CB8AC3E}">
        <p14:creationId xmlns:p14="http://schemas.microsoft.com/office/powerpoint/2010/main" val="14556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FA7BF7-93D0-449A-B0AD-BB899AC7391E}"/>
              </a:ext>
            </a:extLst>
          </p:cNvPr>
          <p:cNvSpPr>
            <a:spLocks noGrp="1"/>
          </p:cNvSpPr>
          <p:nvPr>
            <p:ph type="title"/>
          </p:nvPr>
        </p:nvSpPr>
        <p:spPr/>
        <p:txBody>
          <a:bodyPr/>
          <a:lstStyle/>
          <a:p>
            <a:r>
              <a:rPr lang="en-US" dirty="0"/>
              <a:t>Gartner on APIs</a:t>
            </a:r>
          </a:p>
        </p:txBody>
      </p:sp>
      <p:sp>
        <p:nvSpPr>
          <p:cNvPr id="4" name="Text Placeholder 3">
            <a:extLst>
              <a:ext uri="{FF2B5EF4-FFF2-40B4-BE49-F238E27FC236}">
                <a16:creationId xmlns:a16="http://schemas.microsoft.com/office/drawing/2014/main" id="{FC451729-0EDE-4471-9D13-15D7CFC8967A}"/>
              </a:ext>
            </a:extLst>
          </p:cNvPr>
          <p:cNvSpPr>
            <a:spLocks noGrp="1"/>
          </p:cNvSpPr>
          <p:nvPr>
            <p:ph type="body" sz="quarter" idx="12"/>
          </p:nvPr>
        </p:nvSpPr>
        <p:spPr/>
        <p:txBody>
          <a:bodyPr/>
          <a:lstStyle/>
          <a:p>
            <a:r>
              <a:rPr lang="en-US" b="0" dirty="0"/>
              <a:t>“Starting in media and technology…</a:t>
            </a:r>
          </a:p>
          <a:p>
            <a:r>
              <a:rPr lang="en-US" b="0" dirty="0"/>
              <a:t>APIs have now moved into </a:t>
            </a:r>
            <a:r>
              <a:rPr lang="en-US" b="0" dirty="0">
                <a:solidFill>
                  <a:srgbClr val="FF0000"/>
                </a:solidFill>
              </a:rPr>
              <a:t>financial services</a:t>
            </a:r>
            <a:r>
              <a:rPr lang="en-US" b="0" dirty="0"/>
              <a:t>, </a:t>
            </a:r>
            <a:r>
              <a:rPr lang="en-US" b="0" dirty="0">
                <a:solidFill>
                  <a:srgbClr val="FF0000"/>
                </a:solidFill>
              </a:rPr>
              <a:t>government</a:t>
            </a:r>
            <a:r>
              <a:rPr lang="en-US" b="0" dirty="0"/>
              <a:t>, </a:t>
            </a:r>
            <a:r>
              <a:rPr lang="en-US" b="0" dirty="0">
                <a:solidFill>
                  <a:srgbClr val="FF0000"/>
                </a:solidFill>
              </a:rPr>
              <a:t>healthcare</a:t>
            </a:r>
            <a:r>
              <a:rPr lang="en-US" b="0" dirty="0"/>
              <a:t> and </a:t>
            </a:r>
            <a:r>
              <a:rPr lang="en-US" b="0" dirty="0">
                <a:solidFill>
                  <a:srgbClr val="FF0000"/>
                </a:solidFill>
              </a:rPr>
              <a:t>retail</a:t>
            </a:r>
            <a:r>
              <a:rPr lang="en-US" b="0" dirty="0">
                <a:solidFill>
                  <a:schemeClr val="bg1"/>
                </a:solidFill>
              </a:rPr>
              <a:t>”</a:t>
            </a:r>
          </a:p>
          <a:p>
            <a:r>
              <a:rPr lang="en-US" b="0" dirty="0"/>
              <a:t>“</a:t>
            </a:r>
            <a:r>
              <a:rPr lang="en-US" b="0" dirty="0">
                <a:solidFill>
                  <a:srgbClr val="FF0000"/>
                </a:solidFill>
              </a:rPr>
              <a:t>Publishing APIs </a:t>
            </a:r>
            <a:r>
              <a:rPr lang="en-US" b="0" dirty="0"/>
              <a:t>will continue to fuel the API economy and </a:t>
            </a:r>
            <a:r>
              <a:rPr lang="en-US" b="0" dirty="0">
                <a:solidFill>
                  <a:srgbClr val="FF0000"/>
                </a:solidFill>
              </a:rPr>
              <a:t>the best is still to come</a:t>
            </a:r>
            <a:r>
              <a:rPr lang="en-US" b="0" dirty="0"/>
              <a:t>”</a:t>
            </a:r>
            <a:endParaRPr lang="en-US" dirty="0"/>
          </a:p>
        </p:txBody>
      </p:sp>
      <p:sp>
        <p:nvSpPr>
          <p:cNvPr id="2" name="Rectangle 1">
            <a:extLst>
              <a:ext uri="{FF2B5EF4-FFF2-40B4-BE49-F238E27FC236}">
                <a16:creationId xmlns:a16="http://schemas.microsoft.com/office/drawing/2014/main" id="{B7FAAFC6-023B-AC40-9B31-24C947FDAEC0}"/>
              </a:ext>
            </a:extLst>
          </p:cNvPr>
          <p:cNvSpPr/>
          <p:nvPr/>
        </p:nvSpPr>
        <p:spPr>
          <a:xfrm>
            <a:off x="638433" y="5651327"/>
            <a:ext cx="9036908" cy="369332"/>
          </a:xfrm>
          <a:prstGeom prst="rect">
            <a:avLst/>
          </a:prstGeom>
        </p:spPr>
        <p:txBody>
          <a:bodyPr wrap="square">
            <a:spAutoFit/>
          </a:bodyPr>
          <a:lstStyle/>
          <a:p>
            <a:r>
              <a:rPr lang="en-US" dirty="0">
                <a:solidFill>
                  <a:schemeClr val="bg1"/>
                </a:solidFill>
              </a:rPr>
              <a:t>https://</a:t>
            </a:r>
            <a:r>
              <a:rPr lang="en-US" dirty="0" err="1">
                <a:solidFill>
                  <a:schemeClr val="bg1"/>
                </a:solidFill>
              </a:rPr>
              <a:t>www.gartner.com</a:t>
            </a:r>
            <a:r>
              <a:rPr lang="en-US" dirty="0">
                <a:solidFill>
                  <a:schemeClr val="bg1"/>
                </a:solidFill>
              </a:rPr>
              <a:t>/doc/</a:t>
            </a:r>
            <a:r>
              <a:rPr lang="en-US" dirty="0" err="1">
                <a:solidFill>
                  <a:schemeClr val="bg1"/>
                </a:solidFill>
              </a:rPr>
              <a:t>reprints?id</a:t>
            </a:r>
            <a:r>
              <a:rPr lang="en-US" dirty="0">
                <a:solidFill>
                  <a:schemeClr val="bg1"/>
                </a:solidFill>
              </a:rPr>
              <a:t>=1-3KZGFHJ&amp;ct=161031&amp;st=</a:t>
            </a:r>
            <a:r>
              <a:rPr lang="en-US" dirty="0" err="1">
                <a:solidFill>
                  <a:schemeClr val="bg1"/>
                </a:solidFill>
              </a:rPr>
              <a:t>sb</a:t>
            </a:r>
            <a:endParaRPr lang="en-US" dirty="0">
              <a:solidFill>
                <a:schemeClr val="bg1"/>
              </a:solidFill>
            </a:endParaRPr>
          </a:p>
        </p:txBody>
      </p:sp>
    </p:spTree>
    <p:extLst>
      <p:ext uri="{BB962C8B-B14F-4D97-AF65-F5344CB8AC3E}">
        <p14:creationId xmlns:p14="http://schemas.microsoft.com/office/powerpoint/2010/main" val="1251472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Client profiles</a:t>
            </a:r>
          </a:p>
        </p:txBody>
      </p:sp>
      <p:sp>
        <p:nvSpPr>
          <p:cNvPr id="3" name="Footer Placeholder 2"/>
          <p:cNvSpPr>
            <a:spLocks noGrp="1"/>
          </p:cNvSpPr>
          <p:nvPr>
            <p:ph type="ftr" sz="quarter" idx="10"/>
          </p:nvPr>
        </p:nvSpPr>
        <p:spPr/>
        <p:txBody>
          <a:bodyPr/>
          <a:lstStyle/>
          <a:p>
            <a:r>
              <a:rPr lang="en-US"/>
              <a:t>© 2017 F5 Networks</a:t>
            </a:r>
            <a:endParaRPr lang="en-US" dirty="0"/>
          </a:p>
        </p:txBody>
      </p:sp>
      <p:sp>
        <p:nvSpPr>
          <p:cNvPr id="4" name="Slide Number Placeholder 3"/>
          <p:cNvSpPr>
            <a:spLocks noGrp="1"/>
          </p:cNvSpPr>
          <p:nvPr>
            <p:ph type="sldNum" sz="quarter" idx="11"/>
          </p:nvPr>
        </p:nvSpPr>
        <p:spPr/>
        <p:txBody>
          <a:bodyPr/>
          <a:lstStyle/>
          <a:p>
            <a:fld id="{49DF86D6-4B9D-4B83-AF23-D696D3CD110A}" type="slidenum">
              <a:rPr lang="en-US" smtClean="0"/>
              <a:pPr/>
              <a:t>20</a:t>
            </a:fld>
            <a:endParaRPr lang="en-US" dirty="0"/>
          </a:p>
        </p:txBody>
      </p:sp>
      <p:sp>
        <p:nvSpPr>
          <p:cNvPr id="5" name="Text Placeholder 4"/>
          <p:cNvSpPr>
            <a:spLocks noGrp="1"/>
          </p:cNvSpPr>
          <p:nvPr>
            <p:ph type="body" sz="quarter" idx="12"/>
          </p:nvPr>
        </p:nvSpPr>
        <p:spPr/>
        <p:txBody>
          <a:bodyPr/>
          <a:lstStyle/>
          <a:p>
            <a:r>
              <a:rPr lang="en-CA" dirty="0"/>
              <a:t>Web application</a:t>
            </a:r>
          </a:p>
          <a:p>
            <a:pPr lvl="1"/>
            <a:r>
              <a:rPr lang="en-CA" dirty="0"/>
              <a:t>Running on a secured web server</a:t>
            </a:r>
          </a:p>
          <a:p>
            <a:pPr lvl="1"/>
            <a:r>
              <a:rPr lang="en-CA" dirty="0"/>
              <a:t>Client secret and tokens can be protected</a:t>
            </a:r>
          </a:p>
          <a:p>
            <a:pPr lvl="1"/>
            <a:r>
              <a:rPr lang="en-CA" dirty="0"/>
              <a:t>Confidential client type</a:t>
            </a:r>
          </a:p>
          <a:p>
            <a:r>
              <a:rPr lang="en-CA" dirty="0"/>
              <a:t>User-agent-based application (Single-page app)</a:t>
            </a:r>
          </a:p>
          <a:p>
            <a:pPr lvl="1"/>
            <a:r>
              <a:rPr lang="en-CA" dirty="0"/>
              <a:t>Runs within a user-agent (i.e.: </a:t>
            </a:r>
            <a:r>
              <a:rPr lang="en-CA" dirty="0" err="1"/>
              <a:t>javascript</a:t>
            </a:r>
            <a:r>
              <a:rPr lang="en-CA" dirty="0"/>
              <a:t> in a web browser)</a:t>
            </a:r>
          </a:p>
          <a:p>
            <a:pPr lvl="1"/>
            <a:r>
              <a:rPr lang="en-CA" dirty="0"/>
              <a:t>Tokens and credentials are accessible to the resource owner</a:t>
            </a:r>
          </a:p>
          <a:p>
            <a:pPr lvl="1"/>
            <a:r>
              <a:rPr lang="en-CA" dirty="0"/>
              <a:t>Public client type</a:t>
            </a:r>
          </a:p>
          <a:p>
            <a:r>
              <a:rPr lang="en-CA" dirty="0"/>
              <a:t>Native application</a:t>
            </a:r>
          </a:p>
          <a:p>
            <a:pPr lvl="1"/>
            <a:r>
              <a:rPr lang="en-CA" dirty="0"/>
              <a:t>Installed on a device used by the Resource Owner</a:t>
            </a:r>
          </a:p>
          <a:p>
            <a:pPr lvl="1"/>
            <a:r>
              <a:rPr lang="en-CA" dirty="0"/>
              <a:t>Short-lived tokens may have an acceptable level of protection</a:t>
            </a:r>
          </a:p>
          <a:p>
            <a:pPr lvl="1"/>
            <a:r>
              <a:rPr lang="en-CA" dirty="0"/>
              <a:t>Public client type (mostly)</a:t>
            </a:r>
          </a:p>
        </p:txBody>
      </p:sp>
      <p:grpSp>
        <p:nvGrpSpPr>
          <p:cNvPr id="24" name="Group 23"/>
          <p:cNvGrpSpPr/>
          <p:nvPr/>
        </p:nvGrpSpPr>
        <p:grpSpPr>
          <a:xfrm>
            <a:off x="6885039" y="1482265"/>
            <a:ext cx="1905000" cy="1313825"/>
            <a:chOff x="8877300" y="877581"/>
            <a:chExt cx="1905000" cy="1313825"/>
          </a:xfrm>
        </p:grpSpPr>
        <p:grpSp>
          <p:nvGrpSpPr>
            <p:cNvPr id="6" name="Group 5"/>
            <p:cNvGrpSpPr/>
            <p:nvPr/>
          </p:nvGrpSpPr>
          <p:grpSpPr>
            <a:xfrm>
              <a:off x="8877300" y="1619865"/>
              <a:ext cx="1905000" cy="571541"/>
              <a:chOff x="1478716" y="2131998"/>
              <a:chExt cx="7339013" cy="2201862"/>
            </a:xfrm>
            <a:solidFill>
              <a:schemeClr val="bg2"/>
            </a:solidFill>
          </p:grpSpPr>
          <p:sp>
            <p:nvSpPr>
              <p:cNvPr id="7" name="Freeform 6"/>
              <p:cNvSpPr>
                <a:spLocks noEditPoints="1"/>
              </p:cNvSpPr>
              <p:nvPr/>
            </p:nvSpPr>
            <p:spPr bwMode="auto">
              <a:xfrm>
                <a:off x="1478716" y="2131998"/>
                <a:ext cx="7339013" cy="850900"/>
              </a:xfrm>
              <a:custGeom>
                <a:avLst/>
                <a:gdLst>
                  <a:gd name="T0" fmla="*/ 108 w 4623"/>
                  <a:gd name="T1" fmla="*/ 32 h 536"/>
                  <a:gd name="T2" fmla="*/ 84 w 4623"/>
                  <a:gd name="T3" fmla="*/ 36 h 536"/>
                  <a:gd name="T4" fmla="*/ 62 w 4623"/>
                  <a:gd name="T5" fmla="*/ 46 h 536"/>
                  <a:gd name="T6" fmla="*/ 46 w 4623"/>
                  <a:gd name="T7" fmla="*/ 63 h 536"/>
                  <a:gd name="T8" fmla="*/ 35 w 4623"/>
                  <a:gd name="T9" fmla="*/ 84 h 536"/>
                  <a:gd name="T10" fmla="*/ 32 w 4623"/>
                  <a:gd name="T11" fmla="*/ 108 h 536"/>
                  <a:gd name="T12" fmla="*/ 32 w 4623"/>
                  <a:gd name="T13" fmla="*/ 424 h 536"/>
                  <a:gd name="T14" fmla="*/ 36 w 4623"/>
                  <a:gd name="T15" fmla="*/ 449 h 536"/>
                  <a:gd name="T16" fmla="*/ 46 w 4623"/>
                  <a:gd name="T17" fmla="*/ 471 h 536"/>
                  <a:gd name="T18" fmla="*/ 63 w 4623"/>
                  <a:gd name="T19" fmla="*/ 488 h 536"/>
                  <a:gd name="T20" fmla="*/ 84 w 4623"/>
                  <a:gd name="T21" fmla="*/ 500 h 536"/>
                  <a:gd name="T22" fmla="*/ 108 w 4623"/>
                  <a:gd name="T23" fmla="*/ 504 h 536"/>
                  <a:gd name="T24" fmla="*/ 4515 w 4623"/>
                  <a:gd name="T25" fmla="*/ 504 h 536"/>
                  <a:gd name="T26" fmla="*/ 4539 w 4623"/>
                  <a:gd name="T27" fmla="*/ 500 h 536"/>
                  <a:gd name="T28" fmla="*/ 4559 w 4623"/>
                  <a:gd name="T29" fmla="*/ 488 h 536"/>
                  <a:gd name="T30" fmla="*/ 4576 w 4623"/>
                  <a:gd name="T31" fmla="*/ 470 h 536"/>
                  <a:gd name="T32" fmla="*/ 4587 w 4623"/>
                  <a:gd name="T33" fmla="*/ 449 h 536"/>
                  <a:gd name="T34" fmla="*/ 4591 w 4623"/>
                  <a:gd name="T35" fmla="*/ 424 h 536"/>
                  <a:gd name="T36" fmla="*/ 4591 w 4623"/>
                  <a:gd name="T37" fmla="*/ 108 h 536"/>
                  <a:gd name="T38" fmla="*/ 4587 w 4623"/>
                  <a:gd name="T39" fmla="*/ 84 h 536"/>
                  <a:gd name="T40" fmla="*/ 4577 w 4623"/>
                  <a:gd name="T41" fmla="*/ 63 h 536"/>
                  <a:gd name="T42" fmla="*/ 4560 w 4623"/>
                  <a:gd name="T43" fmla="*/ 47 h 536"/>
                  <a:gd name="T44" fmla="*/ 4539 w 4623"/>
                  <a:gd name="T45" fmla="*/ 36 h 536"/>
                  <a:gd name="T46" fmla="*/ 4515 w 4623"/>
                  <a:gd name="T47" fmla="*/ 32 h 536"/>
                  <a:gd name="T48" fmla="*/ 108 w 4623"/>
                  <a:gd name="T49" fmla="*/ 32 h 536"/>
                  <a:gd name="T50" fmla="*/ 108 w 4623"/>
                  <a:gd name="T51" fmla="*/ 0 h 536"/>
                  <a:gd name="T52" fmla="*/ 4515 w 4623"/>
                  <a:gd name="T53" fmla="*/ 0 h 536"/>
                  <a:gd name="T54" fmla="*/ 4543 w 4623"/>
                  <a:gd name="T55" fmla="*/ 4 h 536"/>
                  <a:gd name="T56" fmla="*/ 4570 w 4623"/>
                  <a:gd name="T57" fmla="*/ 15 h 536"/>
                  <a:gd name="T58" fmla="*/ 4591 w 4623"/>
                  <a:gd name="T59" fmla="*/ 32 h 536"/>
                  <a:gd name="T60" fmla="*/ 4609 w 4623"/>
                  <a:gd name="T61" fmla="*/ 53 h 536"/>
                  <a:gd name="T62" fmla="*/ 4619 w 4623"/>
                  <a:gd name="T63" fmla="*/ 80 h 536"/>
                  <a:gd name="T64" fmla="*/ 4623 w 4623"/>
                  <a:gd name="T65" fmla="*/ 108 h 536"/>
                  <a:gd name="T66" fmla="*/ 4623 w 4623"/>
                  <a:gd name="T67" fmla="*/ 424 h 536"/>
                  <a:gd name="T68" fmla="*/ 4619 w 4623"/>
                  <a:gd name="T69" fmla="*/ 453 h 536"/>
                  <a:gd name="T70" fmla="*/ 4608 w 4623"/>
                  <a:gd name="T71" fmla="*/ 480 h 536"/>
                  <a:gd name="T72" fmla="*/ 4591 w 4623"/>
                  <a:gd name="T73" fmla="*/ 502 h 536"/>
                  <a:gd name="T74" fmla="*/ 4569 w 4623"/>
                  <a:gd name="T75" fmla="*/ 521 h 536"/>
                  <a:gd name="T76" fmla="*/ 4543 w 4623"/>
                  <a:gd name="T77" fmla="*/ 532 h 536"/>
                  <a:gd name="T78" fmla="*/ 4515 w 4623"/>
                  <a:gd name="T79" fmla="*/ 536 h 536"/>
                  <a:gd name="T80" fmla="*/ 108 w 4623"/>
                  <a:gd name="T81" fmla="*/ 536 h 536"/>
                  <a:gd name="T82" fmla="*/ 80 w 4623"/>
                  <a:gd name="T83" fmla="*/ 532 h 536"/>
                  <a:gd name="T84" fmla="*/ 53 w 4623"/>
                  <a:gd name="T85" fmla="*/ 521 h 536"/>
                  <a:gd name="T86" fmla="*/ 31 w 4623"/>
                  <a:gd name="T87" fmla="*/ 504 h 536"/>
                  <a:gd name="T88" fmla="*/ 14 w 4623"/>
                  <a:gd name="T89" fmla="*/ 481 h 536"/>
                  <a:gd name="T90" fmla="*/ 4 w 4623"/>
                  <a:gd name="T91" fmla="*/ 455 h 536"/>
                  <a:gd name="T92" fmla="*/ 0 w 4623"/>
                  <a:gd name="T93" fmla="*/ 424 h 536"/>
                  <a:gd name="T94" fmla="*/ 0 w 4623"/>
                  <a:gd name="T95" fmla="*/ 108 h 536"/>
                  <a:gd name="T96" fmla="*/ 4 w 4623"/>
                  <a:gd name="T97" fmla="*/ 78 h 536"/>
                  <a:gd name="T98" fmla="*/ 14 w 4623"/>
                  <a:gd name="T99" fmla="*/ 53 h 536"/>
                  <a:gd name="T100" fmla="*/ 31 w 4623"/>
                  <a:gd name="T101" fmla="*/ 30 h 536"/>
                  <a:gd name="T102" fmla="*/ 53 w 4623"/>
                  <a:gd name="T103" fmla="*/ 14 h 536"/>
                  <a:gd name="T104" fmla="*/ 79 w 4623"/>
                  <a:gd name="T105" fmla="*/ 4 h 536"/>
                  <a:gd name="T106" fmla="*/ 108 w 4623"/>
                  <a:gd name="T10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536">
                    <a:moveTo>
                      <a:pt x="108" y="32"/>
                    </a:moveTo>
                    <a:lnTo>
                      <a:pt x="84" y="36"/>
                    </a:lnTo>
                    <a:lnTo>
                      <a:pt x="62" y="46"/>
                    </a:lnTo>
                    <a:lnTo>
                      <a:pt x="46" y="63"/>
                    </a:lnTo>
                    <a:lnTo>
                      <a:pt x="35" y="84"/>
                    </a:lnTo>
                    <a:lnTo>
                      <a:pt x="32" y="108"/>
                    </a:lnTo>
                    <a:lnTo>
                      <a:pt x="32" y="424"/>
                    </a:lnTo>
                    <a:lnTo>
                      <a:pt x="36" y="449"/>
                    </a:lnTo>
                    <a:lnTo>
                      <a:pt x="46" y="471"/>
                    </a:lnTo>
                    <a:lnTo>
                      <a:pt x="63" y="488"/>
                    </a:lnTo>
                    <a:lnTo>
                      <a:pt x="84" y="500"/>
                    </a:lnTo>
                    <a:lnTo>
                      <a:pt x="108" y="504"/>
                    </a:lnTo>
                    <a:lnTo>
                      <a:pt x="4515" y="504"/>
                    </a:lnTo>
                    <a:lnTo>
                      <a:pt x="4539" y="500"/>
                    </a:lnTo>
                    <a:lnTo>
                      <a:pt x="4559" y="488"/>
                    </a:lnTo>
                    <a:lnTo>
                      <a:pt x="4576" y="470"/>
                    </a:lnTo>
                    <a:lnTo>
                      <a:pt x="4587" y="449"/>
                    </a:lnTo>
                    <a:lnTo>
                      <a:pt x="4591" y="424"/>
                    </a:lnTo>
                    <a:lnTo>
                      <a:pt x="4591" y="108"/>
                    </a:lnTo>
                    <a:lnTo>
                      <a:pt x="4587" y="84"/>
                    </a:lnTo>
                    <a:lnTo>
                      <a:pt x="4577" y="63"/>
                    </a:lnTo>
                    <a:lnTo>
                      <a:pt x="4560" y="47"/>
                    </a:lnTo>
                    <a:lnTo>
                      <a:pt x="4539" y="36"/>
                    </a:lnTo>
                    <a:lnTo>
                      <a:pt x="4515" y="32"/>
                    </a:lnTo>
                    <a:lnTo>
                      <a:pt x="108" y="32"/>
                    </a:lnTo>
                    <a:close/>
                    <a:moveTo>
                      <a:pt x="108" y="0"/>
                    </a:moveTo>
                    <a:lnTo>
                      <a:pt x="4515" y="0"/>
                    </a:lnTo>
                    <a:lnTo>
                      <a:pt x="4543" y="4"/>
                    </a:lnTo>
                    <a:lnTo>
                      <a:pt x="4570" y="15"/>
                    </a:lnTo>
                    <a:lnTo>
                      <a:pt x="4591" y="32"/>
                    </a:lnTo>
                    <a:lnTo>
                      <a:pt x="4609" y="53"/>
                    </a:lnTo>
                    <a:lnTo>
                      <a:pt x="4619" y="80"/>
                    </a:lnTo>
                    <a:lnTo>
                      <a:pt x="4623" y="108"/>
                    </a:lnTo>
                    <a:lnTo>
                      <a:pt x="4623" y="424"/>
                    </a:lnTo>
                    <a:lnTo>
                      <a:pt x="4619" y="453"/>
                    </a:lnTo>
                    <a:lnTo>
                      <a:pt x="4608" y="480"/>
                    </a:lnTo>
                    <a:lnTo>
                      <a:pt x="4591" y="502"/>
                    </a:lnTo>
                    <a:lnTo>
                      <a:pt x="4569" y="521"/>
                    </a:lnTo>
                    <a:lnTo>
                      <a:pt x="4543" y="532"/>
                    </a:lnTo>
                    <a:lnTo>
                      <a:pt x="4515" y="536"/>
                    </a:lnTo>
                    <a:lnTo>
                      <a:pt x="108" y="536"/>
                    </a:lnTo>
                    <a:lnTo>
                      <a:pt x="80" y="532"/>
                    </a:lnTo>
                    <a:lnTo>
                      <a:pt x="53" y="521"/>
                    </a:lnTo>
                    <a:lnTo>
                      <a:pt x="31" y="504"/>
                    </a:lnTo>
                    <a:lnTo>
                      <a:pt x="14" y="481"/>
                    </a:lnTo>
                    <a:lnTo>
                      <a:pt x="4" y="455"/>
                    </a:lnTo>
                    <a:lnTo>
                      <a:pt x="0" y="424"/>
                    </a:lnTo>
                    <a:lnTo>
                      <a:pt x="0" y="108"/>
                    </a:lnTo>
                    <a:lnTo>
                      <a:pt x="4" y="78"/>
                    </a:lnTo>
                    <a:lnTo>
                      <a:pt x="14" y="53"/>
                    </a:lnTo>
                    <a:lnTo>
                      <a:pt x="31" y="30"/>
                    </a:lnTo>
                    <a:lnTo>
                      <a:pt x="53" y="14"/>
                    </a:lnTo>
                    <a:lnTo>
                      <a:pt x="79" y="4"/>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8" name="Freeform 7"/>
              <p:cNvSpPr>
                <a:spLocks/>
              </p:cNvSpPr>
              <p:nvPr/>
            </p:nvSpPr>
            <p:spPr bwMode="auto">
              <a:xfrm>
                <a:off x="1616829" y="283367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3092 w 4463"/>
                  <a:gd name="T11" fmla="*/ 0 h 35"/>
                  <a:gd name="T12" fmla="*/ 3429 w 4463"/>
                  <a:gd name="T13" fmla="*/ 0 h 35"/>
                  <a:gd name="T14" fmla="*/ 3619 w 4463"/>
                  <a:gd name="T15" fmla="*/ 0 h 35"/>
                  <a:gd name="T16" fmla="*/ 3988 w 4463"/>
                  <a:gd name="T17" fmla="*/ 0 h 35"/>
                  <a:gd name="T18" fmla="*/ 4097 w 4463"/>
                  <a:gd name="T19" fmla="*/ 0 h 35"/>
                  <a:gd name="T20" fmla="*/ 4381 w 4463"/>
                  <a:gd name="T21" fmla="*/ 0 h 35"/>
                  <a:gd name="T22" fmla="*/ 4441 w 4463"/>
                  <a:gd name="T23" fmla="*/ 0 h 35"/>
                  <a:gd name="T24" fmla="*/ 4445 w 4463"/>
                  <a:gd name="T25" fmla="*/ 0 h 35"/>
                  <a:gd name="T26" fmla="*/ 4451 w 4463"/>
                  <a:gd name="T27" fmla="*/ 0 h 35"/>
                  <a:gd name="T28" fmla="*/ 4459 w 4463"/>
                  <a:gd name="T29" fmla="*/ 7 h 35"/>
                  <a:gd name="T30" fmla="*/ 4463 w 4463"/>
                  <a:gd name="T31" fmla="*/ 17 h 35"/>
                  <a:gd name="T32" fmla="*/ 4459 w 4463"/>
                  <a:gd name="T33" fmla="*/ 27 h 35"/>
                  <a:gd name="T34" fmla="*/ 4451 w 4463"/>
                  <a:gd name="T35" fmla="*/ 34 h 35"/>
                  <a:gd name="T36" fmla="*/ 3925 w 4463"/>
                  <a:gd name="T37" fmla="*/ 35 h 35"/>
                  <a:gd name="T38" fmla="*/ 3224 w 4463"/>
                  <a:gd name="T39" fmla="*/ 35 h 35"/>
                  <a:gd name="T40" fmla="*/ 2612 w 4463"/>
                  <a:gd name="T41" fmla="*/ 35 h 35"/>
                  <a:gd name="T42" fmla="*/ 2250 w 4463"/>
                  <a:gd name="T43" fmla="*/ 35 h 35"/>
                  <a:gd name="T44" fmla="*/ 1923 w 4463"/>
                  <a:gd name="T45" fmla="*/ 35 h 35"/>
                  <a:gd name="T46" fmla="*/ 1630 w 4463"/>
                  <a:gd name="T47" fmla="*/ 35 h 35"/>
                  <a:gd name="T48" fmla="*/ 1369 w 4463"/>
                  <a:gd name="T49" fmla="*/ 35 h 35"/>
                  <a:gd name="T50" fmla="*/ 935 w 4463"/>
                  <a:gd name="T51" fmla="*/ 35 h 35"/>
                  <a:gd name="T52" fmla="*/ 758 w 4463"/>
                  <a:gd name="T53" fmla="*/ 35 h 35"/>
                  <a:gd name="T54" fmla="*/ 120 w 4463"/>
                  <a:gd name="T55" fmla="*/ 35 h 35"/>
                  <a:gd name="T56" fmla="*/ 22 w 4463"/>
                  <a:gd name="T57" fmla="*/ 35 h 35"/>
                  <a:gd name="T58" fmla="*/ 18 w 4463"/>
                  <a:gd name="T59" fmla="*/ 35 h 35"/>
                  <a:gd name="T60" fmla="*/ 11 w 4463"/>
                  <a:gd name="T61" fmla="*/ 34 h 35"/>
                  <a:gd name="T62" fmla="*/ 3 w 4463"/>
                  <a:gd name="T63" fmla="*/ 27 h 35"/>
                  <a:gd name="T64" fmla="*/ 0 w 4463"/>
                  <a:gd name="T65" fmla="*/ 17 h 35"/>
                  <a:gd name="T66" fmla="*/ 3 w 4463"/>
                  <a:gd name="T67" fmla="*/ 7 h 35"/>
                  <a:gd name="T68" fmla="*/ 11 w 4463"/>
                  <a:gd name="T69" fmla="*/ 0 h 35"/>
                  <a:gd name="T70" fmla="*/ 782 w 4463"/>
                  <a:gd name="T7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966" y="0"/>
                    </a:lnTo>
                    <a:lnTo>
                      <a:pt x="3092" y="0"/>
                    </a:lnTo>
                    <a:lnTo>
                      <a:pt x="3211" y="0"/>
                    </a:lnTo>
                    <a:lnTo>
                      <a:pt x="3429" y="0"/>
                    </a:lnTo>
                    <a:lnTo>
                      <a:pt x="3527" y="0"/>
                    </a:lnTo>
                    <a:lnTo>
                      <a:pt x="3619" y="0"/>
                    </a:lnTo>
                    <a:lnTo>
                      <a:pt x="3925" y="0"/>
                    </a:lnTo>
                    <a:lnTo>
                      <a:pt x="3988" y="0"/>
                    </a:lnTo>
                    <a:lnTo>
                      <a:pt x="4044" y="0"/>
                    </a:lnTo>
                    <a:lnTo>
                      <a:pt x="4097" y="0"/>
                    </a:lnTo>
                    <a:lnTo>
                      <a:pt x="4362" y="0"/>
                    </a:lnTo>
                    <a:lnTo>
                      <a:pt x="4381" y="0"/>
                    </a:lnTo>
                    <a:lnTo>
                      <a:pt x="4396" y="0"/>
                    </a:lnTo>
                    <a:lnTo>
                      <a:pt x="4441" y="0"/>
                    </a:lnTo>
                    <a:lnTo>
                      <a:pt x="4444" y="0"/>
                    </a:lnTo>
                    <a:lnTo>
                      <a:pt x="4445" y="0"/>
                    </a:lnTo>
                    <a:lnTo>
                      <a:pt x="4445" y="0"/>
                    </a:lnTo>
                    <a:lnTo>
                      <a:pt x="4451" y="0"/>
                    </a:lnTo>
                    <a:lnTo>
                      <a:pt x="4455" y="3"/>
                    </a:lnTo>
                    <a:lnTo>
                      <a:pt x="4459" y="7"/>
                    </a:lnTo>
                    <a:lnTo>
                      <a:pt x="4462" y="11"/>
                    </a:lnTo>
                    <a:lnTo>
                      <a:pt x="4463" y="17"/>
                    </a:lnTo>
                    <a:lnTo>
                      <a:pt x="4462" y="22"/>
                    </a:lnTo>
                    <a:lnTo>
                      <a:pt x="4459" y="27"/>
                    </a:lnTo>
                    <a:lnTo>
                      <a:pt x="4455" y="31"/>
                    </a:lnTo>
                    <a:lnTo>
                      <a:pt x="4451" y="34"/>
                    </a:lnTo>
                    <a:lnTo>
                      <a:pt x="4445" y="35"/>
                    </a:lnTo>
                    <a:lnTo>
                      <a:pt x="3925" y="35"/>
                    </a:lnTo>
                    <a:lnTo>
                      <a:pt x="3681" y="35"/>
                    </a:lnTo>
                    <a:lnTo>
                      <a:pt x="3224" y="35"/>
                    </a:lnTo>
                    <a:lnTo>
                      <a:pt x="3010" y="35"/>
                    </a:lnTo>
                    <a:lnTo>
                      <a:pt x="2612" y="35"/>
                    </a:lnTo>
                    <a:lnTo>
                      <a:pt x="2426" y="35"/>
                    </a:lnTo>
                    <a:lnTo>
                      <a:pt x="2250" y="35"/>
                    </a:lnTo>
                    <a:lnTo>
                      <a:pt x="2083" y="35"/>
                    </a:lnTo>
                    <a:lnTo>
                      <a:pt x="1923" y="35"/>
                    </a:lnTo>
                    <a:lnTo>
                      <a:pt x="1773" y="35"/>
                    </a:lnTo>
                    <a:lnTo>
                      <a:pt x="1630" y="35"/>
                    </a:lnTo>
                    <a:lnTo>
                      <a:pt x="1497" y="35"/>
                    </a:lnTo>
                    <a:lnTo>
                      <a:pt x="1369" y="35"/>
                    </a:lnTo>
                    <a:lnTo>
                      <a:pt x="1250" y="35"/>
                    </a:lnTo>
                    <a:lnTo>
                      <a:pt x="935" y="35"/>
                    </a:lnTo>
                    <a:lnTo>
                      <a:pt x="844" y="35"/>
                    </a:lnTo>
                    <a:lnTo>
                      <a:pt x="758" y="35"/>
                    </a:lnTo>
                    <a:lnTo>
                      <a:pt x="144" y="35"/>
                    </a:lnTo>
                    <a:lnTo>
                      <a:pt x="120" y="35"/>
                    </a:lnTo>
                    <a:lnTo>
                      <a:pt x="99" y="35"/>
                    </a:lnTo>
                    <a:lnTo>
                      <a:pt x="22" y="35"/>
                    </a:lnTo>
                    <a:lnTo>
                      <a:pt x="20" y="35"/>
                    </a:lnTo>
                    <a:lnTo>
                      <a:pt x="18" y="35"/>
                    </a:lnTo>
                    <a:lnTo>
                      <a:pt x="17" y="35"/>
                    </a:lnTo>
                    <a:lnTo>
                      <a:pt x="11" y="34"/>
                    </a:lnTo>
                    <a:lnTo>
                      <a:pt x="7" y="31"/>
                    </a:lnTo>
                    <a:lnTo>
                      <a:pt x="3" y="27"/>
                    </a:lnTo>
                    <a:lnTo>
                      <a:pt x="0" y="22"/>
                    </a:lnTo>
                    <a:lnTo>
                      <a:pt x="0" y="17"/>
                    </a:lnTo>
                    <a:lnTo>
                      <a:pt x="0" y="11"/>
                    </a:lnTo>
                    <a:lnTo>
                      <a:pt x="3" y="7"/>
                    </a:lnTo>
                    <a:lnTo>
                      <a:pt x="7" y="3"/>
                    </a:lnTo>
                    <a:lnTo>
                      <a:pt x="11" y="0"/>
                    </a:lnTo>
                    <a:lnTo>
                      <a:pt x="1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9" name="Freeform 8"/>
              <p:cNvSpPr>
                <a:spLocks/>
              </p:cNvSpPr>
              <p:nvPr/>
            </p:nvSpPr>
            <p:spPr bwMode="auto">
              <a:xfrm>
                <a:off x="1616829" y="271302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2966 w 4463"/>
                  <a:gd name="T11" fmla="*/ 0 h 35"/>
                  <a:gd name="T12" fmla="*/ 3211 w 4463"/>
                  <a:gd name="T13" fmla="*/ 0 h 35"/>
                  <a:gd name="T14" fmla="*/ 3429 w 4463"/>
                  <a:gd name="T15" fmla="*/ 0 h 35"/>
                  <a:gd name="T16" fmla="*/ 3619 w 4463"/>
                  <a:gd name="T17" fmla="*/ 0 h 35"/>
                  <a:gd name="T18" fmla="*/ 4319 w 4463"/>
                  <a:gd name="T19" fmla="*/ 0 h 35"/>
                  <a:gd name="T20" fmla="*/ 4362 w 4463"/>
                  <a:gd name="T21" fmla="*/ 0 h 35"/>
                  <a:gd name="T22" fmla="*/ 4396 w 4463"/>
                  <a:gd name="T23" fmla="*/ 0 h 35"/>
                  <a:gd name="T24" fmla="*/ 4427 w 4463"/>
                  <a:gd name="T25" fmla="*/ 0 h 35"/>
                  <a:gd name="T26" fmla="*/ 4441 w 4463"/>
                  <a:gd name="T27" fmla="*/ 0 h 35"/>
                  <a:gd name="T28" fmla="*/ 4445 w 4463"/>
                  <a:gd name="T29" fmla="*/ 0 h 35"/>
                  <a:gd name="T30" fmla="*/ 4449 w 4463"/>
                  <a:gd name="T31" fmla="*/ 2 h 35"/>
                  <a:gd name="T32" fmla="*/ 4456 w 4463"/>
                  <a:gd name="T33" fmla="*/ 3 h 35"/>
                  <a:gd name="T34" fmla="*/ 4460 w 4463"/>
                  <a:gd name="T35" fmla="*/ 9 h 35"/>
                  <a:gd name="T36" fmla="*/ 4463 w 4463"/>
                  <a:gd name="T37" fmla="*/ 18 h 35"/>
                  <a:gd name="T38" fmla="*/ 4459 w 4463"/>
                  <a:gd name="T39" fmla="*/ 28 h 35"/>
                  <a:gd name="T40" fmla="*/ 4451 w 4463"/>
                  <a:gd name="T41" fmla="*/ 35 h 35"/>
                  <a:gd name="T42" fmla="*/ 4180 w 4463"/>
                  <a:gd name="T43" fmla="*/ 35 h 35"/>
                  <a:gd name="T44" fmla="*/ 3681 w 4463"/>
                  <a:gd name="T45" fmla="*/ 35 h 35"/>
                  <a:gd name="T46" fmla="*/ 3010 w 4463"/>
                  <a:gd name="T47" fmla="*/ 35 h 35"/>
                  <a:gd name="T48" fmla="*/ 2612 w 4463"/>
                  <a:gd name="T49" fmla="*/ 35 h 35"/>
                  <a:gd name="T50" fmla="*/ 2250 w 4463"/>
                  <a:gd name="T51" fmla="*/ 35 h 35"/>
                  <a:gd name="T52" fmla="*/ 1923 w 4463"/>
                  <a:gd name="T53" fmla="*/ 35 h 35"/>
                  <a:gd name="T54" fmla="*/ 1630 w 4463"/>
                  <a:gd name="T55" fmla="*/ 35 h 35"/>
                  <a:gd name="T56" fmla="*/ 1138 w 4463"/>
                  <a:gd name="T57" fmla="*/ 35 h 35"/>
                  <a:gd name="T58" fmla="*/ 935 w 4463"/>
                  <a:gd name="T59" fmla="*/ 35 h 35"/>
                  <a:gd name="T60" fmla="*/ 758 w 4463"/>
                  <a:gd name="T61" fmla="*/ 35 h 35"/>
                  <a:gd name="T62" fmla="*/ 605 w 4463"/>
                  <a:gd name="T63" fmla="*/ 35 h 35"/>
                  <a:gd name="T64" fmla="*/ 475 w 4463"/>
                  <a:gd name="T65" fmla="*/ 35 h 35"/>
                  <a:gd name="T66" fmla="*/ 366 w 4463"/>
                  <a:gd name="T67" fmla="*/ 35 h 35"/>
                  <a:gd name="T68" fmla="*/ 275 w 4463"/>
                  <a:gd name="T69" fmla="*/ 35 h 35"/>
                  <a:gd name="T70" fmla="*/ 202 w 4463"/>
                  <a:gd name="T71" fmla="*/ 35 h 35"/>
                  <a:gd name="T72" fmla="*/ 144 w 4463"/>
                  <a:gd name="T73" fmla="*/ 35 h 35"/>
                  <a:gd name="T74" fmla="*/ 99 w 4463"/>
                  <a:gd name="T75" fmla="*/ 35 h 35"/>
                  <a:gd name="T76" fmla="*/ 67 w 4463"/>
                  <a:gd name="T77" fmla="*/ 35 h 35"/>
                  <a:gd name="T78" fmla="*/ 45 w 4463"/>
                  <a:gd name="T79" fmla="*/ 35 h 35"/>
                  <a:gd name="T80" fmla="*/ 22 w 4463"/>
                  <a:gd name="T81" fmla="*/ 35 h 35"/>
                  <a:gd name="T82" fmla="*/ 17 w 4463"/>
                  <a:gd name="T83" fmla="*/ 35 h 35"/>
                  <a:gd name="T84" fmla="*/ 17 w 4463"/>
                  <a:gd name="T85" fmla="*/ 35 h 35"/>
                  <a:gd name="T86" fmla="*/ 7 w 4463"/>
                  <a:gd name="T87" fmla="*/ 32 h 35"/>
                  <a:gd name="T88" fmla="*/ 0 w 4463"/>
                  <a:gd name="T89" fmla="*/ 24 h 35"/>
                  <a:gd name="T90" fmla="*/ 0 w 4463"/>
                  <a:gd name="T91" fmla="*/ 13 h 35"/>
                  <a:gd name="T92" fmla="*/ 4 w 4463"/>
                  <a:gd name="T93" fmla="*/ 6 h 35"/>
                  <a:gd name="T94" fmla="*/ 10 w 4463"/>
                  <a:gd name="T95" fmla="*/ 2 h 35"/>
                  <a:gd name="T96" fmla="*/ 17 w 4463"/>
                  <a:gd name="T97" fmla="*/ 0 h 35"/>
                  <a:gd name="T98" fmla="*/ 537 w 4463"/>
                  <a:gd name="T99" fmla="*/ 0 h 35"/>
                  <a:gd name="T100" fmla="*/ 1015 w 4463"/>
                  <a:gd name="T10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832" y="0"/>
                    </a:lnTo>
                    <a:lnTo>
                      <a:pt x="2966" y="0"/>
                    </a:lnTo>
                    <a:lnTo>
                      <a:pt x="3092" y="0"/>
                    </a:lnTo>
                    <a:lnTo>
                      <a:pt x="3211" y="0"/>
                    </a:lnTo>
                    <a:lnTo>
                      <a:pt x="3324" y="0"/>
                    </a:lnTo>
                    <a:lnTo>
                      <a:pt x="3429" y="0"/>
                    </a:lnTo>
                    <a:lnTo>
                      <a:pt x="3527" y="0"/>
                    </a:lnTo>
                    <a:lnTo>
                      <a:pt x="3619" y="0"/>
                    </a:lnTo>
                    <a:lnTo>
                      <a:pt x="3705" y="0"/>
                    </a:lnTo>
                    <a:lnTo>
                      <a:pt x="4319" y="0"/>
                    </a:lnTo>
                    <a:lnTo>
                      <a:pt x="4343" y="0"/>
                    </a:lnTo>
                    <a:lnTo>
                      <a:pt x="4362" y="0"/>
                    </a:lnTo>
                    <a:lnTo>
                      <a:pt x="4381" y="0"/>
                    </a:lnTo>
                    <a:lnTo>
                      <a:pt x="4396" y="0"/>
                    </a:lnTo>
                    <a:lnTo>
                      <a:pt x="4418" y="0"/>
                    </a:lnTo>
                    <a:lnTo>
                      <a:pt x="4427" y="0"/>
                    </a:lnTo>
                    <a:lnTo>
                      <a:pt x="4432" y="0"/>
                    </a:lnTo>
                    <a:lnTo>
                      <a:pt x="4441" y="0"/>
                    </a:lnTo>
                    <a:lnTo>
                      <a:pt x="4444" y="0"/>
                    </a:lnTo>
                    <a:lnTo>
                      <a:pt x="4445" y="0"/>
                    </a:lnTo>
                    <a:lnTo>
                      <a:pt x="4445" y="0"/>
                    </a:lnTo>
                    <a:lnTo>
                      <a:pt x="4449" y="2"/>
                    </a:lnTo>
                    <a:lnTo>
                      <a:pt x="4453" y="2"/>
                    </a:lnTo>
                    <a:lnTo>
                      <a:pt x="4456" y="3"/>
                    </a:lnTo>
                    <a:lnTo>
                      <a:pt x="4459" y="6"/>
                    </a:lnTo>
                    <a:lnTo>
                      <a:pt x="4460" y="9"/>
                    </a:lnTo>
                    <a:lnTo>
                      <a:pt x="4463" y="13"/>
                    </a:lnTo>
                    <a:lnTo>
                      <a:pt x="4463" y="18"/>
                    </a:lnTo>
                    <a:lnTo>
                      <a:pt x="4462" y="24"/>
                    </a:lnTo>
                    <a:lnTo>
                      <a:pt x="4459" y="28"/>
                    </a:lnTo>
                    <a:lnTo>
                      <a:pt x="4455" y="32"/>
                    </a:lnTo>
                    <a:lnTo>
                      <a:pt x="4451" y="35"/>
                    </a:lnTo>
                    <a:lnTo>
                      <a:pt x="4445" y="35"/>
                    </a:lnTo>
                    <a:lnTo>
                      <a:pt x="4180" y="35"/>
                    </a:lnTo>
                    <a:lnTo>
                      <a:pt x="3925" y="35"/>
                    </a:lnTo>
                    <a:lnTo>
                      <a:pt x="3681" y="35"/>
                    </a:lnTo>
                    <a:lnTo>
                      <a:pt x="3224" y="35"/>
                    </a:lnTo>
                    <a:lnTo>
                      <a:pt x="3010" y="35"/>
                    </a:lnTo>
                    <a:lnTo>
                      <a:pt x="2806" y="35"/>
                    </a:lnTo>
                    <a:lnTo>
                      <a:pt x="2612" y="35"/>
                    </a:lnTo>
                    <a:lnTo>
                      <a:pt x="2426" y="35"/>
                    </a:lnTo>
                    <a:lnTo>
                      <a:pt x="2250" y="35"/>
                    </a:lnTo>
                    <a:lnTo>
                      <a:pt x="2083" y="35"/>
                    </a:lnTo>
                    <a:lnTo>
                      <a:pt x="1923" y="35"/>
                    </a:lnTo>
                    <a:lnTo>
                      <a:pt x="1773" y="35"/>
                    </a:lnTo>
                    <a:lnTo>
                      <a:pt x="1630" y="35"/>
                    </a:lnTo>
                    <a:lnTo>
                      <a:pt x="1497" y="35"/>
                    </a:lnTo>
                    <a:lnTo>
                      <a:pt x="1138" y="35"/>
                    </a:lnTo>
                    <a:lnTo>
                      <a:pt x="1033" y="35"/>
                    </a:lnTo>
                    <a:lnTo>
                      <a:pt x="935" y="35"/>
                    </a:lnTo>
                    <a:lnTo>
                      <a:pt x="844" y="35"/>
                    </a:lnTo>
                    <a:lnTo>
                      <a:pt x="758" y="35"/>
                    </a:lnTo>
                    <a:lnTo>
                      <a:pt x="678" y="35"/>
                    </a:lnTo>
                    <a:lnTo>
                      <a:pt x="605" y="35"/>
                    </a:lnTo>
                    <a:lnTo>
                      <a:pt x="537" y="35"/>
                    </a:lnTo>
                    <a:lnTo>
                      <a:pt x="475" y="35"/>
                    </a:lnTo>
                    <a:lnTo>
                      <a:pt x="418" y="35"/>
                    </a:lnTo>
                    <a:lnTo>
                      <a:pt x="366" y="35"/>
                    </a:lnTo>
                    <a:lnTo>
                      <a:pt x="318" y="35"/>
                    </a:lnTo>
                    <a:lnTo>
                      <a:pt x="275" y="35"/>
                    </a:lnTo>
                    <a:lnTo>
                      <a:pt x="237" y="35"/>
                    </a:lnTo>
                    <a:lnTo>
                      <a:pt x="202" y="35"/>
                    </a:lnTo>
                    <a:lnTo>
                      <a:pt x="171" y="35"/>
                    </a:lnTo>
                    <a:lnTo>
                      <a:pt x="144" y="35"/>
                    </a:lnTo>
                    <a:lnTo>
                      <a:pt x="120" y="35"/>
                    </a:lnTo>
                    <a:lnTo>
                      <a:pt x="99" y="35"/>
                    </a:lnTo>
                    <a:lnTo>
                      <a:pt x="83" y="35"/>
                    </a:lnTo>
                    <a:lnTo>
                      <a:pt x="67" y="35"/>
                    </a:lnTo>
                    <a:lnTo>
                      <a:pt x="55" y="35"/>
                    </a:lnTo>
                    <a:lnTo>
                      <a:pt x="45" y="35"/>
                    </a:lnTo>
                    <a:lnTo>
                      <a:pt x="25" y="35"/>
                    </a:lnTo>
                    <a:lnTo>
                      <a:pt x="22" y="35"/>
                    </a:lnTo>
                    <a:lnTo>
                      <a:pt x="18" y="35"/>
                    </a:lnTo>
                    <a:lnTo>
                      <a:pt x="17" y="35"/>
                    </a:lnTo>
                    <a:lnTo>
                      <a:pt x="17" y="35"/>
                    </a:lnTo>
                    <a:lnTo>
                      <a:pt x="17" y="35"/>
                    </a:lnTo>
                    <a:lnTo>
                      <a:pt x="11" y="35"/>
                    </a:lnTo>
                    <a:lnTo>
                      <a:pt x="7" y="32"/>
                    </a:lnTo>
                    <a:lnTo>
                      <a:pt x="3" y="28"/>
                    </a:lnTo>
                    <a:lnTo>
                      <a:pt x="0" y="24"/>
                    </a:lnTo>
                    <a:lnTo>
                      <a:pt x="0" y="18"/>
                    </a:lnTo>
                    <a:lnTo>
                      <a:pt x="0" y="13"/>
                    </a:lnTo>
                    <a:lnTo>
                      <a:pt x="1" y="9"/>
                    </a:lnTo>
                    <a:lnTo>
                      <a:pt x="4" y="6"/>
                    </a:lnTo>
                    <a:lnTo>
                      <a:pt x="7" y="3"/>
                    </a:lnTo>
                    <a:lnTo>
                      <a:pt x="10" y="2"/>
                    </a:lnTo>
                    <a:lnTo>
                      <a:pt x="13" y="2"/>
                    </a:lnTo>
                    <a:lnTo>
                      <a:pt x="17" y="0"/>
                    </a:lnTo>
                    <a:lnTo>
                      <a:pt x="283" y="0"/>
                    </a:lnTo>
                    <a:lnTo>
                      <a:pt x="53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0" name="Freeform 9"/>
              <p:cNvSpPr>
                <a:spLocks noEditPoints="1"/>
              </p:cNvSpPr>
              <p:nvPr/>
            </p:nvSpPr>
            <p:spPr bwMode="auto">
              <a:xfrm>
                <a:off x="1478716" y="3022585"/>
                <a:ext cx="7339013" cy="1311275"/>
              </a:xfrm>
              <a:custGeom>
                <a:avLst/>
                <a:gdLst>
                  <a:gd name="T0" fmla="*/ 108 w 4623"/>
                  <a:gd name="T1" fmla="*/ 33 h 826"/>
                  <a:gd name="T2" fmla="*/ 84 w 4623"/>
                  <a:gd name="T3" fmla="*/ 37 h 826"/>
                  <a:gd name="T4" fmla="*/ 63 w 4623"/>
                  <a:gd name="T5" fmla="*/ 48 h 826"/>
                  <a:gd name="T6" fmla="*/ 46 w 4623"/>
                  <a:gd name="T7" fmla="*/ 65 h 826"/>
                  <a:gd name="T8" fmla="*/ 36 w 4623"/>
                  <a:gd name="T9" fmla="*/ 87 h 826"/>
                  <a:gd name="T10" fmla="*/ 32 w 4623"/>
                  <a:gd name="T11" fmla="*/ 113 h 826"/>
                  <a:gd name="T12" fmla="*/ 32 w 4623"/>
                  <a:gd name="T13" fmla="*/ 718 h 826"/>
                  <a:gd name="T14" fmla="*/ 35 w 4623"/>
                  <a:gd name="T15" fmla="*/ 743 h 826"/>
                  <a:gd name="T16" fmla="*/ 46 w 4623"/>
                  <a:gd name="T17" fmla="*/ 763 h 826"/>
                  <a:gd name="T18" fmla="*/ 62 w 4623"/>
                  <a:gd name="T19" fmla="*/ 780 h 826"/>
                  <a:gd name="T20" fmla="*/ 84 w 4623"/>
                  <a:gd name="T21" fmla="*/ 789 h 826"/>
                  <a:gd name="T22" fmla="*/ 108 w 4623"/>
                  <a:gd name="T23" fmla="*/ 794 h 826"/>
                  <a:gd name="T24" fmla="*/ 4515 w 4623"/>
                  <a:gd name="T25" fmla="*/ 794 h 826"/>
                  <a:gd name="T26" fmla="*/ 4539 w 4623"/>
                  <a:gd name="T27" fmla="*/ 789 h 826"/>
                  <a:gd name="T28" fmla="*/ 4560 w 4623"/>
                  <a:gd name="T29" fmla="*/ 780 h 826"/>
                  <a:gd name="T30" fmla="*/ 4577 w 4623"/>
                  <a:gd name="T31" fmla="*/ 763 h 826"/>
                  <a:gd name="T32" fmla="*/ 4587 w 4623"/>
                  <a:gd name="T33" fmla="*/ 742 h 826"/>
                  <a:gd name="T34" fmla="*/ 4591 w 4623"/>
                  <a:gd name="T35" fmla="*/ 718 h 826"/>
                  <a:gd name="T36" fmla="*/ 4591 w 4623"/>
                  <a:gd name="T37" fmla="*/ 113 h 826"/>
                  <a:gd name="T38" fmla="*/ 4587 w 4623"/>
                  <a:gd name="T39" fmla="*/ 87 h 826"/>
                  <a:gd name="T40" fmla="*/ 4576 w 4623"/>
                  <a:gd name="T41" fmla="*/ 66 h 826"/>
                  <a:gd name="T42" fmla="*/ 4559 w 4623"/>
                  <a:gd name="T43" fmla="*/ 48 h 826"/>
                  <a:gd name="T44" fmla="*/ 4539 w 4623"/>
                  <a:gd name="T45" fmla="*/ 37 h 826"/>
                  <a:gd name="T46" fmla="*/ 4515 w 4623"/>
                  <a:gd name="T47" fmla="*/ 33 h 826"/>
                  <a:gd name="T48" fmla="*/ 108 w 4623"/>
                  <a:gd name="T49" fmla="*/ 33 h 826"/>
                  <a:gd name="T50" fmla="*/ 108 w 4623"/>
                  <a:gd name="T51" fmla="*/ 0 h 826"/>
                  <a:gd name="T52" fmla="*/ 4515 w 4623"/>
                  <a:gd name="T53" fmla="*/ 0 h 826"/>
                  <a:gd name="T54" fmla="*/ 4543 w 4623"/>
                  <a:gd name="T55" fmla="*/ 5 h 826"/>
                  <a:gd name="T56" fmla="*/ 4569 w 4623"/>
                  <a:gd name="T57" fmla="*/ 16 h 826"/>
                  <a:gd name="T58" fmla="*/ 4591 w 4623"/>
                  <a:gd name="T59" fmla="*/ 34 h 826"/>
                  <a:gd name="T60" fmla="*/ 4608 w 4623"/>
                  <a:gd name="T61" fmla="*/ 56 h 826"/>
                  <a:gd name="T62" fmla="*/ 4619 w 4623"/>
                  <a:gd name="T63" fmla="*/ 83 h 826"/>
                  <a:gd name="T64" fmla="*/ 4623 w 4623"/>
                  <a:gd name="T65" fmla="*/ 113 h 826"/>
                  <a:gd name="T66" fmla="*/ 4623 w 4623"/>
                  <a:gd name="T67" fmla="*/ 718 h 826"/>
                  <a:gd name="T68" fmla="*/ 4619 w 4623"/>
                  <a:gd name="T69" fmla="*/ 746 h 826"/>
                  <a:gd name="T70" fmla="*/ 4609 w 4623"/>
                  <a:gd name="T71" fmla="*/ 773 h 826"/>
                  <a:gd name="T72" fmla="*/ 4591 w 4623"/>
                  <a:gd name="T73" fmla="*/ 794 h 826"/>
                  <a:gd name="T74" fmla="*/ 4570 w 4623"/>
                  <a:gd name="T75" fmla="*/ 811 h 826"/>
                  <a:gd name="T76" fmla="*/ 4543 w 4623"/>
                  <a:gd name="T77" fmla="*/ 822 h 826"/>
                  <a:gd name="T78" fmla="*/ 4515 w 4623"/>
                  <a:gd name="T79" fmla="*/ 826 h 826"/>
                  <a:gd name="T80" fmla="*/ 108 w 4623"/>
                  <a:gd name="T81" fmla="*/ 826 h 826"/>
                  <a:gd name="T82" fmla="*/ 79 w 4623"/>
                  <a:gd name="T83" fmla="*/ 822 h 826"/>
                  <a:gd name="T84" fmla="*/ 53 w 4623"/>
                  <a:gd name="T85" fmla="*/ 812 h 826"/>
                  <a:gd name="T86" fmla="*/ 31 w 4623"/>
                  <a:gd name="T87" fmla="*/ 795 h 826"/>
                  <a:gd name="T88" fmla="*/ 14 w 4623"/>
                  <a:gd name="T89" fmla="*/ 773 h 826"/>
                  <a:gd name="T90" fmla="*/ 4 w 4623"/>
                  <a:gd name="T91" fmla="*/ 747 h 826"/>
                  <a:gd name="T92" fmla="*/ 0 w 4623"/>
                  <a:gd name="T93" fmla="*/ 718 h 826"/>
                  <a:gd name="T94" fmla="*/ 0 w 4623"/>
                  <a:gd name="T95" fmla="*/ 113 h 826"/>
                  <a:gd name="T96" fmla="*/ 4 w 4623"/>
                  <a:gd name="T97" fmla="*/ 82 h 826"/>
                  <a:gd name="T98" fmla="*/ 14 w 4623"/>
                  <a:gd name="T99" fmla="*/ 55 h 826"/>
                  <a:gd name="T100" fmla="*/ 31 w 4623"/>
                  <a:gd name="T101" fmla="*/ 33 h 826"/>
                  <a:gd name="T102" fmla="*/ 53 w 4623"/>
                  <a:gd name="T103" fmla="*/ 16 h 826"/>
                  <a:gd name="T104" fmla="*/ 80 w 4623"/>
                  <a:gd name="T105" fmla="*/ 5 h 826"/>
                  <a:gd name="T106" fmla="*/ 108 w 4623"/>
                  <a:gd name="T107" fmla="*/ 0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826">
                    <a:moveTo>
                      <a:pt x="108" y="33"/>
                    </a:moveTo>
                    <a:lnTo>
                      <a:pt x="84" y="37"/>
                    </a:lnTo>
                    <a:lnTo>
                      <a:pt x="63" y="48"/>
                    </a:lnTo>
                    <a:lnTo>
                      <a:pt x="46" y="65"/>
                    </a:lnTo>
                    <a:lnTo>
                      <a:pt x="36" y="87"/>
                    </a:lnTo>
                    <a:lnTo>
                      <a:pt x="32" y="113"/>
                    </a:lnTo>
                    <a:lnTo>
                      <a:pt x="32" y="718"/>
                    </a:lnTo>
                    <a:lnTo>
                      <a:pt x="35" y="743"/>
                    </a:lnTo>
                    <a:lnTo>
                      <a:pt x="46" y="763"/>
                    </a:lnTo>
                    <a:lnTo>
                      <a:pt x="62" y="780"/>
                    </a:lnTo>
                    <a:lnTo>
                      <a:pt x="84" y="789"/>
                    </a:lnTo>
                    <a:lnTo>
                      <a:pt x="108" y="794"/>
                    </a:lnTo>
                    <a:lnTo>
                      <a:pt x="4515" y="794"/>
                    </a:lnTo>
                    <a:lnTo>
                      <a:pt x="4539" y="789"/>
                    </a:lnTo>
                    <a:lnTo>
                      <a:pt x="4560" y="780"/>
                    </a:lnTo>
                    <a:lnTo>
                      <a:pt x="4577" y="763"/>
                    </a:lnTo>
                    <a:lnTo>
                      <a:pt x="4587" y="742"/>
                    </a:lnTo>
                    <a:lnTo>
                      <a:pt x="4591" y="718"/>
                    </a:lnTo>
                    <a:lnTo>
                      <a:pt x="4591" y="113"/>
                    </a:lnTo>
                    <a:lnTo>
                      <a:pt x="4587" y="87"/>
                    </a:lnTo>
                    <a:lnTo>
                      <a:pt x="4576" y="66"/>
                    </a:lnTo>
                    <a:lnTo>
                      <a:pt x="4559" y="48"/>
                    </a:lnTo>
                    <a:lnTo>
                      <a:pt x="4539" y="37"/>
                    </a:lnTo>
                    <a:lnTo>
                      <a:pt x="4515" y="33"/>
                    </a:lnTo>
                    <a:lnTo>
                      <a:pt x="108" y="33"/>
                    </a:lnTo>
                    <a:close/>
                    <a:moveTo>
                      <a:pt x="108" y="0"/>
                    </a:moveTo>
                    <a:lnTo>
                      <a:pt x="4515" y="0"/>
                    </a:lnTo>
                    <a:lnTo>
                      <a:pt x="4543" y="5"/>
                    </a:lnTo>
                    <a:lnTo>
                      <a:pt x="4569" y="16"/>
                    </a:lnTo>
                    <a:lnTo>
                      <a:pt x="4591" y="34"/>
                    </a:lnTo>
                    <a:lnTo>
                      <a:pt x="4608" y="56"/>
                    </a:lnTo>
                    <a:lnTo>
                      <a:pt x="4619" y="83"/>
                    </a:lnTo>
                    <a:lnTo>
                      <a:pt x="4623" y="113"/>
                    </a:lnTo>
                    <a:lnTo>
                      <a:pt x="4623" y="718"/>
                    </a:lnTo>
                    <a:lnTo>
                      <a:pt x="4619" y="746"/>
                    </a:lnTo>
                    <a:lnTo>
                      <a:pt x="4609" y="773"/>
                    </a:lnTo>
                    <a:lnTo>
                      <a:pt x="4591" y="794"/>
                    </a:lnTo>
                    <a:lnTo>
                      <a:pt x="4570" y="811"/>
                    </a:lnTo>
                    <a:lnTo>
                      <a:pt x="4543" y="822"/>
                    </a:lnTo>
                    <a:lnTo>
                      <a:pt x="4515" y="826"/>
                    </a:lnTo>
                    <a:lnTo>
                      <a:pt x="108" y="826"/>
                    </a:lnTo>
                    <a:lnTo>
                      <a:pt x="79" y="822"/>
                    </a:lnTo>
                    <a:lnTo>
                      <a:pt x="53" y="812"/>
                    </a:lnTo>
                    <a:lnTo>
                      <a:pt x="31" y="795"/>
                    </a:lnTo>
                    <a:lnTo>
                      <a:pt x="14" y="773"/>
                    </a:lnTo>
                    <a:lnTo>
                      <a:pt x="4" y="747"/>
                    </a:lnTo>
                    <a:lnTo>
                      <a:pt x="0" y="718"/>
                    </a:lnTo>
                    <a:lnTo>
                      <a:pt x="0" y="113"/>
                    </a:lnTo>
                    <a:lnTo>
                      <a:pt x="4" y="82"/>
                    </a:lnTo>
                    <a:lnTo>
                      <a:pt x="14" y="55"/>
                    </a:lnTo>
                    <a:lnTo>
                      <a:pt x="31" y="33"/>
                    </a:lnTo>
                    <a:lnTo>
                      <a:pt x="53" y="16"/>
                    </a:lnTo>
                    <a:lnTo>
                      <a:pt x="80" y="5"/>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 name="Freeform 10"/>
              <p:cNvSpPr>
                <a:spLocks noEditPoints="1"/>
              </p:cNvSpPr>
              <p:nvPr/>
            </p:nvSpPr>
            <p:spPr bwMode="auto">
              <a:xfrm>
                <a:off x="4033004" y="3606785"/>
                <a:ext cx="233363" cy="238125"/>
              </a:xfrm>
              <a:custGeom>
                <a:avLst/>
                <a:gdLst>
                  <a:gd name="T0" fmla="*/ 61 w 147"/>
                  <a:gd name="T1" fmla="*/ 33 h 150"/>
                  <a:gd name="T2" fmla="*/ 48 w 147"/>
                  <a:gd name="T3" fmla="*/ 35 h 150"/>
                  <a:gd name="T4" fmla="*/ 40 w 147"/>
                  <a:gd name="T5" fmla="*/ 42 h 150"/>
                  <a:gd name="T6" fmla="*/ 34 w 147"/>
                  <a:gd name="T7" fmla="*/ 54 h 150"/>
                  <a:gd name="T8" fmla="*/ 33 w 147"/>
                  <a:gd name="T9" fmla="*/ 65 h 150"/>
                  <a:gd name="T10" fmla="*/ 33 w 147"/>
                  <a:gd name="T11" fmla="*/ 87 h 150"/>
                  <a:gd name="T12" fmla="*/ 34 w 147"/>
                  <a:gd name="T13" fmla="*/ 99 h 150"/>
                  <a:gd name="T14" fmla="*/ 40 w 147"/>
                  <a:gd name="T15" fmla="*/ 108 h 150"/>
                  <a:gd name="T16" fmla="*/ 48 w 147"/>
                  <a:gd name="T17" fmla="*/ 115 h 150"/>
                  <a:gd name="T18" fmla="*/ 61 w 147"/>
                  <a:gd name="T19" fmla="*/ 118 h 150"/>
                  <a:gd name="T20" fmla="*/ 83 w 147"/>
                  <a:gd name="T21" fmla="*/ 118 h 150"/>
                  <a:gd name="T22" fmla="*/ 96 w 147"/>
                  <a:gd name="T23" fmla="*/ 117 h 150"/>
                  <a:gd name="T24" fmla="*/ 105 w 147"/>
                  <a:gd name="T25" fmla="*/ 110 h 150"/>
                  <a:gd name="T26" fmla="*/ 112 w 147"/>
                  <a:gd name="T27" fmla="*/ 99 h 150"/>
                  <a:gd name="T28" fmla="*/ 115 w 147"/>
                  <a:gd name="T29" fmla="*/ 87 h 150"/>
                  <a:gd name="T30" fmla="*/ 115 w 147"/>
                  <a:gd name="T31" fmla="*/ 65 h 150"/>
                  <a:gd name="T32" fmla="*/ 112 w 147"/>
                  <a:gd name="T33" fmla="*/ 52 h 150"/>
                  <a:gd name="T34" fmla="*/ 105 w 147"/>
                  <a:gd name="T35" fmla="*/ 42 h 150"/>
                  <a:gd name="T36" fmla="*/ 96 w 147"/>
                  <a:gd name="T37" fmla="*/ 35 h 150"/>
                  <a:gd name="T38" fmla="*/ 83 w 147"/>
                  <a:gd name="T39" fmla="*/ 33 h 150"/>
                  <a:gd name="T40" fmla="*/ 61 w 147"/>
                  <a:gd name="T41" fmla="*/ 33 h 150"/>
                  <a:gd name="T42" fmla="*/ 61 w 147"/>
                  <a:gd name="T43" fmla="*/ 0 h 150"/>
                  <a:gd name="T44" fmla="*/ 83 w 147"/>
                  <a:gd name="T45" fmla="*/ 0 h 150"/>
                  <a:gd name="T46" fmla="*/ 103 w 147"/>
                  <a:gd name="T47" fmla="*/ 4 h 150"/>
                  <a:gd name="T48" fmla="*/ 121 w 147"/>
                  <a:gd name="T49" fmla="*/ 13 h 150"/>
                  <a:gd name="T50" fmla="*/ 135 w 147"/>
                  <a:gd name="T51" fmla="*/ 27 h 150"/>
                  <a:gd name="T52" fmla="*/ 143 w 147"/>
                  <a:gd name="T53" fmla="*/ 44 h 150"/>
                  <a:gd name="T54" fmla="*/ 147 w 147"/>
                  <a:gd name="T55" fmla="*/ 65 h 150"/>
                  <a:gd name="T56" fmla="*/ 147 w 147"/>
                  <a:gd name="T57" fmla="*/ 87 h 150"/>
                  <a:gd name="T58" fmla="*/ 143 w 147"/>
                  <a:gd name="T59" fmla="*/ 107 h 150"/>
                  <a:gd name="T60" fmla="*/ 135 w 147"/>
                  <a:gd name="T61" fmla="*/ 125 h 150"/>
                  <a:gd name="T62" fmla="*/ 121 w 147"/>
                  <a:gd name="T63" fmla="*/ 138 h 150"/>
                  <a:gd name="T64" fmla="*/ 103 w 147"/>
                  <a:gd name="T65" fmla="*/ 148 h 150"/>
                  <a:gd name="T66" fmla="*/ 83 w 147"/>
                  <a:gd name="T67" fmla="*/ 150 h 150"/>
                  <a:gd name="T68" fmla="*/ 61 w 147"/>
                  <a:gd name="T69" fmla="*/ 150 h 150"/>
                  <a:gd name="T70" fmla="*/ 41 w 147"/>
                  <a:gd name="T71" fmla="*/ 148 h 150"/>
                  <a:gd name="T72" fmla="*/ 24 w 147"/>
                  <a:gd name="T73" fmla="*/ 139 h 150"/>
                  <a:gd name="T74" fmla="*/ 12 w 147"/>
                  <a:gd name="T75" fmla="*/ 125 h 150"/>
                  <a:gd name="T76" fmla="*/ 3 w 147"/>
                  <a:gd name="T77" fmla="*/ 107 h 150"/>
                  <a:gd name="T78" fmla="*/ 0 w 147"/>
                  <a:gd name="T79" fmla="*/ 87 h 150"/>
                  <a:gd name="T80" fmla="*/ 0 w 147"/>
                  <a:gd name="T81" fmla="*/ 65 h 150"/>
                  <a:gd name="T82" fmla="*/ 3 w 147"/>
                  <a:gd name="T83" fmla="*/ 44 h 150"/>
                  <a:gd name="T84" fmla="*/ 12 w 147"/>
                  <a:gd name="T85" fmla="*/ 27 h 150"/>
                  <a:gd name="T86" fmla="*/ 24 w 147"/>
                  <a:gd name="T87" fmla="*/ 13 h 150"/>
                  <a:gd name="T88" fmla="*/ 41 w 147"/>
                  <a:gd name="T89" fmla="*/ 3 h 150"/>
                  <a:gd name="T90" fmla="*/ 61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1" y="33"/>
                    </a:moveTo>
                    <a:lnTo>
                      <a:pt x="48" y="35"/>
                    </a:lnTo>
                    <a:lnTo>
                      <a:pt x="40" y="42"/>
                    </a:lnTo>
                    <a:lnTo>
                      <a:pt x="34" y="54"/>
                    </a:lnTo>
                    <a:lnTo>
                      <a:pt x="33" y="65"/>
                    </a:lnTo>
                    <a:lnTo>
                      <a:pt x="33" y="87"/>
                    </a:lnTo>
                    <a:lnTo>
                      <a:pt x="34" y="99"/>
                    </a:lnTo>
                    <a:lnTo>
                      <a:pt x="40" y="108"/>
                    </a:lnTo>
                    <a:lnTo>
                      <a:pt x="48" y="115"/>
                    </a:lnTo>
                    <a:lnTo>
                      <a:pt x="61" y="118"/>
                    </a:lnTo>
                    <a:lnTo>
                      <a:pt x="83" y="118"/>
                    </a:lnTo>
                    <a:lnTo>
                      <a:pt x="96" y="117"/>
                    </a:lnTo>
                    <a:lnTo>
                      <a:pt x="105" y="110"/>
                    </a:lnTo>
                    <a:lnTo>
                      <a:pt x="112" y="99"/>
                    </a:lnTo>
                    <a:lnTo>
                      <a:pt x="115" y="87"/>
                    </a:lnTo>
                    <a:lnTo>
                      <a:pt x="115" y="65"/>
                    </a:lnTo>
                    <a:lnTo>
                      <a:pt x="112" y="52"/>
                    </a:lnTo>
                    <a:lnTo>
                      <a:pt x="105" y="42"/>
                    </a:lnTo>
                    <a:lnTo>
                      <a:pt x="96" y="35"/>
                    </a:lnTo>
                    <a:lnTo>
                      <a:pt x="83" y="33"/>
                    </a:lnTo>
                    <a:lnTo>
                      <a:pt x="61" y="33"/>
                    </a:lnTo>
                    <a:close/>
                    <a:moveTo>
                      <a:pt x="61" y="0"/>
                    </a:moveTo>
                    <a:lnTo>
                      <a:pt x="83" y="0"/>
                    </a:lnTo>
                    <a:lnTo>
                      <a:pt x="103" y="4"/>
                    </a:lnTo>
                    <a:lnTo>
                      <a:pt x="121" y="13"/>
                    </a:lnTo>
                    <a:lnTo>
                      <a:pt x="135" y="27"/>
                    </a:lnTo>
                    <a:lnTo>
                      <a:pt x="143" y="44"/>
                    </a:lnTo>
                    <a:lnTo>
                      <a:pt x="147" y="65"/>
                    </a:lnTo>
                    <a:lnTo>
                      <a:pt x="147" y="87"/>
                    </a:lnTo>
                    <a:lnTo>
                      <a:pt x="143" y="107"/>
                    </a:lnTo>
                    <a:lnTo>
                      <a:pt x="135" y="125"/>
                    </a:lnTo>
                    <a:lnTo>
                      <a:pt x="121" y="138"/>
                    </a:lnTo>
                    <a:lnTo>
                      <a:pt x="103" y="148"/>
                    </a:lnTo>
                    <a:lnTo>
                      <a:pt x="83" y="150"/>
                    </a:lnTo>
                    <a:lnTo>
                      <a:pt x="61" y="150"/>
                    </a:lnTo>
                    <a:lnTo>
                      <a:pt x="41" y="148"/>
                    </a:lnTo>
                    <a:lnTo>
                      <a:pt x="24" y="139"/>
                    </a:lnTo>
                    <a:lnTo>
                      <a:pt x="12" y="125"/>
                    </a:lnTo>
                    <a:lnTo>
                      <a:pt x="3" y="107"/>
                    </a:lnTo>
                    <a:lnTo>
                      <a:pt x="0" y="87"/>
                    </a:lnTo>
                    <a:lnTo>
                      <a:pt x="0" y="65"/>
                    </a:lnTo>
                    <a:lnTo>
                      <a:pt x="3" y="44"/>
                    </a:lnTo>
                    <a:lnTo>
                      <a:pt x="12" y="27"/>
                    </a:lnTo>
                    <a:lnTo>
                      <a:pt x="24" y="13"/>
                    </a:lnTo>
                    <a:lnTo>
                      <a:pt x="41" y="3"/>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2" name="Freeform 11"/>
              <p:cNvSpPr>
                <a:spLocks noEditPoints="1"/>
              </p:cNvSpPr>
              <p:nvPr/>
            </p:nvSpPr>
            <p:spPr bwMode="auto">
              <a:xfrm>
                <a:off x="4356854" y="3606785"/>
                <a:ext cx="230188" cy="238125"/>
              </a:xfrm>
              <a:custGeom>
                <a:avLst/>
                <a:gdLst>
                  <a:gd name="T0" fmla="*/ 58 w 145"/>
                  <a:gd name="T1" fmla="*/ 33 h 150"/>
                  <a:gd name="T2" fmla="*/ 47 w 145"/>
                  <a:gd name="T3" fmla="*/ 35 h 150"/>
                  <a:gd name="T4" fmla="*/ 37 w 145"/>
                  <a:gd name="T5" fmla="*/ 42 h 150"/>
                  <a:gd name="T6" fmla="*/ 33 w 145"/>
                  <a:gd name="T7" fmla="*/ 54 h 150"/>
                  <a:gd name="T8" fmla="*/ 30 w 145"/>
                  <a:gd name="T9" fmla="*/ 65 h 150"/>
                  <a:gd name="T10" fmla="*/ 30 w 145"/>
                  <a:gd name="T11" fmla="*/ 87 h 150"/>
                  <a:gd name="T12" fmla="*/ 33 w 145"/>
                  <a:gd name="T13" fmla="*/ 99 h 150"/>
                  <a:gd name="T14" fmla="*/ 37 w 145"/>
                  <a:gd name="T15" fmla="*/ 108 h 150"/>
                  <a:gd name="T16" fmla="*/ 47 w 145"/>
                  <a:gd name="T17" fmla="*/ 115 h 150"/>
                  <a:gd name="T18" fmla="*/ 58 w 145"/>
                  <a:gd name="T19" fmla="*/ 118 h 150"/>
                  <a:gd name="T20" fmla="*/ 85 w 145"/>
                  <a:gd name="T21" fmla="*/ 118 h 150"/>
                  <a:gd name="T22" fmla="*/ 95 w 145"/>
                  <a:gd name="T23" fmla="*/ 117 h 150"/>
                  <a:gd name="T24" fmla="*/ 105 w 145"/>
                  <a:gd name="T25" fmla="*/ 110 h 150"/>
                  <a:gd name="T26" fmla="*/ 110 w 145"/>
                  <a:gd name="T27" fmla="*/ 99 h 150"/>
                  <a:gd name="T28" fmla="*/ 113 w 145"/>
                  <a:gd name="T29" fmla="*/ 87 h 150"/>
                  <a:gd name="T30" fmla="*/ 113 w 145"/>
                  <a:gd name="T31" fmla="*/ 65 h 150"/>
                  <a:gd name="T32" fmla="*/ 110 w 145"/>
                  <a:gd name="T33" fmla="*/ 52 h 150"/>
                  <a:gd name="T34" fmla="*/ 105 w 145"/>
                  <a:gd name="T35" fmla="*/ 42 h 150"/>
                  <a:gd name="T36" fmla="*/ 95 w 145"/>
                  <a:gd name="T37" fmla="*/ 35 h 150"/>
                  <a:gd name="T38" fmla="*/ 85 w 145"/>
                  <a:gd name="T39" fmla="*/ 33 h 150"/>
                  <a:gd name="T40" fmla="*/ 58 w 145"/>
                  <a:gd name="T41" fmla="*/ 33 h 150"/>
                  <a:gd name="T42" fmla="*/ 58 w 145"/>
                  <a:gd name="T43" fmla="*/ 0 h 150"/>
                  <a:gd name="T44" fmla="*/ 85 w 145"/>
                  <a:gd name="T45" fmla="*/ 0 h 150"/>
                  <a:gd name="T46" fmla="*/ 103 w 145"/>
                  <a:gd name="T47" fmla="*/ 4 h 150"/>
                  <a:gd name="T48" fmla="*/ 120 w 145"/>
                  <a:gd name="T49" fmla="*/ 13 h 150"/>
                  <a:gd name="T50" fmla="*/ 133 w 145"/>
                  <a:gd name="T51" fmla="*/ 27 h 150"/>
                  <a:gd name="T52" fmla="*/ 143 w 145"/>
                  <a:gd name="T53" fmla="*/ 45 h 150"/>
                  <a:gd name="T54" fmla="*/ 145 w 145"/>
                  <a:gd name="T55" fmla="*/ 65 h 150"/>
                  <a:gd name="T56" fmla="*/ 145 w 145"/>
                  <a:gd name="T57" fmla="*/ 87 h 150"/>
                  <a:gd name="T58" fmla="*/ 143 w 145"/>
                  <a:gd name="T59" fmla="*/ 107 h 150"/>
                  <a:gd name="T60" fmla="*/ 133 w 145"/>
                  <a:gd name="T61" fmla="*/ 124 h 150"/>
                  <a:gd name="T62" fmla="*/ 120 w 145"/>
                  <a:gd name="T63" fmla="*/ 138 h 150"/>
                  <a:gd name="T64" fmla="*/ 103 w 145"/>
                  <a:gd name="T65" fmla="*/ 148 h 150"/>
                  <a:gd name="T66" fmla="*/ 85 w 145"/>
                  <a:gd name="T67" fmla="*/ 150 h 150"/>
                  <a:gd name="T68" fmla="*/ 58 w 145"/>
                  <a:gd name="T69" fmla="*/ 150 h 150"/>
                  <a:gd name="T70" fmla="*/ 39 w 145"/>
                  <a:gd name="T71" fmla="*/ 148 h 150"/>
                  <a:gd name="T72" fmla="*/ 23 w 145"/>
                  <a:gd name="T73" fmla="*/ 139 h 150"/>
                  <a:gd name="T74" fmla="*/ 11 w 145"/>
                  <a:gd name="T75" fmla="*/ 125 h 150"/>
                  <a:gd name="T76" fmla="*/ 2 w 145"/>
                  <a:gd name="T77" fmla="*/ 107 h 150"/>
                  <a:gd name="T78" fmla="*/ 0 w 145"/>
                  <a:gd name="T79" fmla="*/ 87 h 150"/>
                  <a:gd name="T80" fmla="*/ 0 w 145"/>
                  <a:gd name="T81" fmla="*/ 65 h 150"/>
                  <a:gd name="T82" fmla="*/ 2 w 145"/>
                  <a:gd name="T83" fmla="*/ 44 h 150"/>
                  <a:gd name="T84" fmla="*/ 11 w 145"/>
                  <a:gd name="T85" fmla="*/ 27 h 150"/>
                  <a:gd name="T86" fmla="*/ 23 w 145"/>
                  <a:gd name="T87" fmla="*/ 13 h 150"/>
                  <a:gd name="T88" fmla="*/ 39 w 145"/>
                  <a:gd name="T89" fmla="*/ 3 h 150"/>
                  <a:gd name="T90" fmla="*/ 58 w 145"/>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5" h="150">
                    <a:moveTo>
                      <a:pt x="58" y="33"/>
                    </a:moveTo>
                    <a:lnTo>
                      <a:pt x="47" y="35"/>
                    </a:lnTo>
                    <a:lnTo>
                      <a:pt x="37" y="42"/>
                    </a:lnTo>
                    <a:lnTo>
                      <a:pt x="33" y="54"/>
                    </a:lnTo>
                    <a:lnTo>
                      <a:pt x="30" y="65"/>
                    </a:lnTo>
                    <a:lnTo>
                      <a:pt x="30" y="87"/>
                    </a:lnTo>
                    <a:lnTo>
                      <a:pt x="33" y="99"/>
                    </a:lnTo>
                    <a:lnTo>
                      <a:pt x="37" y="108"/>
                    </a:lnTo>
                    <a:lnTo>
                      <a:pt x="47" y="115"/>
                    </a:lnTo>
                    <a:lnTo>
                      <a:pt x="58" y="118"/>
                    </a:lnTo>
                    <a:lnTo>
                      <a:pt x="85" y="118"/>
                    </a:lnTo>
                    <a:lnTo>
                      <a:pt x="95" y="117"/>
                    </a:lnTo>
                    <a:lnTo>
                      <a:pt x="105" y="110"/>
                    </a:lnTo>
                    <a:lnTo>
                      <a:pt x="110" y="99"/>
                    </a:lnTo>
                    <a:lnTo>
                      <a:pt x="113" y="87"/>
                    </a:lnTo>
                    <a:lnTo>
                      <a:pt x="113" y="65"/>
                    </a:lnTo>
                    <a:lnTo>
                      <a:pt x="110" y="52"/>
                    </a:lnTo>
                    <a:lnTo>
                      <a:pt x="105" y="42"/>
                    </a:lnTo>
                    <a:lnTo>
                      <a:pt x="95" y="35"/>
                    </a:lnTo>
                    <a:lnTo>
                      <a:pt x="85" y="33"/>
                    </a:lnTo>
                    <a:lnTo>
                      <a:pt x="58" y="33"/>
                    </a:lnTo>
                    <a:close/>
                    <a:moveTo>
                      <a:pt x="58" y="0"/>
                    </a:moveTo>
                    <a:lnTo>
                      <a:pt x="85" y="0"/>
                    </a:lnTo>
                    <a:lnTo>
                      <a:pt x="103" y="4"/>
                    </a:lnTo>
                    <a:lnTo>
                      <a:pt x="120" y="13"/>
                    </a:lnTo>
                    <a:lnTo>
                      <a:pt x="133" y="27"/>
                    </a:lnTo>
                    <a:lnTo>
                      <a:pt x="143" y="45"/>
                    </a:lnTo>
                    <a:lnTo>
                      <a:pt x="145" y="65"/>
                    </a:lnTo>
                    <a:lnTo>
                      <a:pt x="145" y="87"/>
                    </a:lnTo>
                    <a:lnTo>
                      <a:pt x="143" y="107"/>
                    </a:lnTo>
                    <a:lnTo>
                      <a:pt x="133" y="124"/>
                    </a:lnTo>
                    <a:lnTo>
                      <a:pt x="120" y="138"/>
                    </a:lnTo>
                    <a:lnTo>
                      <a:pt x="103" y="148"/>
                    </a:lnTo>
                    <a:lnTo>
                      <a:pt x="85" y="150"/>
                    </a:lnTo>
                    <a:lnTo>
                      <a:pt x="58" y="150"/>
                    </a:lnTo>
                    <a:lnTo>
                      <a:pt x="39" y="148"/>
                    </a:lnTo>
                    <a:lnTo>
                      <a:pt x="23" y="139"/>
                    </a:lnTo>
                    <a:lnTo>
                      <a:pt x="11" y="125"/>
                    </a:lnTo>
                    <a:lnTo>
                      <a:pt x="2" y="107"/>
                    </a:lnTo>
                    <a:lnTo>
                      <a:pt x="0" y="87"/>
                    </a:lnTo>
                    <a:lnTo>
                      <a:pt x="0" y="65"/>
                    </a:lnTo>
                    <a:lnTo>
                      <a:pt x="2" y="44"/>
                    </a:lnTo>
                    <a:lnTo>
                      <a:pt x="11" y="27"/>
                    </a:lnTo>
                    <a:lnTo>
                      <a:pt x="23" y="13"/>
                    </a:lnTo>
                    <a:lnTo>
                      <a:pt x="39" y="3"/>
                    </a:lnTo>
                    <a:lnTo>
                      <a:pt x="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3" name="Freeform 12"/>
              <p:cNvSpPr>
                <a:spLocks noEditPoints="1"/>
              </p:cNvSpPr>
              <p:nvPr/>
            </p:nvSpPr>
            <p:spPr bwMode="auto">
              <a:xfrm>
                <a:off x="4675941" y="3606785"/>
                <a:ext cx="231775" cy="238125"/>
              </a:xfrm>
              <a:custGeom>
                <a:avLst/>
                <a:gdLst>
                  <a:gd name="T0" fmla="*/ 61 w 146"/>
                  <a:gd name="T1" fmla="*/ 33 h 150"/>
                  <a:gd name="T2" fmla="*/ 51 w 146"/>
                  <a:gd name="T3" fmla="*/ 35 h 150"/>
                  <a:gd name="T4" fmla="*/ 41 w 146"/>
                  <a:gd name="T5" fmla="*/ 42 h 150"/>
                  <a:gd name="T6" fmla="*/ 35 w 146"/>
                  <a:gd name="T7" fmla="*/ 52 h 150"/>
                  <a:gd name="T8" fmla="*/ 33 w 146"/>
                  <a:gd name="T9" fmla="*/ 65 h 150"/>
                  <a:gd name="T10" fmla="*/ 33 w 146"/>
                  <a:gd name="T11" fmla="*/ 87 h 150"/>
                  <a:gd name="T12" fmla="*/ 35 w 146"/>
                  <a:gd name="T13" fmla="*/ 99 h 150"/>
                  <a:gd name="T14" fmla="*/ 41 w 146"/>
                  <a:gd name="T15" fmla="*/ 110 h 150"/>
                  <a:gd name="T16" fmla="*/ 51 w 146"/>
                  <a:gd name="T17" fmla="*/ 117 h 150"/>
                  <a:gd name="T18" fmla="*/ 61 w 146"/>
                  <a:gd name="T19" fmla="*/ 118 h 150"/>
                  <a:gd name="T20" fmla="*/ 86 w 146"/>
                  <a:gd name="T21" fmla="*/ 118 h 150"/>
                  <a:gd name="T22" fmla="*/ 99 w 146"/>
                  <a:gd name="T23" fmla="*/ 115 h 150"/>
                  <a:gd name="T24" fmla="*/ 107 w 146"/>
                  <a:gd name="T25" fmla="*/ 108 h 150"/>
                  <a:gd name="T26" fmla="*/ 113 w 146"/>
                  <a:gd name="T27" fmla="*/ 99 h 150"/>
                  <a:gd name="T28" fmla="*/ 114 w 146"/>
                  <a:gd name="T29" fmla="*/ 87 h 150"/>
                  <a:gd name="T30" fmla="*/ 114 w 146"/>
                  <a:gd name="T31" fmla="*/ 65 h 150"/>
                  <a:gd name="T32" fmla="*/ 113 w 146"/>
                  <a:gd name="T33" fmla="*/ 54 h 150"/>
                  <a:gd name="T34" fmla="*/ 107 w 146"/>
                  <a:gd name="T35" fmla="*/ 42 h 150"/>
                  <a:gd name="T36" fmla="*/ 99 w 146"/>
                  <a:gd name="T37" fmla="*/ 35 h 150"/>
                  <a:gd name="T38" fmla="*/ 86 w 146"/>
                  <a:gd name="T39" fmla="*/ 33 h 150"/>
                  <a:gd name="T40" fmla="*/ 61 w 146"/>
                  <a:gd name="T41" fmla="*/ 33 h 150"/>
                  <a:gd name="T42" fmla="*/ 61 w 146"/>
                  <a:gd name="T43" fmla="*/ 0 h 150"/>
                  <a:gd name="T44" fmla="*/ 86 w 146"/>
                  <a:gd name="T45" fmla="*/ 0 h 150"/>
                  <a:gd name="T46" fmla="*/ 106 w 146"/>
                  <a:gd name="T47" fmla="*/ 3 h 150"/>
                  <a:gd name="T48" fmla="*/ 122 w 146"/>
                  <a:gd name="T49" fmla="*/ 13 h 150"/>
                  <a:gd name="T50" fmla="*/ 135 w 146"/>
                  <a:gd name="T51" fmla="*/ 27 h 150"/>
                  <a:gd name="T52" fmla="*/ 143 w 146"/>
                  <a:gd name="T53" fmla="*/ 44 h 150"/>
                  <a:gd name="T54" fmla="*/ 146 w 146"/>
                  <a:gd name="T55" fmla="*/ 65 h 150"/>
                  <a:gd name="T56" fmla="*/ 146 w 146"/>
                  <a:gd name="T57" fmla="*/ 87 h 150"/>
                  <a:gd name="T58" fmla="*/ 143 w 146"/>
                  <a:gd name="T59" fmla="*/ 107 h 150"/>
                  <a:gd name="T60" fmla="*/ 135 w 146"/>
                  <a:gd name="T61" fmla="*/ 125 h 150"/>
                  <a:gd name="T62" fmla="*/ 122 w 146"/>
                  <a:gd name="T63" fmla="*/ 139 h 150"/>
                  <a:gd name="T64" fmla="*/ 106 w 146"/>
                  <a:gd name="T65" fmla="*/ 148 h 150"/>
                  <a:gd name="T66" fmla="*/ 86 w 146"/>
                  <a:gd name="T67" fmla="*/ 150 h 150"/>
                  <a:gd name="T68" fmla="*/ 61 w 146"/>
                  <a:gd name="T69" fmla="*/ 150 h 150"/>
                  <a:gd name="T70" fmla="*/ 41 w 146"/>
                  <a:gd name="T71" fmla="*/ 148 h 150"/>
                  <a:gd name="T72" fmla="*/ 26 w 146"/>
                  <a:gd name="T73" fmla="*/ 138 h 150"/>
                  <a:gd name="T74" fmla="*/ 12 w 146"/>
                  <a:gd name="T75" fmla="*/ 124 h 150"/>
                  <a:gd name="T76" fmla="*/ 3 w 146"/>
                  <a:gd name="T77" fmla="*/ 107 h 150"/>
                  <a:gd name="T78" fmla="*/ 0 w 146"/>
                  <a:gd name="T79" fmla="*/ 87 h 150"/>
                  <a:gd name="T80" fmla="*/ 0 w 146"/>
                  <a:gd name="T81" fmla="*/ 65 h 150"/>
                  <a:gd name="T82" fmla="*/ 3 w 146"/>
                  <a:gd name="T83" fmla="*/ 45 h 150"/>
                  <a:gd name="T84" fmla="*/ 12 w 146"/>
                  <a:gd name="T85" fmla="*/ 27 h 150"/>
                  <a:gd name="T86" fmla="*/ 26 w 146"/>
                  <a:gd name="T87" fmla="*/ 13 h 150"/>
                  <a:gd name="T88" fmla="*/ 41 w 146"/>
                  <a:gd name="T89" fmla="*/ 4 h 150"/>
                  <a:gd name="T90" fmla="*/ 61 w 146"/>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150">
                    <a:moveTo>
                      <a:pt x="61" y="33"/>
                    </a:moveTo>
                    <a:lnTo>
                      <a:pt x="51" y="35"/>
                    </a:lnTo>
                    <a:lnTo>
                      <a:pt x="41" y="42"/>
                    </a:lnTo>
                    <a:lnTo>
                      <a:pt x="35" y="52"/>
                    </a:lnTo>
                    <a:lnTo>
                      <a:pt x="33" y="65"/>
                    </a:lnTo>
                    <a:lnTo>
                      <a:pt x="33" y="87"/>
                    </a:lnTo>
                    <a:lnTo>
                      <a:pt x="35" y="99"/>
                    </a:lnTo>
                    <a:lnTo>
                      <a:pt x="41" y="110"/>
                    </a:lnTo>
                    <a:lnTo>
                      <a:pt x="51" y="117"/>
                    </a:lnTo>
                    <a:lnTo>
                      <a:pt x="61" y="118"/>
                    </a:lnTo>
                    <a:lnTo>
                      <a:pt x="86" y="118"/>
                    </a:lnTo>
                    <a:lnTo>
                      <a:pt x="99" y="115"/>
                    </a:lnTo>
                    <a:lnTo>
                      <a:pt x="107" y="108"/>
                    </a:lnTo>
                    <a:lnTo>
                      <a:pt x="113" y="99"/>
                    </a:lnTo>
                    <a:lnTo>
                      <a:pt x="114" y="87"/>
                    </a:lnTo>
                    <a:lnTo>
                      <a:pt x="114" y="65"/>
                    </a:lnTo>
                    <a:lnTo>
                      <a:pt x="113" y="54"/>
                    </a:lnTo>
                    <a:lnTo>
                      <a:pt x="107" y="42"/>
                    </a:lnTo>
                    <a:lnTo>
                      <a:pt x="99" y="35"/>
                    </a:lnTo>
                    <a:lnTo>
                      <a:pt x="86" y="33"/>
                    </a:lnTo>
                    <a:lnTo>
                      <a:pt x="61" y="33"/>
                    </a:lnTo>
                    <a:close/>
                    <a:moveTo>
                      <a:pt x="61" y="0"/>
                    </a:moveTo>
                    <a:lnTo>
                      <a:pt x="86" y="0"/>
                    </a:lnTo>
                    <a:lnTo>
                      <a:pt x="106" y="3"/>
                    </a:lnTo>
                    <a:lnTo>
                      <a:pt x="122" y="13"/>
                    </a:lnTo>
                    <a:lnTo>
                      <a:pt x="135" y="27"/>
                    </a:lnTo>
                    <a:lnTo>
                      <a:pt x="143" y="44"/>
                    </a:lnTo>
                    <a:lnTo>
                      <a:pt x="146" y="65"/>
                    </a:lnTo>
                    <a:lnTo>
                      <a:pt x="146" y="87"/>
                    </a:lnTo>
                    <a:lnTo>
                      <a:pt x="143" y="107"/>
                    </a:lnTo>
                    <a:lnTo>
                      <a:pt x="135" y="125"/>
                    </a:lnTo>
                    <a:lnTo>
                      <a:pt x="122" y="139"/>
                    </a:lnTo>
                    <a:lnTo>
                      <a:pt x="106" y="148"/>
                    </a:lnTo>
                    <a:lnTo>
                      <a:pt x="86" y="150"/>
                    </a:lnTo>
                    <a:lnTo>
                      <a:pt x="61" y="150"/>
                    </a:lnTo>
                    <a:lnTo>
                      <a:pt x="41" y="148"/>
                    </a:lnTo>
                    <a:lnTo>
                      <a:pt x="26" y="138"/>
                    </a:lnTo>
                    <a:lnTo>
                      <a:pt x="12" y="124"/>
                    </a:lnTo>
                    <a:lnTo>
                      <a:pt x="3" y="107"/>
                    </a:lnTo>
                    <a:lnTo>
                      <a:pt x="0" y="87"/>
                    </a:lnTo>
                    <a:lnTo>
                      <a:pt x="0" y="65"/>
                    </a:lnTo>
                    <a:lnTo>
                      <a:pt x="3" y="45"/>
                    </a:lnTo>
                    <a:lnTo>
                      <a:pt x="12" y="27"/>
                    </a:lnTo>
                    <a:lnTo>
                      <a:pt x="26" y="13"/>
                    </a:lnTo>
                    <a:lnTo>
                      <a:pt x="41" y="4"/>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4" name="Freeform 13"/>
              <p:cNvSpPr>
                <a:spLocks noEditPoints="1"/>
              </p:cNvSpPr>
              <p:nvPr/>
            </p:nvSpPr>
            <p:spPr bwMode="auto">
              <a:xfrm>
                <a:off x="4996616" y="3606785"/>
                <a:ext cx="233363" cy="238125"/>
              </a:xfrm>
              <a:custGeom>
                <a:avLst/>
                <a:gdLst>
                  <a:gd name="T0" fmla="*/ 65 w 147"/>
                  <a:gd name="T1" fmla="*/ 33 h 150"/>
                  <a:gd name="T2" fmla="*/ 52 w 147"/>
                  <a:gd name="T3" fmla="*/ 35 h 150"/>
                  <a:gd name="T4" fmla="*/ 42 w 147"/>
                  <a:gd name="T5" fmla="*/ 42 h 150"/>
                  <a:gd name="T6" fmla="*/ 35 w 147"/>
                  <a:gd name="T7" fmla="*/ 52 h 150"/>
                  <a:gd name="T8" fmla="*/ 33 w 147"/>
                  <a:gd name="T9" fmla="*/ 65 h 150"/>
                  <a:gd name="T10" fmla="*/ 33 w 147"/>
                  <a:gd name="T11" fmla="*/ 87 h 150"/>
                  <a:gd name="T12" fmla="*/ 35 w 147"/>
                  <a:gd name="T13" fmla="*/ 99 h 150"/>
                  <a:gd name="T14" fmla="*/ 42 w 147"/>
                  <a:gd name="T15" fmla="*/ 110 h 150"/>
                  <a:gd name="T16" fmla="*/ 52 w 147"/>
                  <a:gd name="T17" fmla="*/ 117 h 150"/>
                  <a:gd name="T18" fmla="*/ 65 w 147"/>
                  <a:gd name="T19" fmla="*/ 118 h 150"/>
                  <a:gd name="T20" fmla="*/ 87 w 147"/>
                  <a:gd name="T21" fmla="*/ 118 h 150"/>
                  <a:gd name="T22" fmla="*/ 98 w 147"/>
                  <a:gd name="T23" fmla="*/ 115 h 150"/>
                  <a:gd name="T24" fmla="*/ 108 w 147"/>
                  <a:gd name="T25" fmla="*/ 108 h 150"/>
                  <a:gd name="T26" fmla="*/ 112 w 147"/>
                  <a:gd name="T27" fmla="*/ 99 h 150"/>
                  <a:gd name="T28" fmla="*/ 115 w 147"/>
                  <a:gd name="T29" fmla="*/ 87 h 150"/>
                  <a:gd name="T30" fmla="*/ 115 w 147"/>
                  <a:gd name="T31" fmla="*/ 65 h 150"/>
                  <a:gd name="T32" fmla="*/ 112 w 147"/>
                  <a:gd name="T33" fmla="*/ 54 h 150"/>
                  <a:gd name="T34" fmla="*/ 108 w 147"/>
                  <a:gd name="T35" fmla="*/ 42 h 150"/>
                  <a:gd name="T36" fmla="*/ 98 w 147"/>
                  <a:gd name="T37" fmla="*/ 35 h 150"/>
                  <a:gd name="T38" fmla="*/ 87 w 147"/>
                  <a:gd name="T39" fmla="*/ 33 h 150"/>
                  <a:gd name="T40" fmla="*/ 65 w 147"/>
                  <a:gd name="T41" fmla="*/ 33 h 150"/>
                  <a:gd name="T42" fmla="*/ 65 w 147"/>
                  <a:gd name="T43" fmla="*/ 0 h 150"/>
                  <a:gd name="T44" fmla="*/ 87 w 147"/>
                  <a:gd name="T45" fmla="*/ 0 h 150"/>
                  <a:gd name="T46" fmla="*/ 107 w 147"/>
                  <a:gd name="T47" fmla="*/ 3 h 150"/>
                  <a:gd name="T48" fmla="*/ 122 w 147"/>
                  <a:gd name="T49" fmla="*/ 13 h 150"/>
                  <a:gd name="T50" fmla="*/ 136 w 147"/>
                  <a:gd name="T51" fmla="*/ 27 h 150"/>
                  <a:gd name="T52" fmla="*/ 143 w 147"/>
                  <a:gd name="T53" fmla="*/ 44 h 150"/>
                  <a:gd name="T54" fmla="*/ 147 w 147"/>
                  <a:gd name="T55" fmla="*/ 65 h 150"/>
                  <a:gd name="T56" fmla="*/ 147 w 147"/>
                  <a:gd name="T57" fmla="*/ 87 h 150"/>
                  <a:gd name="T58" fmla="*/ 143 w 147"/>
                  <a:gd name="T59" fmla="*/ 107 h 150"/>
                  <a:gd name="T60" fmla="*/ 136 w 147"/>
                  <a:gd name="T61" fmla="*/ 125 h 150"/>
                  <a:gd name="T62" fmla="*/ 122 w 147"/>
                  <a:gd name="T63" fmla="*/ 139 h 150"/>
                  <a:gd name="T64" fmla="*/ 107 w 147"/>
                  <a:gd name="T65" fmla="*/ 148 h 150"/>
                  <a:gd name="T66" fmla="*/ 87 w 147"/>
                  <a:gd name="T67" fmla="*/ 150 h 150"/>
                  <a:gd name="T68" fmla="*/ 65 w 147"/>
                  <a:gd name="T69" fmla="*/ 150 h 150"/>
                  <a:gd name="T70" fmla="*/ 45 w 147"/>
                  <a:gd name="T71" fmla="*/ 148 h 150"/>
                  <a:gd name="T72" fmla="*/ 27 w 147"/>
                  <a:gd name="T73" fmla="*/ 138 h 150"/>
                  <a:gd name="T74" fmla="*/ 13 w 147"/>
                  <a:gd name="T75" fmla="*/ 125 h 150"/>
                  <a:gd name="T76" fmla="*/ 3 w 147"/>
                  <a:gd name="T77" fmla="*/ 107 h 150"/>
                  <a:gd name="T78" fmla="*/ 0 w 147"/>
                  <a:gd name="T79" fmla="*/ 87 h 150"/>
                  <a:gd name="T80" fmla="*/ 0 w 147"/>
                  <a:gd name="T81" fmla="*/ 65 h 150"/>
                  <a:gd name="T82" fmla="*/ 3 w 147"/>
                  <a:gd name="T83" fmla="*/ 44 h 150"/>
                  <a:gd name="T84" fmla="*/ 13 w 147"/>
                  <a:gd name="T85" fmla="*/ 27 h 150"/>
                  <a:gd name="T86" fmla="*/ 27 w 147"/>
                  <a:gd name="T87" fmla="*/ 13 h 150"/>
                  <a:gd name="T88" fmla="*/ 45 w 147"/>
                  <a:gd name="T89" fmla="*/ 4 h 150"/>
                  <a:gd name="T90" fmla="*/ 65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5" y="33"/>
                    </a:moveTo>
                    <a:lnTo>
                      <a:pt x="52" y="35"/>
                    </a:lnTo>
                    <a:lnTo>
                      <a:pt x="42" y="42"/>
                    </a:lnTo>
                    <a:lnTo>
                      <a:pt x="35" y="52"/>
                    </a:lnTo>
                    <a:lnTo>
                      <a:pt x="33" y="65"/>
                    </a:lnTo>
                    <a:lnTo>
                      <a:pt x="33" y="87"/>
                    </a:lnTo>
                    <a:lnTo>
                      <a:pt x="35" y="99"/>
                    </a:lnTo>
                    <a:lnTo>
                      <a:pt x="42" y="110"/>
                    </a:lnTo>
                    <a:lnTo>
                      <a:pt x="52" y="117"/>
                    </a:lnTo>
                    <a:lnTo>
                      <a:pt x="65" y="118"/>
                    </a:lnTo>
                    <a:lnTo>
                      <a:pt x="87" y="118"/>
                    </a:lnTo>
                    <a:lnTo>
                      <a:pt x="98" y="115"/>
                    </a:lnTo>
                    <a:lnTo>
                      <a:pt x="108" y="108"/>
                    </a:lnTo>
                    <a:lnTo>
                      <a:pt x="112" y="99"/>
                    </a:lnTo>
                    <a:lnTo>
                      <a:pt x="115" y="87"/>
                    </a:lnTo>
                    <a:lnTo>
                      <a:pt x="115" y="65"/>
                    </a:lnTo>
                    <a:lnTo>
                      <a:pt x="112" y="54"/>
                    </a:lnTo>
                    <a:lnTo>
                      <a:pt x="108" y="42"/>
                    </a:lnTo>
                    <a:lnTo>
                      <a:pt x="98" y="35"/>
                    </a:lnTo>
                    <a:lnTo>
                      <a:pt x="87" y="33"/>
                    </a:lnTo>
                    <a:lnTo>
                      <a:pt x="65" y="33"/>
                    </a:lnTo>
                    <a:close/>
                    <a:moveTo>
                      <a:pt x="65" y="0"/>
                    </a:moveTo>
                    <a:lnTo>
                      <a:pt x="87" y="0"/>
                    </a:lnTo>
                    <a:lnTo>
                      <a:pt x="107" y="3"/>
                    </a:lnTo>
                    <a:lnTo>
                      <a:pt x="122" y="13"/>
                    </a:lnTo>
                    <a:lnTo>
                      <a:pt x="136" y="27"/>
                    </a:lnTo>
                    <a:lnTo>
                      <a:pt x="143" y="44"/>
                    </a:lnTo>
                    <a:lnTo>
                      <a:pt x="147" y="65"/>
                    </a:lnTo>
                    <a:lnTo>
                      <a:pt x="147" y="87"/>
                    </a:lnTo>
                    <a:lnTo>
                      <a:pt x="143" y="107"/>
                    </a:lnTo>
                    <a:lnTo>
                      <a:pt x="136" y="125"/>
                    </a:lnTo>
                    <a:lnTo>
                      <a:pt x="122" y="139"/>
                    </a:lnTo>
                    <a:lnTo>
                      <a:pt x="107" y="148"/>
                    </a:lnTo>
                    <a:lnTo>
                      <a:pt x="87" y="150"/>
                    </a:lnTo>
                    <a:lnTo>
                      <a:pt x="65" y="150"/>
                    </a:lnTo>
                    <a:lnTo>
                      <a:pt x="45" y="148"/>
                    </a:lnTo>
                    <a:lnTo>
                      <a:pt x="27" y="138"/>
                    </a:lnTo>
                    <a:lnTo>
                      <a:pt x="13" y="125"/>
                    </a:lnTo>
                    <a:lnTo>
                      <a:pt x="3" y="107"/>
                    </a:lnTo>
                    <a:lnTo>
                      <a:pt x="0" y="87"/>
                    </a:lnTo>
                    <a:lnTo>
                      <a:pt x="0" y="65"/>
                    </a:lnTo>
                    <a:lnTo>
                      <a:pt x="3"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5" name="Freeform 14"/>
              <p:cNvSpPr>
                <a:spLocks noEditPoints="1"/>
              </p:cNvSpPr>
              <p:nvPr/>
            </p:nvSpPr>
            <p:spPr bwMode="auto">
              <a:xfrm>
                <a:off x="5317291" y="3606785"/>
                <a:ext cx="241300" cy="238125"/>
              </a:xfrm>
              <a:custGeom>
                <a:avLst/>
                <a:gdLst>
                  <a:gd name="T0" fmla="*/ 65 w 152"/>
                  <a:gd name="T1" fmla="*/ 33 h 150"/>
                  <a:gd name="T2" fmla="*/ 52 w 152"/>
                  <a:gd name="T3" fmla="*/ 35 h 150"/>
                  <a:gd name="T4" fmla="*/ 42 w 152"/>
                  <a:gd name="T5" fmla="*/ 42 h 150"/>
                  <a:gd name="T6" fmla="*/ 35 w 152"/>
                  <a:gd name="T7" fmla="*/ 52 h 150"/>
                  <a:gd name="T8" fmla="*/ 32 w 152"/>
                  <a:gd name="T9" fmla="*/ 65 h 150"/>
                  <a:gd name="T10" fmla="*/ 32 w 152"/>
                  <a:gd name="T11" fmla="*/ 87 h 150"/>
                  <a:gd name="T12" fmla="*/ 35 w 152"/>
                  <a:gd name="T13" fmla="*/ 99 h 150"/>
                  <a:gd name="T14" fmla="*/ 42 w 152"/>
                  <a:gd name="T15" fmla="*/ 110 h 150"/>
                  <a:gd name="T16" fmla="*/ 52 w 152"/>
                  <a:gd name="T17" fmla="*/ 117 h 150"/>
                  <a:gd name="T18" fmla="*/ 65 w 152"/>
                  <a:gd name="T19" fmla="*/ 118 h 150"/>
                  <a:gd name="T20" fmla="*/ 87 w 152"/>
                  <a:gd name="T21" fmla="*/ 118 h 150"/>
                  <a:gd name="T22" fmla="*/ 100 w 152"/>
                  <a:gd name="T23" fmla="*/ 117 h 150"/>
                  <a:gd name="T24" fmla="*/ 109 w 152"/>
                  <a:gd name="T25" fmla="*/ 110 h 150"/>
                  <a:gd name="T26" fmla="*/ 116 w 152"/>
                  <a:gd name="T27" fmla="*/ 99 h 150"/>
                  <a:gd name="T28" fmla="*/ 119 w 152"/>
                  <a:gd name="T29" fmla="*/ 87 h 150"/>
                  <a:gd name="T30" fmla="*/ 119 w 152"/>
                  <a:gd name="T31" fmla="*/ 65 h 150"/>
                  <a:gd name="T32" fmla="*/ 116 w 152"/>
                  <a:gd name="T33" fmla="*/ 52 h 150"/>
                  <a:gd name="T34" fmla="*/ 109 w 152"/>
                  <a:gd name="T35" fmla="*/ 42 h 150"/>
                  <a:gd name="T36" fmla="*/ 100 w 152"/>
                  <a:gd name="T37" fmla="*/ 35 h 150"/>
                  <a:gd name="T38" fmla="*/ 87 w 152"/>
                  <a:gd name="T39" fmla="*/ 33 h 150"/>
                  <a:gd name="T40" fmla="*/ 65 w 152"/>
                  <a:gd name="T41" fmla="*/ 33 h 150"/>
                  <a:gd name="T42" fmla="*/ 65 w 152"/>
                  <a:gd name="T43" fmla="*/ 0 h 150"/>
                  <a:gd name="T44" fmla="*/ 87 w 152"/>
                  <a:gd name="T45" fmla="*/ 0 h 150"/>
                  <a:gd name="T46" fmla="*/ 108 w 152"/>
                  <a:gd name="T47" fmla="*/ 4 h 150"/>
                  <a:gd name="T48" fmla="*/ 125 w 152"/>
                  <a:gd name="T49" fmla="*/ 13 h 150"/>
                  <a:gd name="T50" fmla="*/ 139 w 152"/>
                  <a:gd name="T51" fmla="*/ 27 h 150"/>
                  <a:gd name="T52" fmla="*/ 149 w 152"/>
                  <a:gd name="T53" fmla="*/ 44 h 150"/>
                  <a:gd name="T54" fmla="*/ 152 w 152"/>
                  <a:gd name="T55" fmla="*/ 65 h 150"/>
                  <a:gd name="T56" fmla="*/ 152 w 152"/>
                  <a:gd name="T57" fmla="*/ 87 h 150"/>
                  <a:gd name="T58" fmla="*/ 149 w 152"/>
                  <a:gd name="T59" fmla="*/ 107 h 150"/>
                  <a:gd name="T60" fmla="*/ 139 w 152"/>
                  <a:gd name="T61" fmla="*/ 125 h 150"/>
                  <a:gd name="T62" fmla="*/ 125 w 152"/>
                  <a:gd name="T63" fmla="*/ 138 h 150"/>
                  <a:gd name="T64" fmla="*/ 108 w 152"/>
                  <a:gd name="T65" fmla="*/ 148 h 150"/>
                  <a:gd name="T66" fmla="*/ 87 w 152"/>
                  <a:gd name="T67" fmla="*/ 150 h 150"/>
                  <a:gd name="T68" fmla="*/ 65 w 152"/>
                  <a:gd name="T69" fmla="*/ 150 h 150"/>
                  <a:gd name="T70" fmla="*/ 45 w 152"/>
                  <a:gd name="T71" fmla="*/ 148 h 150"/>
                  <a:gd name="T72" fmla="*/ 27 w 152"/>
                  <a:gd name="T73" fmla="*/ 138 h 150"/>
                  <a:gd name="T74" fmla="*/ 13 w 152"/>
                  <a:gd name="T75" fmla="*/ 125 h 150"/>
                  <a:gd name="T76" fmla="*/ 4 w 152"/>
                  <a:gd name="T77" fmla="*/ 107 h 150"/>
                  <a:gd name="T78" fmla="*/ 0 w 152"/>
                  <a:gd name="T79" fmla="*/ 87 h 150"/>
                  <a:gd name="T80" fmla="*/ 0 w 152"/>
                  <a:gd name="T81" fmla="*/ 65 h 150"/>
                  <a:gd name="T82" fmla="*/ 4 w 152"/>
                  <a:gd name="T83" fmla="*/ 44 h 150"/>
                  <a:gd name="T84" fmla="*/ 13 w 152"/>
                  <a:gd name="T85" fmla="*/ 27 h 150"/>
                  <a:gd name="T86" fmla="*/ 27 w 152"/>
                  <a:gd name="T87" fmla="*/ 13 h 150"/>
                  <a:gd name="T88" fmla="*/ 45 w 152"/>
                  <a:gd name="T89" fmla="*/ 4 h 150"/>
                  <a:gd name="T90" fmla="*/ 65 w 152"/>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150">
                    <a:moveTo>
                      <a:pt x="65" y="33"/>
                    </a:moveTo>
                    <a:lnTo>
                      <a:pt x="52" y="35"/>
                    </a:lnTo>
                    <a:lnTo>
                      <a:pt x="42" y="42"/>
                    </a:lnTo>
                    <a:lnTo>
                      <a:pt x="35" y="52"/>
                    </a:lnTo>
                    <a:lnTo>
                      <a:pt x="32" y="65"/>
                    </a:lnTo>
                    <a:lnTo>
                      <a:pt x="32" y="87"/>
                    </a:lnTo>
                    <a:lnTo>
                      <a:pt x="35" y="99"/>
                    </a:lnTo>
                    <a:lnTo>
                      <a:pt x="42" y="110"/>
                    </a:lnTo>
                    <a:lnTo>
                      <a:pt x="52" y="117"/>
                    </a:lnTo>
                    <a:lnTo>
                      <a:pt x="65" y="118"/>
                    </a:lnTo>
                    <a:lnTo>
                      <a:pt x="87" y="118"/>
                    </a:lnTo>
                    <a:lnTo>
                      <a:pt x="100" y="117"/>
                    </a:lnTo>
                    <a:lnTo>
                      <a:pt x="109" y="110"/>
                    </a:lnTo>
                    <a:lnTo>
                      <a:pt x="116" y="99"/>
                    </a:lnTo>
                    <a:lnTo>
                      <a:pt x="119" y="87"/>
                    </a:lnTo>
                    <a:lnTo>
                      <a:pt x="119" y="65"/>
                    </a:lnTo>
                    <a:lnTo>
                      <a:pt x="116" y="52"/>
                    </a:lnTo>
                    <a:lnTo>
                      <a:pt x="109" y="42"/>
                    </a:lnTo>
                    <a:lnTo>
                      <a:pt x="100" y="35"/>
                    </a:lnTo>
                    <a:lnTo>
                      <a:pt x="87" y="33"/>
                    </a:lnTo>
                    <a:lnTo>
                      <a:pt x="65" y="33"/>
                    </a:lnTo>
                    <a:close/>
                    <a:moveTo>
                      <a:pt x="65" y="0"/>
                    </a:moveTo>
                    <a:lnTo>
                      <a:pt x="87" y="0"/>
                    </a:lnTo>
                    <a:lnTo>
                      <a:pt x="108" y="4"/>
                    </a:lnTo>
                    <a:lnTo>
                      <a:pt x="125" y="13"/>
                    </a:lnTo>
                    <a:lnTo>
                      <a:pt x="139" y="27"/>
                    </a:lnTo>
                    <a:lnTo>
                      <a:pt x="149" y="44"/>
                    </a:lnTo>
                    <a:lnTo>
                      <a:pt x="152" y="65"/>
                    </a:lnTo>
                    <a:lnTo>
                      <a:pt x="152" y="87"/>
                    </a:lnTo>
                    <a:lnTo>
                      <a:pt x="149" y="107"/>
                    </a:lnTo>
                    <a:lnTo>
                      <a:pt x="139" y="125"/>
                    </a:lnTo>
                    <a:lnTo>
                      <a:pt x="125" y="138"/>
                    </a:lnTo>
                    <a:lnTo>
                      <a:pt x="108" y="148"/>
                    </a:lnTo>
                    <a:lnTo>
                      <a:pt x="87" y="150"/>
                    </a:lnTo>
                    <a:lnTo>
                      <a:pt x="65" y="150"/>
                    </a:lnTo>
                    <a:lnTo>
                      <a:pt x="45" y="148"/>
                    </a:lnTo>
                    <a:lnTo>
                      <a:pt x="27" y="138"/>
                    </a:lnTo>
                    <a:lnTo>
                      <a:pt x="13" y="125"/>
                    </a:lnTo>
                    <a:lnTo>
                      <a:pt x="4" y="107"/>
                    </a:lnTo>
                    <a:lnTo>
                      <a:pt x="0" y="87"/>
                    </a:lnTo>
                    <a:lnTo>
                      <a:pt x="0" y="65"/>
                    </a:lnTo>
                    <a:lnTo>
                      <a:pt x="4"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6" name="Freeform 15"/>
              <p:cNvSpPr>
                <a:spLocks noEditPoints="1"/>
              </p:cNvSpPr>
              <p:nvPr/>
            </p:nvSpPr>
            <p:spPr bwMode="auto">
              <a:xfrm>
                <a:off x="5925304" y="3557573"/>
                <a:ext cx="1497013" cy="336550"/>
              </a:xfrm>
              <a:custGeom>
                <a:avLst/>
                <a:gdLst>
                  <a:gd name="T0" fmla="*/ 78 w 943"/>
                  <a:gd name="T1" fmla="*/ 33 h 212"/>
                  <a:gd name="T2" fmla="*/ 60 w 943"/>
                  <a:gd name="T3" fmla="*/ 37 h 212"/>
                  <a:gd name="T4" fmla="*/ 45 w 943"/>
                  <a:gd name="T5" fmla="*/ 45 h 212"/>
                  <a:gd name="T6" fmla="*/ 36 w 943"/>
                  <a:gd name="T7" fmla="*/ 59 h 212"/>
                  <a:gd name="T8" fmla="*/ 32 w 943"/>
                  <a:gd name="T9" fmla="*/ 78 h 212"/>
                  <a:gd name="T10" fmla="*/ 32 w 943"/>
                  <a:gd name="T11" fmla="*/ 135 h 212"/>
                  <a:gd name="T12" fmla="*/ 36 w 943"/>
                  <a:gd name="T13" fmla="*/ 153 h 212"/>
                  <a:gd name="T14" fmla="*/ 45 w 943"/>
                  <a:gd name="T15" fmla="*/ 167 h 212"/>
                  <a:gd name="T16" fmla="*/ 60 w 943"/>
                  <a:gd name="T17" fmla="*/ 177 h 212"/>
                  <a:gd name="T18" fmla="*/ 78 w 943"/>
                  <a:gd name="T19" fmla="*/ 180 h 212"/>
                  <a:gd name="T20" fmla="*/ 865 w 943"/>
                  <a:gd name="T21" fmla="*/ 180 h 212"/>
                  <a:gd name="T22" fmla="*/ 883 w 943"/>
                  <a:gd name="T23" fmla="*/ 177 h 212"/>
                  <a:gd name="T24" fmla="*/ 898 w 943"/>
                  <a:gd name="T25" fmla="*/ 167 h 212"/>
                  <a:gd name="T26" fmla="*/ 907 w 943"/>
                  <a:gd name="T27" fmla="*/ 153 h 212"/>
                  <a:gd name="T28" fmla="*/ 911 w 943"/>
                  <a:gd name="T29" fmla="*/ 135 h 212"/>
                  <a:gd name="T30" fmla="*/ 911 w 943"/>
                  <a:gd name="T31" fmla="*/ 78 h 212"/>
                  <a:gd name="T32" fmla="*/ 907 w 943"/>
                  <a:gd name="T33" fmla="*/ 59 h 212"/>
                  <a:gd name="T34" fmla="*/ 898 w 943"/>
                  <a:gd name="T35" fmla="*/ 45 h 212"/>
                  <a:gd name="T36" fmla="*/ 883 w 943"/>
                  <a:gd name="T37" fmla="*/ 37 h 212"/>
                  <a:gd name="T38" fmla="*/ 865 w 943"/>
                  <a:gd name="T39" fmla="*/ 33 h 212"/>
                  <a:gd name="T40" fmla="*/ 78 w 943"/>
                  <a:gd name="T41" fmla="*/ 33 h 212"/>
                  <a:gd name="T42" fmla="*/ 78 w 943"/>
                  <a:gd name="T43" fmla="*/ 0 h 212"/>
                  <a:gd name="T44" fmla="*/ 865 w 943"/>
                  <a:gd name="T45" fmla="*/ 0 h 212"/>
                  <a:gd name="T46" fmla="*/ 890 w 943"/>
                  <a:gd name="T47" fmla="*/ 5 h 212"/>
                  <a:gd name="T48" fmla="*/ 911 w 943"/>
                  <a:gd name="T49" fmla="*/ 16 h 212"/>
                  <a:gd name="T50" fmla="*/ 928 w 943"/>
                  <a:gd name="T51" fmla="*/ 31 h 212"/>
                  <a:gd name="T52" fmla="*/ 939 w 943"/>
                  <a:gd name="T53" fmla="*/ 54 h 212"/>
                  <a:gd name="T54" fmla="*/ 943 w 943"/>
                  <a:gd name="T55" fmla="*/ 78 h 212"/>
                  <a:gd name="T56" fmla="*/ 943 w 943"/>
                  <a:gd name="T57" fmla="*/ 135 h 212"/>
                  <a:gd name="T58" fmla="*/ 939 w 943"/>
                  <a:gd name="T59" fmla="*/ 160 h 212"/>
                  <a:gd name="T60" fmla="*/ 928 w 943"/>
                  <a:gd name="T61" fmla="*/ 181 h 212"/>
                  <a:gd name="T62" fmla="*/ 911 w 943"/>
                  <a:gd name="T63" fmla="*/ 198 h 212"/>
                  <a:gd name="T64" fmla="*/ 890 w 943"/>
                  <a:gd name="T65" fmla="*/ 208 h 212"/>
                  <a:gd name="T66" fmla="*/ 865 w 943"/>
                  <a:gd name="T67" fmla="*/ 212 h 212"/>
                  <a:gd name="T68" fmla="*/ 78 w 943"/>
                  <a:gd name="T69" fmla="*/ 212 h 212"/>
                  <a:gd name="T70" fmla="*/ 53 w 943"/>
                  <a:gd name="T71" fmla="*/ 208 h 212"/>
                  <a:gd name="T72" fmla="*/ 32 w 943"/>
                  <a:gd name="T73" fmla="*/ 198 h 212"/>
                  <a:gd name="T74" fmla="*/ 15 w 943"/>
                  <a:gd name="T75" fmla="*/ 181 h 212"/>
                  <a:gd name="T76" fmla="*/ 4 w 943"/>
                  <a:gd name="T77" fmla="*/ 160 h 212"/>
                  <a:gd name="T78" fmla="*/ 0 w 943"/>
                  <a:gd name="T79" fmla="*/ 135 h 212"/>
                  <a:gd name="T80" fmla="*/ 0 w 943"/>
                  <a:gd name="T81" fmla="*/ 78 h 212"/>
                  <a:gd name="T82" fmla="*/ 4 w 943"/>
                  <a:gd name="T83" fmla="*/ 54 h 212"/>
                  <a:gd name="T84" fmla="*/ 15 w 943"/>
                  <a:gd name="T85" fmla="*/ 31 h 212"/>
                  <a:gd name="T86" fmla="*/ 32 w 943"/>
                  <a:gd name="T87" fmla="*/ 16 h 212"/>
                  <a:gd name="T88" fmla="*/ 53 w 943"/>
                  <a:gd name="T89" fmla="*/ 5 h 212"/>
                  <a:gd name="T90" fmla="*/ 78 w 943"/>
                  <a:gd name="T91"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43" h="212">
                    <a:moveTo>
                      <a:pt x="78" y="33"/>
                    </a:moveTo>
                    <a:lnTo>
                      <a:pt x="60" y="37"/>
                    </a:lnTo>
                    <a:lnTo>
                      <a:pt x="45" y="45"/>
                    </a:lnTo>
                    <a:lnTo>
                      <a:pt x="36" y="59"/>
                    </a:lnTo>
                    <a:lnTo>
                      <a:pt x="32" y="78"/>
                    </a:lnTo>
                    <a:lnTo>
                      <a:pt x="32" y="135"/>
                    </a:lnTo>
                    <a:lnTo>
                      <a:pt x="36" y="153"/>
                    </a:lnTo>
                    <a:lnTo>
                      <a:pt x="45" y="167"/>
                    </a:lnTo>
                    <a:lnTo>
                      <a:pt x="60" y="177"/>
                    </a:lnTo>
                    <a:lnTo>
                      <a:pt x="78" y="180"/>
                    </a:lnTo>
                    <a:lnTo>
                      <a:pt x="865" y="180"/>
                    </a:lnTo>
                    <a:lnTo>
                      <a:pt x="883" y="177"/>
                    </a:lnTo>
                    <a:lnTo>
                      <a:pt x="898" y="167"/>
                    </a:lnTo>
                    <a:lnTo>
                      <a:pt x="907" y="153"/>
                    </a:lnTo>
                    <a:lnTo>
                      <a:pt x="911" y="135"/>
                    </a:lnTo>
                    <a:lnTo>
                      <a:pt x="911" y="78"/>
                    </a:lnTo>
                    <a:lnTo>
                      <a:pt x="907" y="59"/>
                    </a:lnTo>
                    <a:lnTo>
                      <a:pt x="898" y="45"/>
                    </a:lnTo>
                    <a:lnTo>
                      <a:pt x="883" y="37"/>
                    </a:lnTo>
                    <a:lnTo>
                      <a:pt x="865" y="33"/>
                    </a:lnTo>
                    <a:lnTo>
                      <a:pt x="78" y="33"/>
                    </a:lnTo>
                    <a:close/>
                    <a:moveTo>
                      <a:pt x="78" y="0"/>
                    </a:moveTo>
                    <a:lnTo>
                      <a:pt x="865" y="0"/>
                    </a:lnTo>
                    <a:lnTo>
                      <a:pt x="890" y="5"/>
                    </a:lnTo>
                    <a:lnTo>
                      <a:pt x="911" y="16"/>
                    </a:lnTo>
                    <a:lnTo>
                      <a:pt x="928" y="31"/>
                    </a:lnTo>
                    <a:lnTo>
                      <a:pt x="939" y="54"/>
                    </a:lnTo>
                    <a:lnTo>
                      <a:pt x="943" y="78"/>
                    </a:lnTo>
                    <a:lnTo>
                      <a:pt x="943" y="135"/>
                    </a:lnTo>
                    <a:lnTo>
                      <a:pt x="939" y="160"/>
                    </a:lnTo>
                    <a:lnTo>
                      <a:pt x="928" y="181"/>
                    </a:lnTo>
                    <a:lnTo>
                      <a:pt x="911" y="198"/>
                    </a:lnTo>
                    <a:lnTo>
                      <a:pt x="890" y="208"/>
                    </a:lnTo>
                    <a:lnTo>
                      <a:pt x="865" y="212"/>
                    </a:lnTo>
                    <a:lnTo>
                      <a:pt x="78" y="212"/>
                    </a:lnTo>
                    <a:lnTo>
                      <a:pt x="53" y="208"/>
                    </a:lnTo>
                    <a:lnTo>
                      <a:pt x="32" y="198"/>
                    </a:lnTo>
                    <a:lnTo>
                      <a:pt x="15" y="181"/>
                    </a:lnTo>
                    <a:lnTo>
                      <a:pt x="4" y="160"/>
                    </a:lnTo>
                    <a:lnTo>
                      <a:pt x="0" y="135"/>
                    </a:lnTo>
                    <a:lnTo>
                      <a:pt x="0" y="78"/>
                    </a:lnTo>
                    <a:lnTo>
                      <a:pt x="4" y="54"/>
                    </a:lnTo>
                    <a:lnTo>
                      <a:pt x="15" y="31"/>
                    </a:lnTo>
                    <a:lnTo>
                      <a:pt x="32" y="16"/>
                    </a:lnTo>
                    <a:lnTo>
                      <a:pt x="53" y="5"/>
                    </a:lnTo>
                    <a:lnTo>
                      <a:pt x="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7" name="Freeform 16"/>
              <p:cNvSpPr>
                <a:spLocks noEditPoints="1"/>
              </p:cNvSpPr>
              <p:nvPr/>
            </p:nvSpPr>
            <p:spPr bwMode="auto">
              <a:xfrm>
                <a:off x="7914441" y="3440098"/>
                <a:ext cx="576263" cy="573088"/>
              </a:xfrm>
              <a:custGeom>
                <a:avLst/>
                <a:gdLst>
                  <a:gd name="T0" fmla="*/ 184 w 363"/>
                  <a:gd name="T1" fmla="*/ 32 h 361"/>
                  <a:gd name="T2" fmla="*/ 150 w 363"/>
                  <a:gd name="T3" fmla="*/ 36 h 361"/>
                  <a:gd name="T4" fmla="*/ 118 w 363"/>
                  <a:gd name="T5" fmla="*/ 48 h 361"/>
                  <a:gd name="T6" fmla="*/ 90 w 363"/>
                  <a:gd name="T7" fmla="*/ 64 h 361"/>
                  <a:gd name="T8" fmla="*/ 66 w 363"/>
                  <a:gd name="T9" fmla="*/ 88 h 361"/>
                  <a:gd name="T10" fmla="*/ 48 w 363"/>
                  <a:gd name="T11" fmla="*/ 115 h 361"/>
                  <a:gd name="T12" fmla="*/ 37 w 363"/>
                  <a:gd name="T13" fmla="*/ 146 h 361"/>
                  <a:gd name="T14" fmla="*/ 32 w 363"/>
                  <a:gd name="T15" fmla="*/ 178 h 361"/>
                  <a:gd name="T16" fmla="*/ 37 w 363"/>
                  <a:gd name="T17" fmla="*/ 213 h 361"/>
                  <a:gd name="T18" fmla="*/ 48 w 363"/>
                  <a:gd name="T19" fmla="*/ 244 h 361"/>
                  <a:gd name="T20" fmla="*/ 66 w 363"/>
                  <a:gd name="T21" fmla="*/ 272 h 361"/>
                  <a:gd name="T22" fmla="*/ 90 w 363"/>
                  <a:gd name="T23" fmla="*/ 296 h 361"/>
                  <a:gd name="T24" fmla="*/ 118 w 363"/>
                  <a:gd name="T25" fmla="*/ 313 h 361"/>
                  <a:gd name="T26" fmla="*/ 149 w 363"/>
                  <a:gd name="T27" fmla="*/ 326 h 361"/>
                  <a:gd name="T28" fmla="*/ 184 w 363"/>
                  <a:gd name="T29" fmla="*/ 328 h 361"/>
                  <a:gd name="T30" fmla="*/ 217 w 363"/>
                  <a:gd name="T31" fmla="*/ 326 h 361"/>
                  <a:gd name="T32" fmla="*/ 248 w 363"/>
                  <a:gd name="T33" fmla="*/ 313 h 361"/>
                  <a:gd name="T34" fmla="*/ 275 w 363"/>
                  <a:gd name="T35" fmla="*/ 295 h 361"/>
                  <a:gd name="T36" fmla="*/ 297 w 363"/>
                  <a:gd name="T37" fmla="*/ 272 h 361"/>
                  <a:gd name="T38" fmla="*/ 315 w 363"/>
                  <a:gd name="T39" fmla="*/ 244 h 361"/>
                  <a:gd name="T40" fmla="*/ 327 w 363"/>
                  <a:gd name="T41" fmla="*/ 212 h 361"/>
                  <a:gd name="T42" fmla="*/ 331 w 363"/>
                  <a:gd name="T43" fmla="*/ 178 h 361"/>
                  <a:gd name="T44" fmla="*/ 327 w 363"/>
                  <a:gd name="T45" fmla="*/ 146 h 361"/>
                  <a:gd name="T46" fmla="*/ 315 w 363"/>
                  <a:gd name="T47" fmla="*/ 115 h 361"/>
                  <a:gd name="T48" fmla="*/ 297 w 363"/>
                  <a:gd name="T49" fmla="*/ 88 h 361"/>
                  <a:gd name="T50" fmla="*/ 275 w 363"/>
                  <a:gd name="T51" fmla="*/ 64 h 361"/>
                  <a:gd name="T52" fmla="*/ 248 w 363"/>
                  <a:gd name="T53" fmla="*/ 48 h 361"/>
                  <a:gd name="T54" fmla="*/ 217 w 363"/>
                  <a:gd name="T55" fmla="*/ 36 h 361"/>
                  <a:gd name="T56" fmla="*/ 184 w 363"/>
                  <a:gd name="T57" fmla="*/ 32 h 361"/>
                  <a:gd name="T58" fmla="*/ 184 w 363"/>
                  <a:gd name="T59" fmla="*/ 0 h 361"/>
                  <a:gd name="T60" fmla="*/ 219 w 363"/>
                  <a:gd name="T61" fmla="*/ 4 h 361"/>
                  <a:gd name="T62" fmla="*/ 252 w 363"/>
                  <a:gd name="T63" fmla="*/ 14 h 361"/>
                  <a:gd name="T64" fmla="*/ 283 w 363"/>
                  <a:gd name="T65" fmla="*/ 31 h 361"/>
                  <a:gd name="T66" fmla="*/ 310 w 363"/>
                  <a:gd name="T67" fmla="*/ 53 h 361"/>
                  <a:gd name="T68" fmla="*/ 332 w 363"/>
                  <a:gd name="T69" fmla="*/ 80 h 361"/>
                  <a:gd name="T70" fmla="*/ 348 w 363"/>
                  <a:gd name="T71" fmla="*/ 109 h 361"/>
                  <a:gd name="T72" fmla="*/ 359 w 363"/>
                  <a:gd name="T73" fmla="*/ 143 h 361"/>
                  <a:gd name="T74" fmla="*/ 363 w 363"/>
                  <a:gd name="T75" fmla="*/ 178 h 361"/>
                  <a:gd name="T76" fmla="*/ 359 w 363"/>
                  <a:gd name="T77" fmla="*/ 215 h 361"/>
                  <a:gd name="T78" fmla="*/ 349 w 363"/>
                  <a:gd name="T79" fmla="*/ 250 h 361"/>
                  <a:gd name="T80" fmla="*/ 332 w 363"/>
                  <a:gd name="T81" fmla="*/ 281 h 361"/>
                  <a:gd name="T82" fmla="*/ 310 w 363"/>
                  <a:gd name="T83" fmla="*/ 307 h 361"/>
                  <a:gd name="T84" fmla="*/ 283 w 363"/>
                  <a:gd name="T85" fmla="*/ 330 h 361"/>
                  <a:gd name="T86" fmla="*/ 254 w 363"/>
                  <a:gd name="T87" fmla="*/ 347 h 361"/>
                  <a:gd name="T88" fmla="*/ 220 w 363"/>
                  <a:gd name="T89" fmla="*/ 358 h 361"/>
                  <a:gd name="T90" fmla="*/ 184 w 363"/>
                  <a:gd name="T91" fmla="*/ 361 h 361"/>
                  <a:gd name="T92" fmla="*/ 147 w 363"/>
                  <a:gd name="T93" fmla="*/ 358 h 361"/>
                  <a:gd name="T94" fmla="*/ 112 w 363"/>
                  <a:gd name="T95" fmla="*/ 347 h 361"/>
                  <a:gd name="T96" fmla="*/ 81 w 363"/>
                  <a:gd name="T97" fmla="*/ 330 h 361"/>
                  <a:gd name="T98" fmla="*/ 55 w 363"/>
                  <a:gd name="T99" fmla="*/ 307 h 361"/>
                  <a:gd name="T100" fmla="*/ 32 w 363"/>
                  <a:gd name="T101" fmla="*/ 281 h 361"/>
                  <a:gd name="T102" fmla="*/ 15 w 363"/>
                  <a:gd name="T103" fmla="*/ 250 h 361"/>
                  <a:gd name="T104" fmla="*/ 4 w 363"/>
                  <a:gd name="T105" fmla="*/ 215 h 361"/>
                  <a:gd name="T106" fmla="*/ 0 w 363"/>
                  <a:gd name="T107" fmla="*/ 178 h 361"/>
                  <a:gd name="T108" fmla="*/ 4 w 363"/>
                  <a:gd name="T109" fmla="*/ 143 h 361"/>
                  <a:gd name="T110" fmla="*/ 15 w 363"/>
                  <a:gd name="T111" fmla="*/ 109 h 361"/>
                  <a:gd name="T112" fmla="*/ 32 w 363"/>
                  <a:gd name="T113" fmla="*/ 79 h 361"/>
                  <a:gd name="T114" fmla="*/ 55 w 363"/>
                  <a:gd name="T115" fmla="*/ 52 h 361"/>
                  <a:gd name="T116" fmla="*/ 81 w 363"/>
                  <a:gd name="T117" fmla="*/ 31 h 361"/>
                  <a:gd name="T118" fmla="*/ 112 w 363"/>
                  <a:gd name="T119" fmla="*/ 14 h 361"/>
                  <a:gd name="T120" fmla="*/ 147 w 363"/>
                  <a:gd name="T121" fmla="*/ 4 h 361"/>
                  <a:gd name="T122" fmla="*/ 184 w 363"/>
                  <a:gd name="T12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3" h="361">
                    <a:moveTo>
                      <a:pt x="184" y="32"/>
                    </a:moveTo>
                    <a:lnTo>
                      <a:pt x="150" y="36"/>
                    </a:lnTo>
                    <a:lnTo>
                      <a:pt x="118" y="48"/>
                    </a:lnTo>
                    <a:lnTo>
                      <a:pt x="90" y="64"/>
                    </a:lnTo>
                    <a:lnTo>
                      <a:pt x="66" y="88"/>
                    </a:lnTo>
                    <a:lnTo>
                      <a:pt x="48" y="115"/>
                    </a:lnTo>
                    <a:lnTo>
                      <a:pt x="37" y="146"/>
                    </a:lnTo>
                    <a:lnTo>
                      <a:pt x="32" y="178"/>
                    </a:lnTo>
                    <a:lnTo>
                      <a:pt x="37" y="213"/>
                    </a:lnTo>
                    <a:lnTo>
                      <a:pt x="48" y="244"/>
                    </a:lnTo>
                    <a:lnTo>
                      <a:pt x="66" y="272"/>
                    </a:lnTo>
                    <a:lnTo>
                      <a:pt x="90" y="296"/>
                    </a:lnTo>
                    <a:lnTo>
                      <a:pt x="118" y="313"/>
                    </a:lnTo>
                    <a:lnTo>
                      <a:pt x="149" y="326"/>
                    </a:lnTo>
                    <a:lnTo>
                      <a:pt x="184" y="328"/>
                    </a:lnTo>
                    <a:lnTo>
                      <a:pt x="217" y="326"/>
                    </a:lnTo>
                    <a:lnTo>
                      <a:pt x="248" y="313"/>
                    </a:lnTo>
                    <a:lnTo>
                      <a:pt x="275" y="295"/>
                    </a:lnTo>
                    <a:lnTo>
                      <a:pt x="297" y="272"/>
                    </a:lnTo>
                    <a:lnTo>
                      <a:pt x="315" y="244"/>
                    </a:lnTo>
                    <a:lnTo>
                      <a:pt x="327" y="212"/>
                    </a:lnTo>
                    <a:lnTo>
                      <a:pt x="331" y="178"/>
                    </a:lnTo>
                    <a:lnTo>
                      <a:pt x="327" y="146"/>
                    </a:lnTo>
                    <a:lnTo>
                      <a:pt x="315" y="115"/>
                    </a:lnTo>
                    <a:lnTo>
                      <a:pt x="297" y="88"/>
                    </a:lnTo>
                    <a:lnTo>
                      <a:pt x="275" y="64"/>
                    </a:lnTo>
                    <a:lnTo>
                      <a:pt x="248" y="48"/>
                    </a:lnTo>
                    <a:lnTo>
                      <a:pt x="217" y="36"/>
                    </a:lnTo>
                    <a:lnTo>
                      <a:pt x="184" y="32"/>
                    </a:lnTo>
                    <a:close/>
                    <a:moveTo>
                      <a:pt x="184" y="0"/>
                    </a:moveTo>
                    <a:lnTo>
                      <a:pt x="219" y="4"/>
                    </a:lnTo>
                    <a:lnTo>
                      <a:pt x="252" y="14"/>
                    </a:lnTo>
                    <a:lnTo>
                      <a:pt x="283" y="31"/>
                    </a:lnTo>
                    <a:lnTo>
                      <a:pt x="310" y="53"/>
                    </a:lnTo>
                    <a:lnTo>
                      <a:pt x="332" y="80"/>
                    </a:lnTo>
                    <a:lnTo>
                      <a:pt x="348" y="109"/>
                    </a:lnTo>
                    <a:lnTo>
                      <a:pt x="359" y="143"/>
                    </a:lnTo>
                    <a:lnTo>
                      <a:pt x="363" y="178"/>
                    </a:lnTo>
                    <a:lnTo>
                      <a:pt x="359" y="215"/>
                    </a:lnTo>
                    <a:lnTo>
                      <a:pt x="349" y="250"/>
                    </a:lnTo>
                    <a:lnTo>
                      <a:pt x="332" y="281"/>
                    </a:lnTo>
                    <a:lnTo>
                      <a:pt x="310" y="307"/>
                    </a:lnTo>
                    <a:lnTo>
                      <a:pt x="283" y="330"/>
                    </a:lnTo>
                    <a:lnTo>
                      <a:pt x="254" y="347"/>
                    </a:lnTo>
                    <a:lnTo>
                      <a:pt x="220" y="358"/>
                    </a:lnTo>
                    <a:lnTo>
                      <a:pt x="184" y="361"/>
                    </a:lnTo>
                    <a:lnTo>
                      <a:pt x="147" y="358"/>
                    </a:lnTo>
                    <a:lnTo>
                      <a:pt x="112" y="347"/>
                    </a:lnTo>
                    <a:lnTo>
                      <a:pt x="81" y="330"/>
                    </a:lnTo>
                    <a:lnTo>
                      <a:pt x="55" y="307"/>
                    </a:lnTo>
                    <a:lnTo>
                      <a:pt x="32" y="281"/>
                    </a:lnTo>
                    <a:lnTo>
                      <a:pt x="15" y="250"/>
                    </a:lnTo>
                    <a:lnTo>
                      <a:pt x="4" y="215"/>
                    </a:lnTo>
                    <a:lnTo>
                      <a:pt x="0" y="178"/>
                    </a:lnTo>
                    <a:lnTo>
                      <a:pt x="4" y="143"/>
                    </a:lnTo>
                    <a:lnTo>
                      <a:pt x="15" y="109"/>
                    </a:lnTo>
                    <a:lnTo>
                      <a:pt x="32" y="79"/>
                    </a:lnTo>
                    <a:lnTo>
                      <a:pt x="55" y="52"/>
                    </a:lnTo>
                    <a:lnTo>
                      <a:pt x="81" y="31"/>
                    </a:lnTo>
                    <a:lnTo>
                      <a:pt x="112" y="14"/>
                    </a:lnTo>
                    <a:lnTo>
                      <a:pt x="147" y="4"/>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grpSp>
        <p:grpSp>
          <p:nvGrpSpPr>
            <p:cNvPr id="18" name="Group 17"/>
            <p:cNvGrpSpPr>
              <a:grpSpLocks noChangeAspect="1"/>
            </p:cNvGrpSpPr>
            <p:nvPr/>
          </p:nvGrpSpPr>
          <p:grpSpPr bwMode="auto">
            <a:xfrm>
              <a:off x="9193841" y="877581"/>
              <a:ext cx="1271918" cy="602681"/>
              <a:chOff x="525" y="1525"/>
              <a:chExt cx="344" cy="163"/>
            </a:xfrm>
          </p:grpSpPr>
          <p:sp>
            <p:nvSpPr>
              <p:cNvPr id="19" name="AutoShape 43"/>
              <p:cNvSpPr>
                <a:spLocks noChangeAspect="1" noChangeArrowheads="1" noTextEdit="1"/>
              </p:cNvSpPr>
              <p:nvPr/>
            </p:nvSpPr>
            <p:spPr bwMode="auto">
              <a:xfrm>
                <a:off x="525" y="1525"/>
                <a:ext cx="344" cy="163"/>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latin typeface="Arial" panose="020B0604020202020204" pitchFamily="34" charset="0"/>
                  <a:cs typeface="Arial" panose="020B0604020202020204" pitchFamily="34" charset="0"/>
                </a:endParaRPr>
              </a:p>
            </p:txBody>
          </p:sp>
          <p:sp>
            <p:nvSpPr>
              <p:cNvPr id="20" name="Freeform 45"/>
              <p:cNvSpPr>
                <a:spLocks/>
              </p:cNvSpPr>
              <p:nvPr/>
            </p:nvSpPr>
            <p:spPr bwMode="auto">
              <a:xfrm>
                <a:off x="525" y="1525"/>
                <a:ext cx="344" cy="163"/>
              </a:xfrm>
              <a:custGeom>
                <a:avLst/>
                <a:gdLst>
                  <a:gd name="T0" fmla="*/ 403 w 403"/>
                  <a:gd name="T1" fmla="*/ 147 h 191"/>
                  <a:gd name="T2" fmla="*/ 359 w 403"/>
                  <a:gd name="T3" fmla="*/ 191 h 191"/>
                  <a:gd name="T4" fmla="*/ 44 w 403"/>
                  <a:gd name="T5" fmla="*/ 191 h 191"/>
                  <a:gd name="T6" fmla="*/ 0 w 403"/>
                  <a:gd name="T7" fmla="*/ 147 h 191"/>
                  <a:gd name="T8" fmla="*/ 0 w 403"/>
                  <a:gd name="T9" fmla="*/ 44 h 191"/>
                  <a:gd name="T10" fmla="*/ 44 w 403"/>
                  <a:gd name="T11" fmla="*/ 0 h 191"/>
                  <a:gd name="T12" fmla="*/ 359 w 403"/>
                  <a:gd name="T13" fmla="*/ 0 h 191"/>
                  <a:gd name="T14" fmla="*/ 403 w 403"/>
                  <a:gd name="T15" fmla="*/ 44 h 191"/>
                  <a:gd name="T16" fmla="*/ 403 w 403"/>
                  <a:gd name="T17" fmla="*/ 147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3" h="191">
                    <a:moveTo>
                      <a:pt x="403" y="147"/>
                    </a:moveTo>
                    <a:cubicBezTo>
                      <a:pt x="403" y="171"/>
                      <a:pt x="383" y="191"/>
                      <a:pt x="359" y="191"/>
                    </a:cubicBezTo>
                    <a:cubicBezTo>
                      <a:pt x="44" y="191"/>
                      <a:pt x="44" y="191"/>
                      <a:pt x="44" y="191"/>
                    </a:cubicBezTo>
                    <a:cubicBezTo>
                      <a:pt x="20" y="191"/>
                      <a:pt x="0" y="171"/>
                      <a:pt x="0" y="147"/>
                    </a:cubicBezTo>
                    <a:cubicBezTo>
                      <a:pt x="0" y="44"/>
                      <a:pt x="0" y="44"/>
                      <a:pt x="0" y="44"/>
                    </a:cubicBezTo>
                    <a:cubicBezTo>
                      <a:pt x="0" y="20"/>
                      <a:pt x="20" y="0"/>
                      <a:pt x="44" y="0"/>
                    </a:cubicBezTo>
                    <a:cubicBezTo>
                      <a:pt x="359" y="0"/>
                      <a:pt x="359" y="0"/>
                      <a:pt x="359" y="0"/>
                    </a:cubicBezTo>
                    <a:cubicBezTo>
                      <a:pt x="383" y="0"/>
                      <a:pt x="403" y="20"/>
                      <a:pt x="403" y="44"/>
                    </a:cubicBezTo>
                    <a:lnTo>
                      <a:pt x="403" y="147"/>
                    </a:lnTo>
                    <a:close/>
                  </a:path>
                </a:pathLst>
              </a:custGeom>
              <a:solidFill>
                <a:schemeClr val="accent1"/>
              </a:solid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latin typeface="Arial" panose="020B0604020202020204" pitchFamily="34" charset="0"/>
                  <a:cs typeface="Arial" panose="020B0604020202020204" pitchFamily="34" charset="0"/>
                </a:endParaRPr>
              </a:p>
            </p:txBody>
          </p:sp>
          <p:sp>
            <p:nvSpPr>
              <p:cNvPr id="21" name="Freeform 46"/>
              <p:cNvSpPr>
                <a:spLocks noEditPoints="1"/>
              </p:cNvSpPr>
              <p:nvPr/>
            </p:nvSpPr>
            <p:spPr bwMode="auto">
              <a:xfrm>
                <a:off x="576" y="1567"/>
                <a:ext cx="76" cy="77"/>
              </a:xfrm>
              <a:custGeom>
                <a:avLst/>
                <a:gdLst>
                  <a:gd name="T0" fmla="*/ 30 w 76"/>
                  <a:gd name="T1" fmla="*/ 0 h 77"/>
                  <a:gd name="T2" fmla="*/ 47 w 76"/>
                  <a:gd name="T3" fmla="*/ 0 h 77"/>
                  <a:gd name="T4" fmla="*/ 76 w 76"/>
                  <a:gd name="T5" fmla="*/ 77 h 77"/>
                  <a:gd name="T6" fmla="*/ 58 w 76"/>
                  <a:gd name="T7" fmla="*/ 77 h 77"/>
                  <a:gd name="T8" fmla="*/ 53 w 76"/>
                  <a:gd name="T9" fmla="*/ 60 h 77"/>
                  <a:gd name="T10" fmla="*/ 24 w 76"/>
                  <a:gd name="T11" fmla="*/ 60 h 77"/>
                  <a:gd name="T12" fmla="*/ 18 w 76"/>
                  <a:gd name="T13" fmla="*/ 77 h 77"/>
                  <a:gd name="T14" fmla="*/ 0 w 76"/>
                  <a:gd name="T15" fmla="*/ 77 h 77"/>
                  <a:gd name="T16" fmla="*/ 30 w 76"/>
                  <a:gd name="T17" fmla="*/ 0 h 77"/>
                  <a:gd name="T18" fmla="*/ 28 w 76"/>
                  <a:gd name="T19" fmla="*/ 48 h 77"/>
                  <a:gd name="T20" fmla="*/ 48 w 76"/>
                  <a:gd name="T21" fmla="*/ 48 h 77"/>
                  <a:gd name="T22" fmla="*/ 39 w 76"/>
                  <a:gd name="T23" fmla="*/ 19 h 77"/>
                  <a:gd name="T24" fmla="*/ 39 w 76"/>
                  <a:gd name="T25" fmla="*/ 19 h 77"/>
                  <a:gd name="T26" fmla="*/ 28 w 76"/>
                  <a:gd name="T27" fmla="*/ 4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77">
                    <a:moveTo>
                      <a:pt x="30" y="0"/>
                    </a:moveTo>
                    <a:lnTo>
                      <a:pt x="47" y="0"/>
                    </a:lnTo>
                    <a:lnTo>
                      <a:pt x="76" y="77"/>
                    </a:lnTo>
                    <a:lnTo>
                      <a:pt x="58" y="77"/>
                    </a:lnTo>
                    <a:lnTo>
                      <a:pt x="53" y="60"/>
                    </a:lnTo>
                    <a:lnTo>
                      <a:pt x="24" y="60"/>
                    </a:lnTo>
                    <a:lnTo>
                      <a:pt x="18" y="77"/>
                    </a:lnTo>
                    <a:lnTo>
                      <a:pt x="0" y="77"/>
                    </a:lnTo>
                    <a:lnTo>
                      <a:pt x="30" y="0"/>
                    </a:lnTo>
                    <a:close/>
                    <a:moveTo>
                      <a:pt x="28" y="48"/>
                    </a:moveTo>
                    <a:lnTo>
                      <a:pt x="48" y="48"/>
                    </a:lnTo>
                    <a:lnTo>
                      <a:pt x="39" y="19"/>
                    </a:lnTo>
                    <a:lnTo>
                      <a:pt x="39" y="19"/>
                    </a:lnTo>
                    <a:lnTo>
                      <a:pt x="28" y="48"/>
                    </a:lnTo>
                    <a:close/>
                  </a:path>
                </a:pathLst>
              </a:custGeom>
              <a:solidFill>
                <a:srgbClr val="FFFFFF"/>
              </a:solid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latin typeface="Arial" panose="020B0604020202020204" pitchFamily="34" charset="0"/>
                  <a:cs typeface="Arial" panose="020B0604020202020204" pitchFamily="34" charset="0"/>
                </a:endParaRPr>
              </a:p>
            </p:txBody>
          </p:sp>
          <p:sp>
            <p:nvSpPr>
              <p:cNvPr id="22" name="Freeform 47"/>
              <p:cNvSpPr>
                <a:spLocks noEditPoints="1"/>
              </p:cNvSpPr>
              <p:nvPr/>
            </p:nvSpPr>
            <p:spPr bwMode="auto">
              <a:xfrm>
                <a:off x="656" y="1567"/>
                <a:ext cx="62" cy="77"/>
              </a:xfrm>
              <a:custGeom>
                <a:avLst/>
                <a:gdLst>
                  <a:gd name="T0" fmla="*/ 0 w 72"/>
                  <a:gd name="T1" fmla="*/ 0 h 91"/>
                  <a:gd name="T2" fmla="*/ 41 w 72"/>
                  <a:gd name="T3" fmla="*/ 0 h 91"/>
                  <a:gd name="T4" fmla="*/ 72 w 72"/>
                  <a:gd name="T5" fmla="*/ 29 h 91"/>
                  <a:gd name="T6" fmla="*/ 41 w 72"/>
                  <a:gd name="T7" fmla="*/ 58 h 91"/>
                  <a:gd name="T8" fmla="*/ 20 w 72"/>
                  <a:gd name="T9" fmla="*/ 58 h 91"/>
                  <a:gd name="T10" fmla="*/ 20 w 72"/>
                  <a:gd name="T11" fmla="*/ 91 h 91"/>
                  <a:gd name="T12" fmla="*/ 0 w 72"/>
                  <a:gd name="T13" fmla="*/ 91 h 91"/>
                  <a:gd name="T14" fmla="*/ 0 w 72"/>
                  <a:gd name="T15" fmla="*/ 0 h 91"/>
                  <a:gd name="T16" fmla="*/ 20 w 72"/>
                  <a:gd name="T17" fmla="*/ 43 h 91"/>
                  <a:gd name="T18" fmla="*/ 35 w 72"/>
                  <a:gd name="T19" fmla="*/ 43 h 91"/>
                  <a:gd name="T20" fmla="*/ 53 w 72"/>
                  <a:gd name="T21" fmla="*/ 29 h 91"/>
                  <a:gd name="T22" fmla="*/ 35 w 72"/>
                  <a:gd name="T23" fmla="*/ 16 h 91"/>
                  <a:gd name="T24" fmla="*/ 20 w 72"/>
                  <a:gd name="T25" fmla="*/ 16 h 91"/>
                  <a:gd name="T26" fmla="*/ 20 w 72"/>
                  <a:gd name="T27" fmla="*/ 4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2" h="91">
                    <a:moveTo>
                      <a:pt x="0" y="0"/>
                    </a:moveTo>
                    <a:cubicBezTo>
                      <a:pt x="41" y="0"/>
                      <a:pt x="41" y="0"/>
                      <a:pt x="41" y="0"/>
                    </a:cubicBezTo>
                    <a:cubicBezTo>
                      <a:pt x="63" y="0"/>
                      <a:pt x="72" y="15"/>
                      <a:pt x="72" y="29"/>
                    </a:cubicBezTo>
                    <a:cubicBezTo>
                      <a:pt x="72" y="44"/>
                      <a:pt x="63" y="58"/>
                      <a:pt x="41" y="58"/>
                    </a:cubicBezTo>
                    <a:cubicBezTo>
                      <a:pt x="20" y="58"/>
                      <a:pt x="20" y="58"/>
                      <a:pt x="20" y="58"/>
                    </a:cubicBezTo>
                    <a:cubicBezTo>
                      <a:pt x="20" y="91"/>
                      <a:pt x="20" y="91"/>
                      <a:pt x="20" y="91"/>
                    </a:cubicBezTo>
                    <a:cubicBezTo>
                      <a:pt x="0" y="91"/>
                      <a:pt x="0" y="91"/>
                      <a:pt x="0" y="91"/>
                    </a:cubicBezTo>
                    <a:lnTo>
                      <a:pt x="0" y="0"/>
                    </a:lnTo>
                    <a:close/>
                    <a:moveTo>
                      <a:pt x="20" y="43"/>
                    </a:moveTo>
                    <a:cubicBezTo>
                      <a:pt x="35" y="43"/>
                      <a:pt x="35" y="43"/>
                      <a:pt x="35" y="43"/>
                    </a:cubicBezTo>
                    <a:cubicBezTo>
                      <a:pt x="44" y="43"/>
                      <a:pt x="53" y="41"/>
                      <a:pt x="53" y="29"/>
                    </a:cubicBezTo>
                    <a:cubicBezTo>
                      <a:pt x="53" y="18"/>
                      <a:pt x="44" y="16"/>
                      <a:pt x="35" y="16"/>
                    </a:cubicBezTo>
                    <a:cubicBezTo>
                      <a:pt x="20" y="16"/>
                      <a:pt x="20" y="16"/>
                      <a:pt x="20" y="16"/>
                    </a:cubicBezTo>
                    <a:lnTo>
                      <a:pt x="20" y="43"/>
                    </a:lnTo>
                    <a:close/>
                  </a:path>
                </a:pathLst>
              </a:custGeom>
              <a:solidFill>
                <a:srgbClr val="FFFFFF"/>
              </a:solid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latin typeface="Arial" panose="020B0604020202020204" pitchFamily="34" charset="0"/>
                  <a:cs typeface="Arial" panose="020B0604020202020204" pitchFamily="34" charset="0"/>
                </a:endParaRPr>
              </a:p>
            </p:txBody>
          </p:sp>
          <p:sp>
            <p:nvSpPr>
              <p:cNvPr id="23" name="Freeform 48"/>
              <p:cNvSpPr>
                <a:spLocks/>
              </p:cNvSpPr>
              <p:nvPr/>
            </p:nvSpPr>
            <p:spPr bwMode="auto">
              <a:xfrm>
                <a:off x="726" y="1567"/>
                <a:ext cx="83" cy="77"/>
              </a:xfrm>
              <a:custGeom>
                <a:avLst/>
                <a:gdLst>
                  <a:gd name="T0" fmla="*/ 0 w 83"/>
                  <a:gd name="T1" fmla="*/ 0 h 77"/>
                  <a:gd name="T2" fmla="*/ 23 w 83"/>
                  <a:gd name="T3" fmla="*/ 0 h 77"/>
                  <a:gd name="T4" fmla="*/ 42 w 83"/>
                  <a:gd name="T5" fmla="*/ 54 h 77"/>
                  <a:gd name="T6" fmla="*/ 42 w 83"/>
                  <a:gd name="T7" fmla="*/ 54 h 77"/>
                  <a:gd name="T8" fmla="*/ 59 w 83"/>
                  <a:gd name="T9" fmla="*/ 0 h 77"/>
                  <a:gd name="T10" fmla="*/ 83 w 83"/>
                  <a:gd name="T11" fmla="*/ 0 h 77"/>
                  <a:gd name="T12" fmla="*/ 83 w 83"/>
                  <a:gd name="T13" fmla="*/ 77 h 77"/>
                  <a:gd name="T14" fmla="*/ 67 w 83"/>
                  <a:gd name="T15" fmla="*/ 77 h 77"/>
                  <a:gd name="T16" fmla="*/ 67 w 83"/>
                  <a:gd name="T17" fmla="*/ 23 h 77"/>
                  <a:gd name="T18" fmla="*/ 67 w 83"/>
                  <a:gd name="T19" fmla="*/ 23 h 77"/>
                  <a:gd name="T20" fmla="*/ 48 w 83"/>
                  <a:gd name="T21" fmla="*/ 77 h 77"/>
                  <a:gd name="T22" fmla="*/ 35 w 83"/>
                  <a:gd name="T23" fmla="*/ 77 h 77"/>
                  <a:gd name="T24" fmla="*/ 16 w 83"/>
                  <a:gd name="T25" fmla="*/ 23 h 77"/>
                  <a:gd name="T26" fmla="*/ 16 w 83"/>
                  <a:gd name="T27" fmla="*/ 23 h 77"/>
                  <a:gd name="T28" fmla="*/ 16 w 83"/>
                  <a:gd name="T29" fmla="*/ 77 h 77"/>
                  <a:gd name="T30" fmla="*/ 0 w 83"/>
                  <a:gd name="T31" fmla="*/ 77 h 77"/>
                  <a:gd name="T32" fmla="*/ 0 w 83"/>
                  <a:gd name="T3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77">
                    <a:moveTo>
                      <a:pt x="0" y="0"/>
                    </a:moveTo>
                    <a:lnTo>
                      <a:pt x="23" y="0"/>
                    </a:lnTo>
                    <a:lnTo>
                      <a:pt x="42" y="54"/>
                    </a:lnTo>
                    <a:lnTo>
                      <a:pt x="42" y="54"/>
                    </a:lnTo>
                    <a:lnTo>
                      <a:pt x="59" y="0"/>
                    </a:lnTo>
                    <a:lnTo>
                      <a:pt x="83" y="0"/>
                    </a:lnTo>
                    <a:lnTo>
                      <a:pt x="83" y="77"/>
                    </a:lnTo>
                    <a:lnTo>
                      <a:pt x="67" y="77"/>
                    </a:lnTo>
                    <a:lnTo>
                      <a:pt x="67" y="23"/>
                    </a:lnTo>
                    <a:lnTo>
                      <a:pt x="67" y="23"/>
                    </a:lnTo>
                    <a:lnTo>
                      <a:pt x="48" y="77"/>
                    </a:lnTo>
                    <a:lnTo>
                      <a:pt x="35" y="77"/>
                    </a:lnTo>
                    <a:lnTo>
                      <a:pt x="16" y="23"/>
                    </a:lnTo>
                    <a:lnTo>
                      <a:pt x="16" y="23"/>
                    </a:lnTo>
                    <a:lnTo>
                      <a:pt x="16" y="77"/>
                    </a:lnTo>
                    <a:lnTo>
                      <a:pt x="0" y="77"/>
                    </a:lnTo>
                    <a:lnTo>
                      <a:pt x="0" y="0"/>
                    </a:lnTo>
                    <a:close/>
                  </a:path>
                </a:pathLst>
              </a:custGeom>
              <a:solidFill>
                <a:srgbClr val="FFFFFF"/>
              </a:solidFill>
              <a:ln>
                <a:noFill/>
              </a:ln>
              <a:extLst>
                <a:ext uri="{91240B29-F687-4f45-9708-019B960494DF}">
                  <a14:hiddenLine xmlns:lc="http://schemas.openxmlformats.org/drawingml/2006/lockedCanvas"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600">
                  <a:latin typeface="Arial" panose="020B0604020202020204" pitchFamily="34" charset="0"/>
                  <a:cs typeface="Arial" panose="020B0604020202020204" pitchFamily="34" charset="0"/>
                </a:endParaRPr>
              </a:p>
            </p:txBody>
          </p:sp>
        </p:grpSp>
      </p:grpSp>
      <p:pic>
        <p:nvPicPr>
          <p:cNvPr id="32" name="Picture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81132" y="3264399"/>
            <a:ext cx="1450258" cy="1450258"/>
          </a:xfrm>
          <a:prstGeom prst="rect">
            <a:avLst/>
          </a:prstGeom>
        </p:spPr>
      </p:pic>
      <p:pic>
        <p:nvPicPr>
          <p:cNvPr id="34" name="Picture 3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23747" y="4968874"/>
            <a:ext cx="812589" cy="1475490"/>
          </a:xfrm>
          <a:prstGeom prst="rect">
            <a:avLst/>
          </a:prstGeom>
        </p:spPr>
      </p:pic>
    </p:spTree>
    <p:extLst>
      <p:ext uri="{BB962C8B-B14F-4D97-AF65-F5344CB8AC3E}">
        <p14:creationId xmlns:p14="http://schemas.microsoft.com/office/powerpoint/2010/main" val="2878201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wipe(left)">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wipe(left)">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wipe(left)">
                                      <p:cBhvr>
                                        <p:cTn id="22" dur="500"/>
                                        <p:tgtEl>
                                          <p:spTgt spid="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400" fill="hold"/>
                                        <p:tgtEl>
                                          <p:spTgt spid="24"/>
                                        </p:tgtEl>
                                        <p:attrNameLst>
                                          <p:attrName>ppt_x</p:attrName>
                                        </p:attrNameLst>
                                      </p:cBhvr>
                                      <p:tavLst>
                                        <p:tav tm="0">
                                          <p:val>
                                            <p:strVal val="1+#ppt_w/2"/>
                                          </p:val>
                                        </p:tav>
                                        <p:tav tm="100000">
                                          <p:val>
                                            <p:strVal val="#ppt_x"/>
                                          </p:val>
                                        </p:tav>
                                      </p:tavLst>
                                    </p:anim>
                                    <p:anim calcmode="lin" valueType="num">
                                      <p:cBhvr additive="base">
                                        <p:cTn id="28" dur="4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5">
                                            <p:txEl>
                                              <p:pRg st="4" end="4"/>
                                            </p:txEl>
                                          </p:spTgt>
                                        </p:tgtEl>
                                        <p:attrNameLst>
                                          <p:attrName>style.visibility</p:attrName>
                                        </p:attrNameLst>
                                      </p:cBhvr>
                                      <p:to>
                                        <p:strVal val="visible"/>
                                      </p:to>
                                    </p:set>
                                    <p:animEffect transition="in" filter="wipe(left)">
                                      <p:cBhvr>
                                        <p:cTn id="33" dur="500"/>
                                        <p:tgtEl>
                                          <p:spTgt spid="5">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5">
                                            <p:txEl>
                                              <p:pRg st="5" end="5"/>
                                            </p:txEl>
                                          </p:spTgt>
                                        </p:tgtEl>
                                        <p:attrNameLst>
                                          <p:attrName>style.visibility</p:attrName>
                                        </p:attrNameLst>
                                      </p:cBhvr>
                                      <p:to>
                                        <p:strVal val="visible"/>
                                      </p:to>
                                    </p:set>
                                    <p:animEffect transition="in" filter="wipe(left)">
                                      <p:cBhvr>
                                        <p:cTn id="38" dur="500"/>
                                        <p:tgtEl>
                                          <p:spTgt spid="5">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5">
                                            <p:txEl>
                                              <p:pRg st="6" end="6"/>
                                            </p:txEl>
                                          </p:spTgt>
                                        </p:tgtEl>
                                        <p:attrNameLst>
                                          <p:attrName>style.visibility</p:attrName>
                                        </p:attrNameLst>
                                      </p:cBhvr>
                                      <p:to>
                                        <p:strVal val="visible"/>
                                      </p:to>
                                    </p:set>
                                    <p:animEffect transition="in" filter="wipe(left)">
                                      <p:cBhvr>
                                        <p:cTn id="43" dur="500"/>
                                        <p:tgtEl>
                                          <p:spTgt spid="5">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5">
                                            <p:txEl>
                                              <p:pRg st="7" end="7"/>
                                            </p:txEl>
                                          </p:spTgt>
                                        </p:tgtEl>
                                        <p:attrNameLst>
                                          <p:attrName>style.visibility</p:attrName>
                                        </p:attrNameLst>
                                      </p:cBhvr>
                                      <p:to>
                                        <p:strVal val="visible"/>
                                      </p:to>
                                    </p:set>
                                    <p:animEffect transition="in" filter="wipe(left)">
                                      <p:cBhvr>
                                        <p:cTn id="48" dur="500"/>
                                        <p:tgtEl>
                                          <p:spTgt spid="5">
                                            <p:txEl>
                                              <p:pRg st="7" end="7"/>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2" fill="hold" nodeType="clickEffect">
                                  <p:stCondLst>
                                    <p:cond delay="0"/>
                                  </p:stCondLst>
                                  <p:childTnLst>
                                    <p:set>
                                      <p:cBhvr>
                                        <p:cTn id="52" dur="1" fill="hold">
                                          <p:stCondLst>
                                            <p:cond delay="0"/>
                                          </p:stCondLst>
                                        </p:cTn>
                                        <p:tgtEl>
                                          <p:spTgt spid="32"/>
                                        </p:tgtEl>
                                        <p:attrNameLst>
                                          <p:attrName>style.visibility</p:attrName>
                                        </p:attrNameLst>
                                      </p:cBhvr>
                                      <p:to>
                                        <p:strVal val="visible"/>
                                      </p:to>
                                    </p:set>
                                    <p:anim calcmode="lin" valueType="num">
                                      <p:cBhvr additive="base">
                                        <p:cTn id="53" dur="200" fill="hold"/>
                                        <p:tgtEl>
                                          <p:spTgt spid="32"/>
                                        </p:tgtEl>
                                        <p:attrNameLst>
                                          <p:attrName>ppt_x</p:attrName>
                                        </p:attrNameLst>
                                      </p:cBhvr>
                                      <p:tavLst>
                                        <p:tav tm="0">
                                          <p:val>
                                            <p:strVal val="1+#ppt_w/2"/>
                                          </p:val>
                                        </p:tav>
                                        <p:tav tm="100000">
                                          <p:val>
                                            <p:strVal val="#ppt_x"/>
                                          </p:val>
                                        </p:tav>
                                      </p:tavLst>
                                    </p:anim>
                                    <p:anim calcmode="lin" valueType="num">
                                      <p:cBhvr additive="base">
                                        <p:cTn id="54" dur="2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5">
                                            <p:txEl>
                                              <p:pRg st="8" end="8"/>
                                            </p:txEl>
                                          </p:spTgt>
                                        </p:tgtEl>
                                        <p:attrNameLst>
                                          <p:attrName>style.visibility</p:attrName>
                                        </p:attrNameLst>
                                      </p:cBhvr>
                                      <p:to>
                                        <p:strVal val="visible"/>
                                      </p:to>
                                    </p:set>
                                    <p:animEffect transition="in" filter="wipe(left)">
                                      <p:cBhvr>
                                        <p:cTn id="59" dur="500"/>
                                        <p:tgtEl>
                                          <p:spTgt spid="5">
                                            <p:txEl>
                                              <p:pRg st="8" end="8"/>
                                            </p:txEl>
                                          </p:spTgt>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5">
                                            <p:txEl>
                                              <p:pRg st="9" end="9"/>
                                            </p:txEl>
                                          </p:spTgt>
                                        </p:tgtEl>
                                        <p:attrNameLst>
                                          <p:attrName>style.visibility</p:attrName>
                                        </p:attrNameLst>
                                      </p:cBhvr>
                                      <p:to>
                                        <p:strVal val="visible"/>
                                      </p:to>
                                    </p:set>
                                    <p:animEffect transition="in" filter="wipe(left)">
                                      <p:cBhvr>
                                        <p:cTn id="64" dur="500"/>
                                        <p:tgtEl>
                                          <p:spTgt spid="5">
                                            <p:txEl>
                                              <p:pRg st="9" end="9"/>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5">
                                            <p:txEl>
                                              <p:pRg st="10" end="10"/>
                                            </p:txEl>
                                          </p:spTgt>
                                        </p:tgtEl>
                                        <p:attrNameLst>
                                          <p:attrName>style.visibility</p:attrName>
                                        </p:attrNameLst>
                                      </p:cBhvr>
                                      <p:to>
                                        <p:strVal val="visible"/>
                                      </p:to>
                                    </p:set>
                                    <p:animEffect transition="in" filter="wipe(left)">
                                      <p:cBhvr>
                                        <p:cTn id="69" dur="500"/>
                                        <p:tgtEl>
                                          <p:spTgt spid="5">
                                            <p:txEl>
                                              <p:pRg st="10" end="10"/>
                                            </p:txEl>
                                          </p:spTgt>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grpId="0" nodeType="clickEffect">
                                  <p:stCondLst>
                                    <p:cond delay="0"/>
                                  </p:stCondLst>
                                  <p:childTnLst>
                                    <p:set>
                                      <p:cBhvr>
                                        <p:cTn id="73" dur="1" fill="hold">
                                          <p:stCondLst>
                                            <p:cond delay="0"/>
                                          </p:stCondLst>
                                        </p:cTn>
                                        <p:tgtEl>
                                          <p:spTgt spid="5">
                                            <p:txEl>
                                              <p:pRg st="11" end="11"/>
                                            </p:txEl>
                                          </p:spTgt>
                                        </p:tgtEl>
                                        <p:attrNameLst>
                                          <p:attrName>style.visibility</p:attrName>
                                        </p:attrNameLst>
                                      </p:cBhvr>
                                      <p:to>
                                        <p:strVal val="visible"/>
                                      </p:to>
                                    </p:set>
                                    <p:animEffect transition="in" filter="wipe(left)">
                                      <p:cBhvr>
                                        <p:cTn id="74" dur="500"/>
                                        <p:tgtEl>
                                          <p:spTgt spid="5">
                                            <p:txEl>
                                              <p:pRg st="11" end="11"/>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2" presetClass="entr" presetSubtype="2" fill="hold" nodeType="clickEffect">
                                  <p:stCondLst>
                                    <p:cond delay="0"/>
                                  </p:stCondLst>
                                  <p:childTnLst>
                                    <p:set>
                                      <p:cBhvr>
                                        <p:cTn id="78" dur="1" fill="hold">
                                          <p:stCondLst>
                                            <p:cond delay="0"/>
                                          </p:stCondLst>
                                        </p:cTn>
                                        <p:tgtEl>
                                          <p:spTgt spid="34"/>
                                        </p:tgtEl>
                                        <p:attrNameLst>
                                          <p:attrName>style.visibility</p:attrName>
                                        </p:attrNameLst>
                                      </p:cBhvr>
                                      <p:to>
                                        <p:strVal val="visible"/>
                                      </p:to>
                                    </p:set>
                                    <p:anim calcmode="lin" valueType="num">
                                      <p:cBhvr additive="base">
                                        <p:cTn id="79" dur="300" fill="hold"/>
                                        <p:tgtEl>
                                          <p:spTgt spid="34"/>
                                        </p:tgtEl>
                                        <p:attrNameLst>
                                          <p:attrName>ppt_x</p:attrName>
                                        </p:attrNameLst>
                                      </p:cBhvr>
                                      <p:tavLst>
                                        <p:tav tm="0">
                                          <p:val>
                                            <p:strVal val="1+#ppt_w/2"/>
                                          </p:val>
                                        </p:tav>
                                        <p:tav tm="100000">
                                          <p:val>
                                            <p:strVal val="#ppt_x"/>
                                          </p:val>
                                        </p:tav>
                                      </p:tavLst>
                                    </p:anim>
                                    <p:anim calcmode="lin" valueType="num">
                                      <p:cBhvr additive="base">
                                        <p:cTn id="80" dur="300" fill="hold"/>
                                        <p:tgtEl>
                                          <p:spTgt spid="3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API protection use case</a:t>
            </a:r>
          </a:p>
        </p:txBody>
      </p:sp>
      <p:sp>
        <p:nvSpPr>
          <p:cNvPr id="3" name="Footer Placeholder 2"/>
          <p:cNvSpPr>
            <a:spLocks noGrp="1"/>
          </p:cNvSpPr>
          <p:nvPr>
            <p:ph type="ftr" sz="quarter" idx="3"/>
          </p:nvPr>
        </p:nvSpPr>
        <p:spPr/>
        <p:txBody>
          <a:bodyPr/>
          <a:lstStyle/>
          <a:p>
            <a:r>
              <a:rPr lang="en-US"/>
              <a:t>© 2017 F5 Networks</a:t>
            </a:r>
            <a:endParaRPr lang="en-US" dirty="0"/>
          </a:p>
        </p:txBody>
      </p:sp>
      <p:sp>
        <p:nvSpPr>
          <p:cNvPr id="4" name="Slide Number Placeholder 3"/>
          <p:cNvSpPr>
            <a:spLocks noGrp="1"/>
          </p:cNvSpPr>
          <p:nvPr>
            <p:ph type="sldNum" sz="quarter" idx="4"/>
          </p:nvPr>
        </p:nvSpPr>
        <p:spPr/>
        <p:txBody>
          <a:bodyPr/>
          <a:lstStyle/>
          <a:p>
            <a:fld id="{49DF86D6-4B9D-4B83-AF23-D696D3CD110A}" type="slidenum">
              <a:rPr lang="en-US" smtClean="0"/>
              <a:pPr/>
              <a:t>21</a:t>
            </a:fld>
            <a:endParaRPr lang="en-US" dirty="0"/>
          </a:p>
        </p:txBody>
      </p:sp>
      <p:grpSp>
        <p:nvGrpSpPr>
          <p:cNvPr id="5" name="Group 4"/>
          <p:cNvGrpSpPr/>
          <p:nvPr/>
        </p:nvGrpSpPr>
        <p:grpSpPr>
          <a:xfrm>
            <a:off x="508627" y="1855249"/>
            <a:ext cx="941057" cy="1247297"/>
            <a:chOff x="-12911138" y="-15235238"/>
            <a:chExt cx="2541588" cy="3368676"/>
          </a:xfrm>
          <a:solidFill>
            <a:schemeClr val="bg1"/>
          </a:solidFill>
        </p:grpSpPr>
        <p:sp>
          <p:nvSpPr>
            <p:cNvPr id="6" name="Freeform 1027"/>
            <p:cNvSpPr>
              <a:spLocks/>
            </p:cNvSpPr>
            <p:nvPr/>
          </p:nvSpPr>
          <p:spPr bwMode="auto">
            <a:xfrm>
              <a:off x="-12911138" y="-13858875"/>
              <a:ext cx="2541588" cy="1992313"/>
            </a:xfrm>
            <a:custGeom>
              <a:avLst/>
              <a:gdLst>
                <a:gd name="T0" fmla="*/ 669 w 678"/>
                <a:gd name="T1" fmla="*/ 531 h 531"/>
                <a:gd name="T2" fmla="*/ 660 w 678"/>
                <a:gd name="T3" fmla="*/ 522 h 531"/>
                <a:gd name="T4" fmla="*/ 660 w 678"/>
                <a:gd name="T5" fmla="*/ 257 h 531"/>
                <a:gd name="T6" fmla="*/ 430 w 678"/>
                <a:gd name="T7" fmla="*/ 18 h 531"/>
                <a:gd name="T8" fmla="*/ 250 w 678"/>
                <a:gd name="T9" fmla="*/ 18 h 531"/>
                <a:gd name="T10" fmla="*/ 18 w 678"/>
                <a:gd name="T11" fmla="*/ 257 h 531"/>
                <a:gd name="T12" fmla="*/ 18 w 678"/>
                <a:gd name="T13" fmla="*/ 522 h 531"/>
                <a:gd name="T14" fmla="*/ 9 w 678"/>
                <a:gd name="T15" fmla="*/ 531 h 531"/>
                <a:gd name="T16" fmla="*/ 0 w 678"/>
                <a:gd name="T17" fmla="*/ 522 h 531"/>
                <a:gd name="T18" fmla="*/ 0 w 678"/>
                <a:gd name="T19" fmla="*/ 257 h 531"/>
                <a:gd name="T20" fmla="*/ 250 w 678"/>
                <a:gd name="T21" fmla="*/ 0 h 531"/>
                <a:gd name="T22" fmla="*/ 430 w 678"/>
                <a:gd name="T23" fmla="*/ 0 h 531"/>
                <a:gd name="T24" fmla="*/ 678 w 678"/>
                <a:gd name="T25" fmla="*/ 257 h 531"/>
                <a:gd name="T26" fmla="*/ 678 w 678"/>
                <a:gd name="T27" fmla="*/ 522 h 531"/>
                <a:gd name="T28" fmla="*/ 669 w 678"/>
                <a:gd name="T29" fmla="*/ 531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8" h="531">
                  <a:moveTo>
                    <a:pt x="669" y="531"/>
                  </a:moveTo>
                  <a:cubicBezTo>
                    <a:pt x="664" y="531"/>
                    <a:pt x="660" y="527"/>
                    <a:pt x="660" y="522"/>
                  </a:cubicBezTo>
                  <a:cubicBezTo>
                    <a:pt x="660" y="257"/>
                    <a:pt x="660" y="257"/>
                    <a:pt x="660" y="257"/>
                  </a:cubicBezTo>
                  <a:cubicBezTo>
                    <a:pt x="660" y="123"/>
                    <a:pt x="559" y="18"/>
                    <a:pt x="430" y="18"/>
                  </a:cubicBezTo>
                  <a:cubicBezTo>
                    <a:pt x="250" y="18"/>
                    <a:pt x="250" y="18"/>
                    <a:pt x="250" y="18"/>
                  </a:cubicBezTo>
                  <a:cubicBezTo>
                    <a:pt x="120" y="18"/>
                    <a:pt x="18" y="123"/>
                    <a:pt x="18" y="257"/>
                  </a:cubicBezTo>
                  <a:cubicBezTo>
                    <a:pt x="18" y="522"/>
                    <a:pt x="18" y="522"/>
                    <a:pt x="18" y="522"/>
                  </a:cubicBezTo>
                  <a:cubicBezTo>
                    <a:pt x="18" y="527"/>
                    <a:pt x="14" y="531"/>
                    <a:pt x="9" y="531"/>
                  </a:cubicBezTo>
                  <a:cubicBezTo>
                    <a:pt x="4" y="531"/>
                    <a:pt x="0" y="527"/>
                    <a:pt x="0" y="522"/>
                  </a:cubicBezTo>
                  <a:cubicBezTo>
                    <a:pt x="0" y="257"/>
                    <a:pt x="0" y="257"/>
                    <a:pt x="0" y="257"/>
                  </a:cubicBezTo>
                  <a:cubicBezTo>
                    <a:pt x="0" y="113"/>
                    <a:pt x="110" y="0"/>
                    <a:pt x="250" y="0"/>
                  </a:cubicBezTo>
                  <a:cubicBezTo>
                    <a:pt x="430" y="0"/>
                    <a:pt x="430" y="0"/>
                    <a:pt x="430" y="0"/>
                  </a:cubicBezTo>
                  <a:cubicBezTo>
                    <a:pt x="569" y="0"/>
                    <a:pt x="678" y="113"/>
                    <a:pt x="678" y="257"/>
                  </a:cubicBezTo>
                  <a:cubicBezTo>
                    <a:pt x="678" y="522"/>
                    <a:pt x="678" y="522"/>
                    <a:pt x="678" y="522"/>
                  </a:cubicBezTo>
                  <a:cubicBezTo>
                    <a:pt x="678" y="527"/>
                    <a:pt x="674" y="531"/>
                    <a:pt x="669" y="5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1028"/>
            <p:cNvSpPr>
              <a:spLocks noEditPoints="1"/>
            </p:cNvSpPr>
            <p:nvPr/>
          </p:nvSpPr>
          <p:spPr bwMode="auto">
            <a:xfrm>
              <a:off x="-12360275" y="-15235238"/>
              <a:ext cx="1443038" cy="1444625"/>
            </a:xfrm>
            <a:custGeom>
              <a:avLst/>
              <a:gdLst>
                <a:gd name="T0" fmla="*/ 192 w 385"/>
                <a:gd name="T1" fmla="*/ 385 h 385"/>
                <a:gd name="T2" fmla="*/ 0 w 385"/>
                <a:gd name="T3" fmla="*/ 193 h 385"/>
                <a:gd name="T4" fmla="*/ 192 w 385"/>
                <a:gd name="T5" fmla="*/ 0 h 385"/>
                <a:gd name="T6" fmla="*/ 385 w 385"/>
                <a:gd name="T7" fmla="*/ 193 h 385"/>
                <a:gd name="T8" fmla="*/ 192 w 385"/>
                <a:gd name="T9" fmla="*/ 385 h 385"/>
                <a:gd name="T10" fmla="*/ 192 w 385"/>
                <a:gd name="T11" fmla="*/ 19 h 385"/>
                <a:gd name="T12" fmla="*/ 18 w 385"/>
                <a:gd name="T13" fmla="*/ 193 h 385"/>
                <a:gd name="T14" fmla="*/ 192 w 385"/>
                <a:gd name="T15" fmla="*/ 367 h 385"/>
                <a:gd name="T16" fmla="*/ 366 w 385"/>
                <a:gd name="T17" fmla="*/ 193 h 385"/>
                <a:gd name="T18" fmla="*/ 192 w 385"/>
                <a:gd name="T19" fmla="*/ 19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 h="385">
                  <a:moveTo>
                    <a:pt x="192" y="385"/>
                  </a:moveTo>
                  <a:cubicBezTo>
                    <a:pt x="86" y="385"/>
                    <a:pt x="0" y="299"/>
                    <a:pt x="0" y="193"/>
                  </a:cubicBezTo>
                  <a:cubicBezTo>
                    <a:pt x="0" y="87"/>
                    <a:pt x="86" y="0"/>
                    <a:pt x="192" y="0"/>
                  </a:cubicBezTo>
                  <a:cubicBezTo>
                    <a:pt x="298" y="0"/>
                    <a:pt x="385" y="87"/>
                    <a:pt x="385" y="193"/>
                  </a:cubicBezTo>
                  <a:cubicBezTo>
                    <a:pt x="385" y="299"/>
                    <a:pt x="298" y="385"/>
                    <a:pt x="192" y="385"/>
                  </a:cubicBezTo>
                  <a:close/>
                  <a:moveTo>
                    <a:pt x="192" y="19"/>
                  </a:moveTo>
                  <a:cubicBezTo>
                    <a:pt x="96" y="19"/>
                    <a:pt x="18" y="97"/>
                    <a:pt x="18" y="193"/>
                  </a:cubicBezTo>
                  <a:cubicBezTo>
                    <a:pt x="18" y="289"/>
                    <a:pt x="96" y="367"/>
                    <a:pt x="192" y="367"/>
                  </a:cubicBezTo>
                  <a:cubicBezTo>
                    <a:pt x="288" y="367"/>
                    <a:pt x="366" y="289"/>
                    <a:pt x="366" y="193"/>
                  </a:cubicBezTo>
                  <a:cubicBezTo>
                    <a:pt x="366" y="97"/>
                    <a:pt x="288" y="19"/>
                    <a:pt x="192"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 name="Group 8"/>
          <p:cNvGrpSpPr/>
          <p:nvPr/>
        </p:nvGrpSpPr>
        <p:grpSpPr>
          <a:xfrm>
            <a:off x="7904680" y="4718982"/>
            <a:ext cx="1905000" cy="571541"/>
            <a:chOff x="1478716" y="2131998"/>
            <a:chExt cx="7339013" cy="2201862"/>
          </a:xfrm>
          <a:solidFill>
            <a:schemeClr val="bg2"/>
          </a:solidFill>
        </p:grpSpPr>
        <p:sp>
          <p:nvSpPr>
            <p:cNvPr id="10" name="Freeform 6"/>
            <p:cNvSpPr>
              <a:spLocks noEditPoints="1"/>
            </p:cNvSpPr>
            <p:nvPr/>
          </p:nvSpPr>
          <p:spPr bwMode="auto">
            <a:xfrm>
              <a:off x="1478716" y="2131998"/>
              <a:ext cx="7339013" cy="850900"/>
            </a:xfrm>
            <a:custGeom>
              <a:avLst/>
              <a:gdLst>
                <a:gd name="T0" fmla="*/ 108 w 4623"/>
                <a:gd name="T1" fmla="*/ 32 h 536"/>
                <a:gd name="T2" fmla="*/ 84 w 4623"/>
                <a:gd name="T3" fmla="*/ 36 h 536"/>
                <a:gd name="T4" fmla="*/ 62 w 4623"/>
                <a:gd name="T5" fmla="*/ 46 h 536"/>
                <a:gd name="T6" fmla="*/ 46 w 4623"/>
                <a:gd name="T7" fmla="*/ 63 h 536"/>
                <a:gd name="T8" fmla="*/ 35 w 4623"/>
                <a:gd name="T9" fmla="*/ 84 h 536"/>
                <a:gd name="T10" fmla="*/ 32 w 4623"/>
                <a:gd name="T11" fmla="*/ 108 h 536"/>
                <a:gd name="T12" fmla="*/ 32 w 4623"/>
                <a:gd name="T13" fmla="*/ 424 h 536"/>
                <a:gd name="T14" fmla="*/ 36 w 4623"/>
                <a:gd name="T15" fmla="*/ 449 h 536"/>
                <a:gd name="T16" fmla="*/ 46 w 4623"/>
                <a:gd name="T17" fmla="*/ 471 h 536"/>
                <a:gd name="T18" fmla="*/ 63 w 4623"/>
                <a:gd name="T19" fmla="*/ 488 h 536"/>
                <a:gd name="T20" fmla="*/ 84 w 4623"/>
                <a:gd name="T21" fmla="*/ 500 h 536"/>
                <a:gd name="T22" fmla="*/ 108 w 4623"/>
                <a:gd name="T23" fmla="*/ 504 h 536"/>
                <a:gd name="T24" fmla="*/ 4515 w 4623"/>
                <a:gd name="T25" fmla="*/ 504 h 536"/>
                <a:gd name="T26" fmla="*/ 4539 w 4623"/>
                <a:gd name="T27" fmla="*/ 500 h 536"/>
                <a:gd name="T28" fmla="*/ 4559 w 4623"/>
                <a:gd name="T29" fmla="*/ 488 h 536"/>
                <a:gd name="T30" fmla="*/ 4576 w 4623"/>
                <a:gd name="T31" fmla="*/ 470 h 536"/>
                <a:gd name="T32" fmla="*/ 4587 w 4623"/>
                <a:gd name="T33" fmla="*/ 449 h 536"/>
                <a:gd name="T34" fmla="*/ 4591 w 4623"/>
                <a:gd name="T35" fmla="*/ 424 h 536"/>
                <a:gd name="T36" fmla="*/ 4591 w 4623"/>
                <a:gd name="T37" fmla="*/ 108 h 536"/>
                <a:gd name="T38" fmla="*/ 4587 w 4623"/>
                <a:gd name="T39" fmla="*/ 84 h 536"/>
                <a:gd name="T40" fmla="*/ 4577 w 4623"/>
                <a:gd name="T41" fmla="*/ 63 h 536"/>
                <a:gd name="T42" fmla="*/ 4560 w 4623"/>
                <a:gd name="T43" fmla="*/ 47 h 536"/>
                <a:gd name="T44" fmla="*/ 4539 w 4623"/>
                <a:gd name="T45" fmla="*/ 36 h 536"/>
                <a:gd name="T46" fmla="*/ 4515 w 4623"/>
                <a:gd name="T47" fmla="*/ 32 h 536"/>
                <a:gd name="T48" fmla="*/ 108 w 4623"/>
                <a:gd name="T49" fmla="*/ 32 h 536"/>
                <a:gd name="T50" fmla="*/ 108 w 4623"/>
                <a:gd name="T51" fmla="*/ 0 h 536"/>
                <a:gd name="T52" fmla="*/ 4515 w 4623"/>
                <a:gd name="T53" fmla="*/ 0 h 536"/>
                <a:gd name="T54" fmla="*/ 4543 w 4623"/>
                <a:gd name="T55" fmla="*/ 4 h 536"/>
                <a:gd name="T56" fmla="*/ 4570 w 4623"/>
                <a:gd name="T57" fmla="*/ 15 h 536"/>
                <a:gd name="T58" fmla="*/ 4591 w 4623"/>
                <a:gd name="T59" fmla="*/ 32 h 536"/>
                <a:gd name="T60" fmla="*/ 4609 w 4623"/>
                <a:gd name="T61" fmla="*/ 53 h 536"/>
                <a:gd name="T62" fmla="*/ 4619 w 4623"/>
                <a:gd name="T63" fmla="*/ 80 h 536"/>
                <a:gd name="T64" fmla="*/ 4623 w 4623"/>
                <a:gd name="T65" fmla="*/ 108 h 536"/>
                <a:gd name="T66" fmla="*/ 4623 w 4623"/>
                <a:gd name="T67" fmla="*/ 424 h 536"/>
                <a:gd name="T68" fmla="*/ 4619 w 4623"/>
                <a:gd name="T69" fmla="*/ 453 h 536"/>
                <a:gd name="T70" fmla="*/ 4608 w 4623"/>
                <a:gd name="T71" fmla="*/ 480 h 536"/>
                <a:gd name="T72" fmla="*/ 4591 w 4623"/>
                <a:gd name="T73" fmla="*/ 502 h 536"/>
                <a:gd name="T74" fmla="*/ 4569 w 4623"/>
                <a:gd name="T75" fmla="*/ 521 h 536"/>
                <a:gd name="T76" fmla="*/ 4543 w 4623"/>
                <a:gd name="T77" fmla="*/ 532 h 536"/>
                <a:gd name="T78" fmla="*/ 4515 w 4623"/>
                <a:gd name="T79" fmla="*/ 536 h 536"/>
                <a:gd name="T80" fmla="*/ 108 w 4623"/>
                <a:gd name="T81" fmla="*/ 536 h 536"/>
                <a:gd name="T82" fmla="*/ 80 w 4623"/>
                <a:gd name="T83" fmla="*/ 532 h 536"/>
                <a:gd name="T84" fmla="*/ 53 w 4623"/>
                <a:gd name="T85" fmla="*/ 521 h 536"/>
                <a:gd name="T86" fmla="*/ 31 w 4623"/>
                <a:gd name="T87" fmla="*/ 504 h 536"/>
                <a:gd name="T88" fmla="*/ 14 w 4623"/>
                <a:gd name="T89" fmla="*/ 481 h 536"/>
                <a:gd name="T90" fmla="*/ 4 w 4623"/>
                <a:gd name="T91" fmla="*/ 455 h 536"/>
                <a:gd name="T92" fmla="*/ 0 w 4623"/>
                <a:gd name="T93" fmla="*/ 424 h 536"/>
                <a:gd name="T94" fmla="*/ 0 w 4623"/>
                <a:gd name="T95" fmla="*/ 108 h 536"/>
                <a:gd name="T96" fmla="*/ 4 w 4623"/>
                <a:gd name="T97" fmla="*/ 78 h 536"/>
                <a:gd name="T98" fmla="*/ 14 w 4623"/>
                <a:gd name="T99" fmla="*/ 53 h 536"/>
                <a:gd name="T100" fmla="*/ 31 w 4623"/>
                <a:gd name="T101" fmla="*/ 30 h 536"/>
                <a:gd name="T102" fmla="*/ 53 w 4623"/>
                <a:gd name="T103" fmla="*/ 14 h 536"/>
                <a:gd name="T104" fmla="*/ 79 w 4623"/>
                <a:gd name="T105" fmla="*/ 4 h 536"/>
                <a:gd name="T106" fmla="*/ 108 w 4623"/>
                <a:gd name="T10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536">
                  <a:moveTo>
                    <a:pt x="108" y="32"/>
                  </a:moveTo>
                  <a:lnTo>
                    <a:pt x="84" y="36"/>
                  </a:lnTo>
                  <a:lnTo>
                    <a:pt x="62" y="46"/>
                  </a:lnTo>
                  <a:lnTo>
                    <a:pt x="46" y="63"/>
                  </a:lnTo>
                  <a:lnTo>
                    <a:pt x="35" y="84"/>
                  </a:lnTo>
                  <a:lnTo>
                    <a:pt x="32" y="108"/>
                  </a:lnTo>
                  <a:lnTo>
                    <a:pt x="32" y="424"/>
                  </a:lnTo>
                  <a:lnTo>
                    <a:pt x="36" y="449"/>
                  </a:lnTo>
                  <a:lnTo>
                    <a:pt x="46" y="471"/>
                  </a:lnTo>
                  <a:lnTo>
                    <a:pt x="63" y="488"/>
                  </a:lnTo>
                  <a:lnTo>
                    <a:pt x="84" y="500"/>
                  </a:lnTo>
                  <a:lnTo>
                    <a:pt x="108" y="504"/>
                  </a:lnTo>
                  <a:lnTo>
                    <a:pt x="4515" y="504"/>
                  </a:lnTo>
                  <a:lnTo>
                    <a:pt x="4539" y="500"/>
                  </a:lnTo>
                  <a:lnTo>
                    <a:pt x="4559" y="488"/>
                  </a:lnTo>
                  <a:lnTo>
                    <a:pt x="4576" y="470"/>
                  </a:lnTo>
                  <a:lnTo>
                    <a:pt x="4587" y="449"/>
                  </a:lnTo>
                  <a:lnTo>
                    <a:pt x="4591" y="424"/>
                  </a:lnTo>
                  <a:lnTo>
                    <a:pt x="4591" y="108"/>
                  </a:lnTo>
                  <a:lnTo>
                    <a:pt x="4587" y="84"/>
                  </a:lnTo>
                  <a:lnTo>
                    <a:pt x="4577" y="63"/>
                  </a:lnTo>
                  <a:lnTo>
                    <a:pt x="4560" y="47"/>
                  </a:lnTo>
                  <a:lnTo>
                    <a:pt x="4539" y="36"/>
                  </a:lnTo>
                  <a:lnTo>
                    <a:pt x="4515" y="32"/>
                  </a:lnTo>
                  <a:lnTo>
                    <a:pt x="108" y="32"/>
                  </a:lnTo>
                  <a:close/>
                  <a:moveTo>
                    <a:pt x="108" y="0"/>
                  </a:moveTo>
                  <a:lnTo>
                    <a:pt x="4515" y="0"/>
                  </a:lnTo>
                  <a:lnTo>
                    <a:pt x="4543" y="4"/>
                  </a:lnTo>
                  <a:lnTo>
                    <a:pt x="4570" y="15"/>
                  </a:lnTo>
                  <a:lnTo>
                    <a:pt x="4591" y="32"/>
                  </a:lnTo>
                  <a:lnTo>
                    <a:pt x="4609" y="53"/>
                  </a:lnTo>
                  <a:lnTo>
                    <a:pt x="4619" y="80"/>
                  </a:lnTo>
                  <a:lnTo>
                    <a:pt x="4623" y="108"/>
                  </a:lnTo>
                  <a:lnTo>
                    <a:pt x="4623" y="424"/>
                  </a:lnTo>
                  <a:lnTo>
                    <a:pt x="4619" y="453"/>
                  </a:lnTo>
                  <a:lnTo>
                    <a:pt x="4608" y="480"/>
                  </a:lnTo>
                  <a:lnTo>
                    <a:pt x="4591" y="502"/>
                  </a:lnTo>
                  <a:lnTo>
                    <a:pt x="4569" y="521"/>
                  </a:lnTo>
                  <a:lnTo>
                    <a:pt x="4543" y="532"/>
                  </a:lnTo>
                  <a:lnTo>
                    <a:pt x="4515" y="536"/>
                  </a:lnTo>
                  <a:lnTo>
                    <a:pt x="108" y="536"/>
                  </a:lnTo>
                  <a:lnTo>
                    <a:pt x="80" y="532"/>
                  </a:lnTo>
                  <a:lnTo>
                    <a:pt x="53" y="521"/>
                  </a:lnTo>
                  <a:lnTo>
                    <a:pt x="31" y="504"/>
                  </a:lnTo>
                  <a:lnTo>
                    <a:pt x="14" y="481"/>
                  </a:lnTo>
                  <a:lnTo>
                    <a:pt x="4" y="455"/>
                  </a:lnTo>
                  <a:lnTo>
                    <a:pt x="0" y="424"/>
                  </a:lnTo>
                  <a:lnTo>
                    <a:pt x="0" y="108"/>
                  </a:lnTo>
                  <a:lnTo>
                    <a:pt x="4" y="78"/>
                  </a:lnTo>
                  <a:lnTo>
                    <a:pt x="14" y="53"/>
                  </a:lnTo>
                  <a:lnTo>
                    <a:pt x="31" y="30"/>
                  </a:lnTo>
                  <a:lnTo>
                    <a:pt x="53" y="14"/>
                  </a:lnTo>
                  <a:lnTo>
                    <a:pt x="79" y="4"/>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 name="Freeform 7"/>
            <p:cNvSpPr>
              <a:spLocks/>
            </p:cNvSpPr>
            <p:nvPr/>
          </p:nvSpPr>
          <p:spPr bwMode="auto">
            <a:xfrm>
              <a:off x="1616829" y="283367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3092 w 4463"/>
                <a:gd name="T11" fmla="*/ 0 h 35"/>
                <a:gd name="T12" fmla="*/ 3429 w 4463"/>
                <a:gd name="T13" fmla="*/ 0 h 35"/>
                <a:gd name="T14" fmla="*/ 3619 w 4463"/>
                <a:gd name="T15" fmla="*/ 0 h 35"/>
                <a:gd name="T16" fmla="*/ 3988 w 4463"/>
                <a:gd name="T17" fmla="*/ 0 h 35"/>
                <a:gd name="T18" fmla="*/ 4097 w 4463"/>
                <a:gd name="T19" fmla="*/ 0 h 35"/>
                <a:gd name="T20" fmla="*/ 4381 w 4463"/>
                <a:gd name="T21" fmla="*/ 0 h 35"/>
                <a:gd name="T22" fmla="*/ 4441 w 4463"/>
                <a:gd name="T23" fmla="*/ 0 h 35"/>
                <a:gd name="T24" fmla="*/ 4445 w 4463"/>
                <a:gd name="T25" fmla="*/ 0 h 35"/>
                <a:gd name="T26" fmla="*/ 4451 w 4463"/>
                <a:gd name="T27" fmla="*/ 0 h 35"/>
                <a:gd name="T28" fmla="*/ 4459 w 4463"/>
                <a:gd name="T29" fmla="*/ 7 h 35"/>
                <a:gd name="T30" fmla="*/ 4463 w 4463"/>
                <a:gd name="T31" fmla="*/ 17 h 35"/>
                <a:gd name="T32" fmla="*/ 4459 w 4463"/>
                <a:gd name="T33" fmla="*/ 27 h 35"/>
                <a:gd name="T34" fmla="*/ 4451 w 4463"/>
                <a:gd name="T35" fmla="*/ 34 h 35"/>
                <a:gd name="T36" fmla="*/ 3925 w 4463"/>
                <a:gd name="T37" fmla="*/ 35 h 35"/>
                <a:gd name="T38" fmla="*/ 3224 w 4463"/>
                <a:gd name="T39" fmla="*/ 35 h 35"/>
                <a:gd name="T40" fmla="*/ 2612 w 4463"/>
                <a:gd name="T41" fmla="*/ 35 h 35"/>
                <a:gd name="T42" fmla="*/ 2250 w 4463"/>
                <a:gd name="T43" fmla="*/ 35 h 35"/>
                <a:gd name="T44" fmla="*/ 1923 w 4463"/>
                <a:gd name="T45" fmla="*/ 35 h 35"/>
                <a:gd name="T46" fmla="*/ 1630 w 4463"/>
                <a:gd name="T47" fmla="*/ 35 h 35"/>
                <a:gd name="T48" fmla="*/ 1369 w 4463"/>
                <a:gd name="T49" fmla="*/ 35 h 35"/>
                <a:gd name="T50" fmla="*/ 935 w 4463"/>
                <a:gd name="T51" fmla="*/ 35 h 35"/>
                <a:gd name="T52" fmla="*/ 758 w 4463"/>
                <a:gd name="T53" fmla="*/ 35 h 35"/>
                <a:gd name="T54" fmla="*/ 120 w 4463"/>
                <a:gd name="T55" fmla="*/ 35 h 35"/>
                <a:gd name="T56" fmla="*/ 22 w 4463"/>
                <a:gd name="T57" fmla="*/ 35 h 35"/>
                <a:gd name="T58" fmla="*/ 18 w 4463"/>
                <a:gd name="T59" fmla="*/ 35 h 35"/>
                <a:gd name="T60" fmla="*/ 11 w 4463"/>
                <a:gd name="T61" fmla="*/ 34 h 35"/>
                <a:gd name="T62" fmla="*/ 3 w 4463"/>
                <a:gd name="T63" fmla="*/ 27 h 35"/>
                <a:gd name="T64" fmla="*/ 0 w 4463"/>
                <a:gd name="T65" fmla="*/ 17 h 35"/>
                <a:gd name="T66" fmla="*/ 3 w 4463"/>
                <a:gd name="T67" fmla="*/ 7 h 35"/>
                <a:gd name="T68" fmla="*/ 11 w 4463"/>
                <a:gd name="T69" fmla="*/ 0 h 35"/>
                <a:gd name="T70" fmla="*/ 782 w 4463"/>
                <a:gd name="T7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966" y="0"/>
                  </a:lnTo>
                  <a:lnTo>
                    <a:pt x="3092" y="0"/>
                  </a:lnTo>
                  <a:lnTo>
                    <a:pt x="3211" y="0"/>
                  </a:lnTo>
                  <a:lnTo>
                    <a:pt x="3429" y="0"/>
                  </a:lnTo>
                  <a:lnTo>
                    <a:pt x="3527" y="0"/>
                  </a:lnTo>
                  <a:lnTo>
                    <a:pt x="3619" y="0"/>
                  </a:lnTo>
                  <a:lnTo>
                    <a:pt x="3925" y="0"/>
                  </a:lnTo>
                  <a:lnTo>
                    <a:pt x="3988" y="0"/>
                  </a:lnTo>
                  <a:lnTo>
                    <a:pt x="4044" y="0"/>
                  </a:lnTo>
                  <a:lnTo>
                    <a:pt x="4097" y="0"/>
                  </a:lnTo>
                  <a:lnTo>
                    <a:pt x="4362" y="0"/>
                  </a:lnTo>
                  <a:lnTo>
                    <a:pt x="4381" y="0"/>
                  </a:lnTo>
                  <a:lnTo>
                    <a:pt x="4396" y="0"/>
                  </a:lnTo>
                  <a:lnTo>
                    <a:pt x="4441" y="0"/>
                  </a:lnTo>
                  <a:lnTo>
                    <a:pt x="4444" y="0"/>
                  </a:lnTo>
                  <a:lnTo>
                    <a:pt x="4445" y="0"/>
                  </a:lnTo>
                  <a:lnTo>
                    <a:pt x="4445" y="0"/>
                  </a:lnTo>
                  <a:lnTo>
                    <a:pt x="4451" y="0"/>
                  </a:lnTo>
                  <a:lnTo>
                    <a:pt x="4455" y="3"/>
                  </a:lnTo>
                  <a:lnTo>
                    <a:pt x="4459" y="7"/>
                  </a:lnTo>
                  <a:lnTo>
                    <a:pt x="4462" y="11"/>
                  </a:lnTo>
                  <a:lnTo>
                    <a:pt x="4463" y="17"/>
                  </a:lnTo>
                  <a:lnTo>
                    <a:pt x="4462" y="22"/>
                  </a:lnTo>
                  <a:lnTo>
                    <a:pt x="4459" y="27"/>
                  </a:lnTo>
                  <a:lnTo>
                    <a:pt x="4455" y="31"/>
                  </a:lnTo>
                  <a:lnTo>
                    <a:pt x="4451" y="34"/>
                  </a:lnTo>
                  <a:lnTo>
                    <a:pt x="4445" y="35"/>
                  </a:lnTo>
                  <a:lnTo>
                    <a:pt x="3925" y="35"/>
                  </a:lnTo>
                  <a:lnTo>
                    <a:pt x="3681" y="35"/>
                  </a:lnTo>
                  <a:lnTo>
                    <a:pt x="3224" y="35"/>
                  </a:lnTo>
                  <a:lnTo>
                    <a:pt x="3010" y="35"/>
                  </a:lnTo>
                  <a:lnTo>
                    <a:pt x="2612" y="35"/>
                  </a:lnTo>
                  <a:lnTo>
                    <a:pt x="2426" y="35"/>
                  </a:lnTo>
                  <a:lnTo>
                    <a:pt x="2250" y="35"/>
                  </a:lnTo>
                  <a:lnTo>
                    <a:pt x="2083" y="35"/>
                  </a:lnTo>
                  <a:lnTo>
                    <a:pt x="1923" y="35"/>
                  </a:lnTo>
                  <a:lnTo>
                    <a:pt x="1773" y="35"/>
                  </a:lnTo>
                  <a:lnTo>
                    <a:pt x="1630" y="35"/>
                  </a:lnTo>
                  <a:lnTo>
                    <a:pt x="1497" y="35"/>
                  </a:lnTo>
                  <a:lnTo>
                    <a:pt x="1369" y="35"/>
                  </a:lnTo>
                  <a:lnTo>
                    <a:pt x="1250" y="35"/>
                  </a:lnTo>
                  <a:lnTo>
                    <a:pt x="935" y="35"/>
                  </a:lnTo>
                  <a:lnTo>
                    <a:pt x="844" y="35"/>
                  </a:lnTo>
                  <a:lnTo>
                    <a:pt x="758" y="35"/>
                  </a:lnTo>
                  <a:lnTo>
                    <a:pt x="144" y="35"/>
                  </a:lnTo>
                  <a:lnTo>
                    <a:pt x="120" y="35"/>
                  </a:lnTo>
                  <a:lnTo>
                    <a:pt x="99" y="35"/>
                  </a:lnTo>
                  <a:lnTo>
                    <a:pt x="22" y="35"/>
                  </a:lnTo>
                  <a:lnTo>
                    <a:pt x="20" y="35"/>
                  </a:lnTo>
                  <a:lnTo>
                    <a:pt x="18" y="35"/>
                  </a:lnTo>
                  <a:lnTo>
                    <a:pt x="17" y="35"/>
                  </a:lnTo>
                  <a:lnTo>
                    <a:pt x="11" y="34"/>
                  </a:lnTo>
                  <a:lnTo>
                    <a:pt x="7" y="31"/>
                  </a:lnTo>
                  <a:lnTo>
                    <a:pt x="3" y="27"/>
                  </a:lnTo>
                  <a:lnTo>
                    <a:pt x="0" y="22"/>
                  </a:lnTo>
                  <a:lnTo>
                    <a:pt x="0" y="17"/>
                  </a:lnTo>
                  <a:lnTo>
                    <a:pt x="0" y="11"/>
                  </a:lnTo>
                  <a:lnTo>
                    <a:pt x="3" y="7"/>
                  </a:lnTo>
                  <a:lnTo>
                    <a:pt x="7" y="3"/>
                  </a:lnTo>
                  <a:lnTo>
                    <a:pt x="11" y="0"/>
                  </a:lnTo>
                  <a:lnTo>
                    <a:pt x="1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2" name="Freeform 8"/>
            <p:cNvSpPr>
              <a:spLocks/>
            </p:cNvSpPr>
            <p:nvPr/>
          </p:nvSpPr>
          <p:spPr bwMode="auto">
            <a:xfrm>
              <a:off x="1616829" y="271302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2966 w 4463"/>
                <a:gd name="T11" fmla="*/ 0 h 35"/>
                <a:gd name="T12" fmla="*/ 3211 w 4463"/>
                <a:gd name="T13" fmla="*/ 0 h 35"/>
                <a:gd name="T14" fmla="*/ 3429 w 4463"/>
                <a:gd name="T15" fmla="*/ 0 h 35"/>
                <a:gd name="T16" fmla="*/ 3619 w 4463"/>
                <a:gd name="T17" fmla="*/ 0 h 35"/>
                <a:gd name="T18" fmla="*/ 4319 w 4463"/>
                <a:gd name="T19" fmla="*/ 0 h 35"/>
                <a:gd name="T20" fmla="*/ 4362 w 4463"/>
                <a:gd name="T21" fmla="*/ 0 h 35"/>
                <a:gd name="T22" fmla="*/ 4396 w 4463"/>
                <a:gd name="T23" fmla="*/ 0 h 35"/>
                <a:gd name="T24" fmla="*/ 4427 w 4463"/>
                <a:gd name="T25" fmla="*/ 0 h 35"/>
                <a:gd name="T26" fmla="*/ 4441 w 4463"/>
                <a:gd name="T27" fmla="*/ 0 h 35"/>
                <a:gd name="T28" fmla="*/ 4445 w 4463"/>
                <a:gd name="T29" fmla="*/ 0 h 35"/>
                <a:gd name="T30" fmla="*/ 4449 w 4463"/>
                <a:gd name="T31" fmla="*/ 2 h 35"/>
                <a:gd name="T32" fmla="*/ 4456 w 4463"/>
                <a:gd name="T33" fmla="*/ 3 h 35"/>
                <a:gd name="T34" fmla="*/ 4460 w 4463"/>
                <a:gd name="T35" fmla="*/ 9 h 35"/>
                <a:gd name="T36" fmla="*/ 4463 w 4463"/>
                <a:gd name="T37" fmla="*/ 18 h 35"/>
                <a:gd name="T38" fmla="*/ 4459 w 4463"/>
                <a:gd name="T39" fmla="*/ 28 h 35"/>
                <a:gd name="T40" fmla="*/ 4451 w 4463"/>
                <a:gd name="T41" fmla="*/ 35 h 35"/>
                <a:gd name="T42" fmla="*/ 4180 w 4463"/>
                <a:gd name="T43" fmla="*/ 35 h 35"/>
                <a:gd name="T44" fmla="*/ 3681 w 4463"/>
                <a:gd name="T45" fmla="*/ 35 h 35"/>
                <a:gd name="T46" fmla="*/ 3010 w 4463"/>
                <a:gd name="T47" fmla="*/ 35 h 35"/>
                <a:gd name="T48" fmla="*/ 2612 w 4463"/>
                <a:gd name="T49" fmla="*/ 35 h 35"/>
                <a:gd name="T50" fmla="*/ 2250 w 4463"/>
                <a:gd name="T51" fmla="*/ 35 h 35"/>
                <a:gd name="T52" fmla="*/ 1923 w 4463"/>
                <a:gd name="T53" fmla="*/ 35 h 35"/>
                <a:gd name="T54" fmla="*/ 1630 w 4463"/>
                <a:gd name="T55" fmla="*/ 35 h 35"/>
                <a:gd name="T56" fmla="*/ 1138 w 4463"/>
                <a:gd name="T57" fmla="*/ 35 h 35"/>
                <a:gd name="T58" fmla="*/ 935 w 4463"/>
                <a:gd name="T59" fmla="*/ 35 h 35"/>
                <a:gd name="T60" fmla="*/ 758 w 4463"/>
                <a:gd name="T61" fmla="*/ 35 h 35"/>
                <a:gd name="T62" fmla="*/ 605 w 4463"/>
                <a:gd name="T63" fmla="*/ 35 h 35"/>
                <a:gd name="T64" fmla="*/ 475 w 4463"/>
                <a:gd name="T65" fmla="*/ 35 h 35"/>
                <a:gd name="T66" fmla="*/ 366 w 4463"/>
                <a:gd name="T67" fmla="*/ 35 h 35"/>
                <a:gd name="T68" fmla="*/ 275 w 4463"/>
                <a:gd name="T69" fmla="*/ 35 h 35"/>
                <a:gd name="T70" fmla="*/ 202 w 4463"/>
                <a:gd name="T71" fmla="*/ 35 h 35"/>
                <a:gd name="T72" fmla="*/ 144 w 4463"/>
                <a:gd name="T73" fmla="*/ 35 h 35"/>
                <a:gd name="T74" fmla="*/ 99 w 4463"/>
                <a:gd name="T75" fmla="*/ 35 h 35"/>
                <a:gd name="T76" fmla="*/ 67 w 4463"/>
                <a:gd name="T77" fmla="*/ 35 h 35"/>
                <a:gd name="T78" fmla="*/ 45 w 4463"/>
                <a:gd name="T79" fmla="*/ 35 h 35"/>
                <a:gd name="T80" fmla="*/ 22 w 4463"/>
                <a:gd name="T81" fmla="*/ 35 h 35"/>
                <a:gd name="T82" fmla="*/ 17 w 4463"/>
                <a:gd name="T83" fmla="*/ 35 h 35"/>
                <a:gd name="T84" fmla="*/ 17 w 4463"/>
                <a:gd name="T85" fmla="*/ 35 h 35"/>
                <a:gd name="T86" fmla="*/ 7 w 4463"/>
                <a:gd name="T87" fmla="*/ 32 h 35"/>
                <a:gd name="T88" fmla="*/ 0 w 4463"/>
                <a:gd name="T89" fmla="*/ 24 h 35"/>
                <a:gd name="T90" fmla="*/ 0 w 4463"/>
                <a:gd name="T91" fmla="*/ 13 h 35"/>
                <a:gd name="T92" fmla="*/ 4 w 4463"/>
                <a:gd name="T93" fmla="*/ 6 h 35"/>
                <a:gd name="T94" fmla="*/ 10 w 4463"/>
                <a:gd name="T95" fmla="*/ 2 h 35"/>
                <a:gd name="T96" fmla="*/ 17 w 4463"/>
                <a:gd name="T97" fmla="*/ 0 h 35"/>
                <a:gd name="T98" fmla="*/ 537 w 4463"/>
                <a:gd name="T99" fmla="*/ 0 h 35"/>
                <a:gd name="T100" fmla="*/ 1015 w 4463"/>
                <a:gd name="T10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832" y="0"/>
                  </a:lnTo>
                  <a:lnTo>
                    <a:pt x="2966" y="0"/>
                  </a:lnTo>
                  <a:lnTo>
                    <a:pt x="3092" y="0"/>
                  </a:lnTo>
                  <a:lnTo>
                    <a:pt x="3211" y="0"/>
                  </a:lnTo>
                  <a:lnTo>
                    <a:pt x="3324" y="0"/>
                  </a:lnTo>
                  <a:lnTo>
                    <a:pt x="3429" y="0"/>
                  </a:lnTo>
                  <a:lnTo>
                    <a:pt x="3527" y="0"/>
                  </a:lnTo>
                  <a:lnTo>
                    <a:pt x="3619" y="0"/>
                  </a:lnTo>
                  <a:lnTo>
                    <a:pt x="3705" y="0"/>
                  </a:lnTo>
                  <a:lnTo>
                    <a:pt x="4319" y="0"/>
                  </a:lnTo>
                  <a:lnTo>
                    <a:pt x="4343" y="0"/>
                  </a:lnTo>
                  <a:lnTo>
                    <a:pt x="4362" y="0"/>
                  </a:lnTo>
                  <a:lnTo>
                    <a:pt x="4381" y="0"/>
                  </a:lnTo>
                  <a:lnTo>
                    <a:pt x="4396" y="0"/>
                  </a:lnTo>
                  <a:lnTo>
                    <a:pt x="4418" y="0"/>
                  </a:lnTo>
                  <a:lnTo>
                    <a:pt x="4427" y="0"/>
                  </a:lnTo>
                  <a:lnTo>
                    <a:pt x="4432" y="0"/>
                  </a:lnTo>
                  <a:lnTo>
                    <a:pt x="4441" y="0"/>
                  </a:lnTo>
                  <a:lnTo>
                    <a:pt x="4444" y="0"/>
                  </a:lnTo>
                  <a:lnTo>
                    <a:pt x="4445" y="0"/>
                  </a:lnTo>
                  <a:lnTo>
                    <a:pt x="4445" y="0"/>
                  </a:lnTo>
                  <a:lnTo>
                    <a:pt x="4449" y="2"/>
                  </a:lnTo>
                  <a:lnTo>
                    <a:pt x="4453" y="2"/>
                  </a:lnTo>
                  <a:lnTo>
                    <a:pt x="4456" y="3"/>
                  </a:lnTo>
                  <a:lnTo>
                    <a:pt x="4459" y="6"/>
                  </a:lnTo>
                  <a:lnTo>
                    <a:pt x="4460" y="9"/>
                  </a:lnTo>
                  <a:lnTo>
                    <a:pt x="4463" y="13"/>
                  </a:lnTo>
                  <a:lnTo>
                    <a:pt x="4463" y="18"/>
                  </a:lnTo>
                  <a:lnTo>
                    <a:pt x="4462" y="24"/>
                  </a:lnTo>
                  <a:lnTo>
                    <a:pt x="4459" y="28"/>
                  </a:lnTo>
                  <a:lnTo>
                    <a:pt x="4455" y="32"/>
                  </a:lnTo>
                  <a:lnTo>
                    <a:pt x="4451" y="35"/>
                  </a:lnTo>
                  <a:lnTo>
                    <a:pt x="4445" y="35"/>
                  </a:lnTo>
                  <a:lnTo>
                    <a:pt x="4180" y="35"/>
                  </a:lnTo>
                  <a:lnTo>
                    <a:pt x="3925" y="35"/>
                  </a:lnTo>
                  <a:lnTo>
                    <a:pt x="3681" y="35"/>
                  </a:lnTo>
                  <a:lnTo>
                    <a:pt x="3224" y="35"/>
                  </a:lnTo>
                  <a:lnTo>
                    <a:pt x="3010" y="35"/>
                  </a:lnTo>
                  <a:lnTo>
                    <a:pt x="2806" y="35"/>
                  </a:lnTo>
                  <a:lnTo>
                    <a:pt x="2612" y="35"/>
                  </a:lnTo>
                  <a:lnTo>
                    <a:pt x="2426" y="35"/>
                  </a:lnTo>
                  <a:lnTo>
                    <a:pt x="2250" y="35"/>
                  </a:lnTo>
                  <a:lnTo>
                    <a:pt x="2083" y="35"/>
                  </a:lnTo>
                  <a:lnTo>
                    <a:pt x="1923" y="35"/>
                  </a:lnTo>
                  <a:lnTo>
                    <a:pt x="1773" y="35"/>
                  </a:lnTo>
                  <a:lnTo>
                    <a:pt x="1630" y="35"/>
                  </a:lnTo>
                  <a:lnTo>
                    <a:pt x="1497" y="35"/>
                  </a:lnTo>
                  <a:lnTo>
                    <a:pt x="1138" y="35"/>
                  </a:lnTo>
                  <a:lnTo>
                    <a:pt x="1033" y="35"/>
                  </a:lnTo>
                  <a:lnTo>
                    <a:pt x="935" y="35"/>
                  </a:lnTo>
                  <a:lnTo>
                    <a:pt x="844" y="35"/>
                  </a:lnTo>
                  <a:lnTo>
                    <a:pt x="758" y="35"/>
                  </a:lnTo>
                  <a:lnTo>
                    <a:pt x="678" y="35"/>
                  </a:lnTo>
                  <a:lnTo>
                    <a:pt x="605" y="35"/>
                  </a:lnTo>
                  <a:lnTo>
                    <a:pt x="537" y="35"/>
                  </a:lnTo>
                  <a:lnTo>
                    <a:pt x="475" y="35"/>
                  </a:lnTo>
                  <a:lnTo>
                    <a:pt x="418" y="35"/>
                  </a:lnTo>
                  <a:lnTo>
                    <a:pt x="366" y="35"/>
                  </a:lnTo>
                  <a:lnTo>
                    <a:pt x="318" y="35"/>
                  </a:lnTo>
                  <a:lnTo>
                    <a:pt x="275" y="35"/>
                  </a:lnTo>
                  <a:lnTo>
                    <a:pt x="237" y="35"/>
                  </a:lnTo>
                  <a:lnTo>
                    <a:pt x="202" y="35"/>
                  </a:lnTo>
                  <a:lnTo>
                    <a:pt x="171" y="35"/>
                  </a:lnTo>
                  <a:lnTo>
                    <a:pt x="144" y="35"/>
                  </a:lnTo>
                  <a:lnTo>
                    <a:pt x="120" y="35"/>
                  </a:lnTo>
                  <a:lnTo>
                    <a:pt x="99" y="35"/>
                  </a:lnTo>
                  <a:lnTo>
                    <a:pt x="83" y="35"/>
                  </a:lnTo>
                  <a:lnTo>
                    <a:pt x="67" y="35"/>
                  </a:lnTo>
                  <a:lnTo>
                    <a:pt x="55" y="35"/>
                  </a:lnTo>
                  <a:lnTo>
                    <a:pt x="45" y="35"/>
                  </a:lnTo>
                  <a:lnTo>
                    <a:pt x="25" y="35"/>
                  </a:lnTo>
                  <a:lnTo>
                    <a:pt x="22" y="35"/>
                  </a:lnTo>
                  <a:lnTo>
                    <a:pt x="18" y="35"/>
                  </a:lnTo>
                  <a:lnTo>
                    <a:pt x="17" y="35"/>
                  </a:lnTo>
                  <a:lnTo>
                    <a:pt x="17" y="35"/>
                  </a:lnTo>
                  <a:lnTo>
                    <a:pt x="17" y="35"/>
                  </a:lnTo>
                  <a:lnTo>
                    <a:pt x="11" y="35"/>
                  </a:lnTo>
                  <a:lnTo>
                    <a:pt x="7" y="32"/>
                  </a:lnTo>
                  <a:lnTo>
                    <a:pt x="3" y="28"/>
                  </a:lnTo>
                  <a:lnTo>
                    <a:pt x="0" y="24"/>
                  </a:lnTo>
                  <a:lnTo>
                    <a:pt x="0" y="18"/>
                  </a:lnTo>
                  <a:lnTo>
                    <a:pt x="0" y="13"/>
                  </a:lnTo>
                  <a:lnTo>
                    <a:pt x="1" y="9"/>
                  </a:lnTo>
                  <a:lnTo>
                    <a:pt x="4" y="6"/>
                  </a:lnTo>
                  <a:lnTo>
                    <a:pt x="7" y="3"/>
                  </a:lnTo>
                  <a:lnTo>
                    <a:pt x="10" y="2"/>
                  </a:lnTo>
                  <a:lnTo>
                    <a:pt x="13" y="2"/>
                  </a:lnTo>
                  <a:lnTo>
                    <a:pt x="17" y="0"/>
                  </a:lnTo>
                  <a:lnTo>
                    <a:pt x="283" y="0"/>
                  </a:lnTo>
                  <a:lnTo>
                    <a:pt x="53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3" name="Freeform 9"/>
            <p:cNvSpPr>
              <a:spLocks noEditPoints="1"/>
            </p:cNvSpPr>
            <p:nvPr/>
          </p:nvSpPr>
          <p:spPr bwMode="auto">
            <a:xfrm>
              <a:off x="1478716" y="3022585"/>
              <a:ext cx="7339013" cy="1311275"/>
            </a:xfrm>
            <a:custGeom>
              <a:avLst/>
              <a:gdLst>
                <a:gd name="T0" fmla="*/ 108 w 4623"/>
                <a:gd name="T1" fmla="*/ 33 h 826"/>
                <a:gd name="T2" fmla="*/ 84 w 4623"/>
                <a:gd name="T3" fmla="*/ 37 h 826"/>
                <a:gd name="T4" fmla="*/ 63 w 4623"/>
                <a:gd name="T5" fmla="*/ 48 h 826"/>
                <a:gd name="T6" fmla="*/ 46 w 4623"/>
                <a:gd name="T7" fmla="*/ 65 h 826"/>
                <a:gd name="T8" fmla="*/ 36 w 4623"/>
                <a:gd name="T9" fmla="*/ 87 h 826"/>
                <a:gd name="T10" fmla="*/ 32 w 4623"/>
                <a:gd name="T11" fmla="*/ 113 h 826"/>
                <a:gd name="T12" fmla="*/ 32 w 4623"/>
                <a:gd name="T13" fmla="*/ 718 h 826"/>
                <a:gd name="T14" fmla="*/ 35 w 4623"/>
                <a:gd name="T15" fmla="*/ 743 h 826"/>
                <a:gd name="T16" fmla="*/ 46 w 4623"/>
                <a:gd name="T17" fmla="*/ 763 h 826"/>
                <a:gd name="T18" fmla="*/ 62 w 4623"/>
                <a:gd name="T19" fmla="*/ 780 h 826"/>
                <a:gd name="T20" fmla="*/ 84 w 4623"/>
                <a:gd name="T21" fmla="*/ 789 h 826"/>
                <a:gd name="T22" fmla="*/ 108 w 4623"/>
                <a:gd name="T23" fmla="*/ 794 h 826"/>
                <a:gd name="T24" fmla="*/ 4515 w 4623"/>
                <a:gd name="T25" fmla="*/ 794 h 826"/>
                <a:gd name="T26" fmla="*/ 4539 w 4623"/>
                <a:gd name="T27" fmla="*/ 789 h 826"/>
                <a:gd name="T28" fmla="*/ 4560 w 4623"/>
                <a:gd name="T29" fmla="*/ 780 h 826"/>
                <a:gd name="T30" fmla="*/ 4577 w 4623"/>
                <a:gd name="T31" fmla="*/ 763 h 826"/>
                <a:gd name="T32" fmla="*/ 4587 w 4623"/>
                <a:gd name="T33" fmla="*/ 742 h 826"/>
                <a:gd name="T34" fmla="*/ 4591 w 4623"/>
                <a:gd name="T35" fmla="*/ 718 h 826"/>
                <a:gd name="T36" fmla="*/ 4591 w 4623"/>
                <a:gd name="T37" fmla="*/ 113 h 826"/>
                <a:gd name="T38" fmla="*/ 4587 w 4623"/>
                <a:gd name="T39" fmla="*/ 87 h 826"/>
                <a:gd name="T40" fmla="*/ 4576 w 4623"/>
                <a:gd name="T41" fmla="*/ 66 h 826"/>
                <a:gd name="T42" fmla="*/ 4559 w 4623"/>
                <a:gd name="T43" fmla="*/ 48 h 826"/>
                <a:gd name="T44" fmla="*/ 4539 w 4623"/>
                <a:gd name="T45" fmla="*/ 37 h 826"/>
                <a:gd name="T46" fmla="*/ 4515 w 4623"/>
                <a:gd name="T47" fmla="*/ 33 h 826"/>
                <a:gd name="T48" fmla="*/ 108 w 4623"/>
                <a:gd name="T49" fmla="*/ 33 h 826"/>
                <a:gd name="T50" fmla="*/ 108 w 4623"/>
                <a:gd name="T51" fmla="*/ 0 h 826"/>
                <a:gd name="T52" fmla="*/ 4515 w 4623"/>
                <a:gd name="T53" fmla="*/ 0 h 826"/>
                <a:gd name="T54" fmla="*/ 4543 w 4623"/>
                <a:gd name="T55" fmla="*/ 5 h 826"/>
                <a:gd name="T56" fmla="*/ 4569 w 4623"/>
                <a:gd name="T57" fmla="*/ 16 h 826"/>
                <a:gd name="T58" fmla="*/ 4591 w 4623"/>
                <a:gd name="T59" fmla="*/ 34 h 826"/>
                <a:gd name="T60" fmla="*/ 4608 w 4623"/>
                <a:gd name="T61" fmla="*/ 56 h 826"/>
                <a:gd name="T62" fmla="*/ 4619 w 4623"/>
                <a:gd name="T63" fmla="*/ 83 h 826"/>
                <a:gd name="T64" fmla="*/ 4623 w 4623"/>
                <a:gd name="T65" fmla="*/ 113 h 826"/>
                <a:gd name="T66" fmla="*/ 4623 w 4623"/>
                <a:gd name="T67" fmla="*/ 718 h 826"/>
                <a:gd name="T68" fmla="*/ 4619 w 4623"/>
                <a:gd name="T69" fmla="*/ 746 h 826"/>
                <a:gd name="T70" fmla="*/ 4609 w 4623"/>
                <a:gd name="T71" fmla="*/ 773 h 826"/>
                <a:gd name="T72" fmla="*/ 4591 w 4623"/>
                <a:gd name="T73" fmla="*/ 794 h 826"/>
                <a:gd name="T74" fmla="*/ 4570 w 4623"/>
                <a:gd name="T75" fmla="*/ 811 h 826"/>
                <a:gd name="T76" fmla="*/ 4543 w 4623"/>
                <a:gd name="T77" fmla="*/ 822 h 826"/>
                <a:gd name="T78" fmla="*/ 4515 w 4623"/>
                <a:gd name="T79" fmla="*/ 826 h 826"/>
                <a:gd name="T80" fmla="*/ 108 w 4623"/>
                <a:gd name="T81" fmla="*/ 826 h 826"/>
                <a:gd name="T82" fmla="*/ 79 w 4623"/>
                <a:gd name="T83" fmla="*/ 822 h 826"/>
                <a:gd name="T84" fmla="*/ 53 w 4623"/>
                <a:gd name="T85" fmla="*/ 812 h 826"/>
                <a:gd name="T86" fmla="*/ 31 w 4623"/>
                <a:gd name="T87" fmla="*/ 795 h 826"/>
                <a:gd name="T88" fmla="*/ 14 w 4623"/>
                <a:gd name="T89" fmla="*/ 773 h 826"/>
                <a:gd name="T90" fmla="*/ 4 w 4623"/>
                <a:gd name="T91" fmla="*/ 747 h 826"/>
                <a:gd name="T92" fmla="*/ 0 w 4623"/>
                <a:gd name="T93" fmla="*/ 718 h 826"/>
                <a:gd name="T94" fmla="*/ 0 w 4623"/>
                <a:gd name="T95" fmla="*/ 113 h 826"/>
                <a:gd name="T96" fmla="*/ 4 w 4623"/>
                <a:gd name="T97" fmla="*/ 82 h 826"/>
                <a:gd name="T98" fmla="*/ 14 w 4623"/>
                <a:gd name="T99" fmla="*/ 55 h 826"/>
                <a:gd name="T100" fmla="*/ 31 w 4623"/>
                <a:gd name="T101" fmla="*/ 33 h 826"/>
                <a:gd name="T102" fmla="*/ 53 w 4623"/>
                <a:gd name="T103" fmla="*/ 16 h 826"/>
                <a:gd name="T104" fmla="*/ 80 w 4623"/>
                <a:gd name="T105" fmla="*/ 5 h 826"/>
                <a:gd name="T106" fmla="*/ 108 w 4623"/>
                <a:gd name="T107" fmla="*/ 0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826">
                  <a:moveTo>
                    <a:pt x="108" y="33"/>
                  </a:moveTo>
                  <a:lnTo>
                    <a:pt x="84" y="37"/>
                  </a:lnTo>
                  <a:lnTo>
                    <a:pt x="63" y="48"/>
                  </a:lnTo>
                  <a:lnTo>
                    <a:pt x="46" y="65"/>
                  </a:lnTo>
                  <a:lnTo>
                    <a:pt x="36" y="87"/>
                  </a:lnTo>
                  <a:lnTo>
                    <a:pt x="32" y="113"/>
                  </a:lnTo>
                  <a:lnTo>
                    <a:pt x="32" y="718"/>
                  </a:lnTo>
                  <a:lnTo>
                    <a:pt x="35" y="743"/>
                  </a:lnTo>
                  <a:lnTo>
                    <a:pt x="46" y="763"/>
                  </a:lnTo>
                  <a:lnTo>
                    <a:pt x="62" y="780"/>
                  </a:lnTo>
                  <a:lnTo>
                    <a:pt x="84" y="789"/>
                  </a:lnTo>
                  <a:lnTo>
                    <a:pt x="108" y="794"/>
                  </a:lnTo>
                  <a:lnTo>
                    <a:pt x="4515" y="794"/>
                  </a:lnTo>
                  <a:lnTo>
                    <a:pt x="4539" y="789"/>
                  </a:lnTo>
                  <a:lnTo>
                    <a:pt x="4560" y="780"/>
                  </a:lnTo>
                  <a:lnTo>
                    <a:pt x="4577" y="763"/>
                  </a:lnTo>
                  <a:lnTo>
                    <a:pt x="4587" y="742"/>
                  </a:lnTo>
                  <a:lnTo>
                    <a:pt x="4591" y="718"/>
                  </a:lnTo>
                  <a:lnTo>
                    <a:pt x="4591" y="113"/>
                  </a:lnTo>
                  <a:lnTo>
                    <a:pt x="4587" y="87"/>
                  </a:lnTo>
                  <a:lnTo>
                    <a:pt x="4576" y="66"/>
                  </a:lnTo>
                  <a:lnTo>
                    <a:pt x="4559" y="48"/>
                  </a:lnTo>
                  <a:lnTo>
                    <a:pt x="4539" y="37"/>
                  </a:lnTo>
                  <a:lnTo>
                    <a:pt x="4515" y="33"/>
                  </a:lnTo>
                  <a:lnTo>
                    <a:pt x="108" y="33"/>
                  </a:lnTo>
                  <a:close/>
                  <a:moveTo>
                    <a:pt x="108" y="0"/>
                  </a:moveTo>
                  <a:lnTo>
                    <a:pt x="4515" y="0"/>
                  </a:lnTo>
                  <a:lnTo>
                    <a:pt x="4543" y="5"/>
                  </a:lnTo>
                  <a:lnTo>
                    <a:pt x="4569" y="16"/>
                  </a:lnTo>
                  <a:lnTo>
                    <a:pt x="4591" y="34"/>
                  </a:lnTo>
                  <a:lnTo>
                    <a:pt x="4608" y="56"/>
                  </a:lnTo>
                  <a:lnTo>
                    <a:pt x="4619" y="83"/>
                  </a:lnTo>
                  <a:lnTo>
                    <a:pt x="4623" y="113"/>
                  </a:lnTo>
                  <a:lnTo>
                    <a:pt x="4623" y="718"/>
                  </a:lnTo>
                  <a:lnTo>
                    <a:pt x="4619" y="746"/>
                  </a:lnTo>
                  <a:lnTo>
                    <a:pt x="4609" y="773"/>
                  </a:lnTo>
                  <a:lnTo>
                    <a:pt x="4591" y="794"/>
                  </a:lnTo>
                  <a:lnTo>
                    <a:pt x="4570" y="811"/>
                  </a:lnTo>
                  <a:lnTo>
                    <a:pt x="4543" y="822"/>
                  </a:lnTo>
                  <a:lnTo>
                    <a:pt x="4515" y="826"/>
                  </a:lnTo>
                  <a:lnTo>
                    <a:pt x="108" y="826"/>
                  </a:lnTo>
                  <a:lnTo>
                    <a:pt x="79" y="822"/>
                  </a:lnTo>
                  <a:lnTo>
                    <a:pt x="53" y="812"/>
                  </a:lnTo>
                  <a:lnTo>
                    <a:pt x="31" y="795"/>
                  </a:lnTo>
                  <a:lnTo>
                    <a:pt x="14" y="773"/>
                  </a:lnTo>
                  <a:lnTo>
                    <a:pt x="4" y="747"/>
                  </a:lnTo>
                  <a:lnTo>
                    <a:pt x="0" y="718"/>
                  </a:lnTo>
                  <a:lnTo>
                    <a:pt x="0" y="113"/>
                  </a:lnTo>
                  <a:lnTo>
                    <a:pt x="4" y="82"/>
                  </a:lnTo>
                  <a:lnTo>
                    <a:pt x="14" y="55"/>
                  </a:lnTo>
                  <a:lnTo>
                    <a:pt x="31" y="33"/>
                  </a:lnTo>
                  <a:lnTo>
                    <a:pt x="53" y="16"/>
                  </a:lnTo>
                  <a:lnTo>
                    <a:pt x="80" y="5"/>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4" name="Freeform 10"/>
            <p:cNvSpPr>
              <a:spLocks noEditPoints="1"/>
            </p:cNvSpPr>
            <p:nvPr/>
          </p:nvSpPr>
          <p:spPr bwMode="auto">
            <a:xfrm>
              <a:off x="4033004" y="3606785"/>
              <a:ext cx="233363" cy="238125"/>
            </a:xfrm>
            <a:custGeom>
              <a:avLst/>
              <a:gdLst>
                <a:gd name="T0" fmla="*/ 61 w 147"/>
                <a:gd name="T1" fmla="*/ 33 h 150"/>
                <a:gd name="T2" fmla="*/ 48 w 147"/>
                <a:gd name="T3" fmla="*/ 35 h 150"/>
                <a:gd name="T4" fmla="*/ 40 w 147"/>
                <a:gd name="T5" fmla="*/ 42 h 150"/>
                <a:gd name="T6" fmla="*/ 34 w 147"/>
                <a:gd name="T7" fmla="*/ 54 h 150"/>
                <a:gd name="T8" fmla="*/ 33 w 147"/>
                <a:gd name="T9" fmla="*/ 65 h 150"/>
                <a:gd name="T10" fmla="*/ 33 w 147"/>
                <a:gd name="T11" fmla="*/ 87 h 150"/>
                <a:gd name="T12" fmla="*/ 34 w 147"/>
                <a:gd name="T13" fmla="*/ 99 h 150"/>
                <a:gd name="T14" fmla="*/ 40 w 147"/>
                <a:gd name="T15" fmla="*/ 108 h 150"/>
                <a:gd name="T16" fmla="*/ 48 w 147"/>
                <a:gd name="T17" fmla="*/ 115 h 150"/>
                <a:gd name="T18" fmla="*/ 61 w 147"/>
                <a:gd name="T19" fmla="*/ 118 h 150"/>
                <a:gd name="T20" fmla="*/ 83 w 147"/>
                <a:gd name="T21" fmla="*/ 118 h 150"/>
                <a:gd name="T22" fmla="*/ 96 w 147"/>
                <a:gd name="T23" fmla="*/ 117 h 150"/>
                <a:gd name="T24" fmla="*/ 105 w 147"/>
                <a:gd name="T25" fmla="*/ 110 h 150"/>
                <a:gd name="T26" fmla="*/ 112 w 147"/>
                <a:gd name="T27" fmla="*/ 99 h 150"/>
                <a:gd name="T28" fmla="*/ 115 w 147"/>
                <a:gd name="T29" fmla="*/ 87 h 150"/>
                <a:gd name="T30" fmla="*/ 115 w 147"/>
                <a:gd name="T31" fmla="*/ 65 h 150"/>
                <a:gd name="T32" fmla="*/ 112 w 147"/>
                <a:gd name="T33" fmla="*/ 52 h 150"/>
                <a:gd name="T34" fmla="*/ 105 w 147"/>
                <a:gd name="T35" fmla="*/ 42 h 150"/>
                <a:gd name="T36" fmla="*/ 96 w 147"/>
                <a:gd name="T37" fmla="*/ 35 h 150"/>
                <a:gd name="T38" fmla="*/ 83 w 147"/>
                <a:gd name="T39" fmla="*/ 33 h 150"/>
                <a:gd name="T40" fmla="*/ 61 w 147"/>
                <a:gd name="T41" fmla="*/ 33 h 150"/>
                <a:gd name="T42" fmla="*/ 61 w 147"/>
                <a:gd name="T43" fmla="*/ 0 h 150"/>
                <a:gd name="T44" fmla="*/ 83 w 147"/>
                <a:gd name="T45" fmla="*/ 0 h 150"/>
                <a:gd name="T46" fmla="*/ 103 w 147"/>
                <a:gd name="T47" fmla="*/ 4 h 150"/>
                <a:gd name="T48" fmla="*/ 121 w 147"/>
                <a:gd name="T49" fmla="*/ 13 h 150"/>
                <a:gd name="T50" fmla="*/ 135 w 147"/>
                <a:gd name="T51" fmla="*/ 27 h 150"/>
                <a:gd name="T52" fmla="*/ 143 w 147"/>
                <a:gd name="T53" fmla="*/ 44 h 150"/>
                <a:gd name="T54" fmla="*/ 147 w 147"/>
                <a:gd name="T55" fmla="*/ 65 h 150"/>
                <a:gd name="T56" fmla="*/ 147 w 147"/>
                <a:gd name="T57" fmla="*/ 87 h 150"/>
                <a:gd name="T58" fmla="*/ 143 w 147"/>
                <a:gd name="T59" fmla="*/ 107 h 150"/>
                <a:gd name="T60" fmla="*/ 135 w 147"/>
                <a:gd name="T61" fmla="*/ 125 h 150"/>
                <a:gd name="T62" fmla="*/ 121 w 147"/>
                <a:gd name="T63" fmla="*/ 138 h 150"/>
                <a:gd name="T64" fmla="*/ 103 w 147"/>
                <a:gd name="T65" fmla="*/ 148 h 150"/>
                <a:gd name="T66" fmla="*/ 83 w 147"/>
                <a:gd name="T67" fmla="*/ 150 h 150"/>
                <a:gd name="T68" fmla="*/ 61 w 147"/>
                <a:gd name="T69" fmla="*/ 150 h 150"/>
                <a:gd name="T70" fmla="*/ 41 w 147"/>
                <a:gd name="T71" fmla="*/ 148 h 150"/>
                <a:gd name="T72" fmla="*/ 24 w 147"/>
                <a:gd name="T73" fmla="*/ 139 h 150"/>
                <a:gd name="T74" fmla="*/ 12 w 147"/>
                <a:gd name="T75" fmla="*/ 125 h 150"/>
                <a:gd name="T76" fmla="*/ 3 w 147"/>
                <a:gd name="T77" fmla="*/ 107 h 150"/>
                <a:gd name="T78" fmla="*/ 0 w 147"/>
                <a:gd name="T79" fmla="*/ 87 h 150"/>
                <a:gd name="T80" fmla="*/ 0 w 147"/>
                <a:gd name="T81" fmla="*/ 65 h 150"/>
                <a:gd name="T82" fmla="*/ 3 w 147"/>
                <a:gd name="T83" fmla="*/ 44 h 150"/>
                <a:gd name="T84" fmla="*/ 12 w 147"/>
                <a:gd name="T85" fmla="*/ 27 h 150"/>
                <a:gd name="T86" fmla="*/ 24 w 147"/>
                <a:gd name="T87" fmla="*/ 13 h 150"/>
                <a:gd name="T88" fmla="*/ 41 w 147"/>
                <a:gd name="T89" fmla="*/ 3 h 150"/>
                <a:gd name="T90" fmla="*/ 61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1" y="33"/>
                  </a:moveTo>
                  <a:lnTo>
                    <a:pt x="48" y="35"/>
                  </a:lnTo>
                  <a:lnTo>
                    <a:pt x="40" y="42"/>
                  </a:lnTo>
                  <a:lnTo>
                    <a:pt x="34" y="54"/>
                  </a:lnTo>
                  <a:lnTo>
                    <a:pt x="33" y="65"/>
                  </a:lnTo>
                  <a:lnTo>
                    <a:pt x="33" y="87"/>
                  </a:lnTo>
                  <a:lnTo>
                    <a:pt x="34" y="99"/>
                  </a:lnTo>
                  <a:lnTo>
                    <a:pt x="40" y="108"/>
                  </a:lnTo>
                  <a:lnTo>
                    <a:pt x="48" y="115"/>
                  </a:lnTo>
                  <a:lnTo>
                    <a:pt x="61" y="118"/>
                  </a:lnTo>
                  <a:lnTo>
                    <a:pt x="83" y="118"/>
                  </a:lnTo>
                  <a:lnTo>
                    <a:pt x="96" y="117"/>
                  </a:lnTo>
                  <a:lnTo>
                    <a:pt x="105" y="110"/>
                  </a:lnTo>
                  <a:lnTo>
                    <a:pt x="112" y="99"/>
                  </a:lnTo>
                  <a:lnTo>
                    <a:pt x="115" y="87"/>
                  </a:lnTo>
                  <a:lnTo>
                    <a:pt x="115" y="65"/>
                  </a:lnTo>
                  <a:lnTo>
                    <a:pt x="112" y="52"/>
                  </a:lnTo>
                  <a:lnTo>
                    <a:pt x="105" y="42"/>
                  </a:lnTo>
                  <a:lnTo>
                    <a:pt x="96" y="35"/>
                  </a:lnTo>
                  <a:lnTo>
                    <a:pt x="83" y="33"/>
                  </a:lnTo>
                  <a:lnTo>
                    <a:pt x="61" y="33"/>
                  </a:lnTo>
                  <a:close/>
                  <a:moveTo>
                    <a:pt x="61" y="0"/>
                  </a:moveTo>
                  <a:lnTo>
                    <a:pt x="83" y="0"/>
                  </a:lnTo>
                  <a:lnTo>
                    <a:pt x="103" y="4"/>
                  </a:lnTo>
                  <a:lnTo>
                    <a:pt x="121" y="13"/>
                  </a:lnTo>
                  <a:lnTo>
                    <a:pt x="135" y="27"/>
                  </a:lnTo>
                  <a:lnTo>
                    <a:pt x="143" y="44"/>
                  </a:lnTo>
                  <a:lnTo>
                    <a:pt x="147" y="65"/>
                  </a:lnTo>
                  <a:lnTo>
                    <a:pt x="147" y="87"/>
                  </a:lnTo>
                  <a:lnTo>
                    <a:pt x="143" y="107"/>
                  </a:lnTo>
                  <a:lnTo>
                    <a:pt x="135" y="125"/>
                  </a:lnTo>
                  <a:lnTo>
                    <a:pt x="121" y="138"/>
                  </a:lnTo>
                  <a:lnTo>
                    <a:pt x="103" y="148"/>
                  </a:lnTo>
                  <a:lnTo>
                    <a:pt x="83" y="150"/>
                  </a:lnTo>
                  <a:lnTo>
                    <a:pt x="61" y="150"/>
                  </a:lnTo>
                  <a:lnTo>
                    <a:pt x="41" y="148"/>
                  </a:lnTo>
                  <a:lnTo>
                    <a:pt x="24" y="139"/>
                  </a:lnTo>
                  <a:lnTo>
                    <a:pt x="12" y="125"/>
                  </a:lnTo>
                  <a:lnTo>
                    <a:pt x="3" y="107"/>
                  </a:lnTo>
                  <a:lnTo>
                    <a:pt x="0" y="87"/>
                  </a:lnTo>
                  <a:lnTo>
                    <a:pt x="0" y="65"/>
                  </a:lnTo>
                  <a:lnTo>
                    <a:pt x="3" y="44"/>
                  </a:lnTo>
                  <a:lnTo>
                    <a:pt x="12" y="27"/>
                  </a:lnTo>
                  <a:lnTo>
                    <a:pt x="24" y="13"/>
                  </a:lnTo>
                  <a:lnTo>
                    <a:pt x="41" y="3"/>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5" name="Freeform 11"/>
            <p:cNvSpPr>
              <a:spLocks noEditPoints="1"/>
            </p:cNvSpPr>
            <p:nvPr/>
          </p:nvSpPr>
          <p:spPr bwMode="auto">
            <a:xfrm>
              <a:off x="4356854" y="3606785"/>
              <a:ext cx="230188" cy="238125"/>
            </a:xfrm>
            <a:custGeom>
              <a:avLst/>
              <a:gdLst>
                <a:gd name="T0" fmla="*/ 58 w 145"/>
                <a:gd name="T1" fmla="*/ 33 h 150"/>
                <a:gd name="T2" fmla="*/ 47 w 145"/>
                <a:gd name="T3" fmla="*/ 35 h 150"/>
                <a:gd name="T4" fmla="*/ 37 w 145"/>
                <a:gd name="T5" fmla="*/ 42 h 150"/>
                <a:gd name="T6" fmla="*/ 33 w 145"/>
                <a:gd name="T7" fmla="*/ 54 h 150"/>
                <a:gd name="T8" fmla="*/ 30 w 145"/>
                <a:gd name="T9" fmla="*/ 65 h 150"/>
                <a:gd name="T10" fmla="*/ 30 w 145"/>
                <a:gd name="T11" fmla="*/ 87 h 150"/>
                <a:gd name="T12" fmla="*/ 33 w 145"/>
                <a:gd name="T13" fmla="*/ 99 h 150"/>
                <a:gd name="T14" fmla="*/ 37 w 145"/>
                <a:gd name="T15" fmla="*/ 108 h 150"/>
                <a:gd name="T16" fmla="*/ 47 w 145"/>
                <a:gd name="T17" fmla="*/ 115 h 150"/>
                <a:gd name="T18" fmla="*/ 58 w 145"/>
                <a:gd name="T19" fmla="*/ 118 h 150"/>
                <a:gd name="T20" fmla="*/ 85 w 145"/>
                <a:gd name="T21" fmla="*/ 118 h 150"/>
                <a:gd name="T22" fmla="*/ 95 w 145"/>
                <a:gd name="T23" fmla="*/ 117 h 150"/>
                <a:gd name="T24" fmla="*/ 105 w 145"/>
                <a:gd name="T25" fmla="*/ 110 h 150"/>
                <a:gd name="T26" fmla="*/ 110 w 145"/>
                <a:gd name="T27" fmla="*/ 99 h 150"/>
                <a:gd name="T28" fmla="*/ 113 w 145"/>
                <a:gd name="T29" fmla="*/ 87 h 150"/>
                <a:gd name="T30" fmla="*/ 113 w 145"/>
                <a:gd name="T31" fmla="*/ 65 h 150"/>
                <a:gd name="T32" fmla="*/ 110 w 145"/>
                <a:gd name="T33" fmla="*/ 52 h 150"/>
                <a:gd name="T34" fmla="*/ 105 w 145"/>
                <a:gd name="T35" fmla="*/ 42 h 150"/>
                <a:gd name="T36" fmla="*/ 95 w 145"/>
                <a:gd name="T37" fmla="*/ 35 h 150"/>
                <a:gd name="T38" fmla="*/ 85 w 145"/>
                <a:gd name="T39" fmla="*/ 33 h 150"/>
                <a:gd name="T40" fmla="*/ 58 w 145"/>
                <a:gd name="T41" fmla="*/ 33 h 150"/>
                <a:gd name="T42" fmla="*/ 58 w 145"/>
                <a:gd name="T43" fmla="*/ 0 h 150"/>
                <a:gd name="T44" fmla="*/ 85 w 145"/>
                <a:gd name="T45" fmla="*/ 0 h 150"/>
                <a:gd name="T46" fmla="*/ 103 w 145"/>
                <a:gd name="T47" fmla="*/ 4 h 150"/>
                <a:gd name="T48" fmla="*/ 120 w 145"/>
                <a:gd name="T49" fmla="*/ 13 h 150"/>
                <a:gd name="T50" fmla="*/ 133 w 145"/>
                <a:gd name="T51" fmla="*/ 27 h 150"/>
                <a:gd name="T52" fmla="*/ 143 w 145"/>
                <a:gd name="T53" fmla="*/ 45 h 150"/>
                <a:gd name="T54" fmla="*/ 145 w 145"/>
                <a:gd name="T55" fmla="*/ 65 h 150"/>
                <a:gd name="T56" fmla="*/ 145 w 145"/>
                <a:gd name="T57" fmla="*/ 87 h 150"/>
                <a:gd name="T58" fmla="*/ 143 w 145"/>
                <a:gd name="T59" fmla="*/ 107 h 150"/>
                <a:gd name="T60" fmla="*/ 133 w 145"/>
                <a:gd name="T61" fmla="*/ 124 h 150"/>
                <a:gd name="T62" fmla="*/ 120 w 145"/>
                <a:gd name="T63" fmla="*/ 138 h 150"/>
                <a:gd name="T64" fmla="*/ 103 w 145"/>
                <a:gd name="T65" fmla="*/ 148 h 150"/>
                <a:gd name="T66" fmla="*/ 85 w 145"/>
                <a:gd name="T67" fmla="*/ 150 h 150"/>
                <a:gd name="T68" fmla="*/ 58 w 145"/>
                <a:gd name="T69" fmla="*/ 150 h 150"/>
                <a:gd name="T70" fmla="*/ 39 w 145"/>
                <a:gd name="T71" fmla="*/ 148 h 150"/>
                <a:gd name="T72" fmla="*/ 23 w 145"/>
                <a:gd name="T73" fmla="*/ 139 h 150"/>
                <a:gd name="T74" fmla="*/ 11 w 145"/>
                <a:gd name="T75" fmla="*/ 125 h 150"/>
                <a:gd name="T76" fmla="*/ 2 w 145"/>
                <a:gd name="T77" fmla="*/ 107 h 150"/>
                <a:gd name="T78" fmla="*/ 0 w 145"/>
                <a:gd name="T79" fmla="*/ 87 h 150"/>
                <a:gd name="T80" fmla="*/ 0 w 145"/>
                <a:gd name="T81" fmla="*/ 65 h 150"/>
                <a:gd name="T82" fmla="*/ 2 w 145"/>
                <a:gd name="T83" fmla="*/ 44 h 150"/>
                <a:gd name="T84" fmla="*/ 11 w 145"/>
                <a:gd name="T85" fmla="*/ 27 h 150"/>
                <a:gd name="T86" fmla="*/ 23 w 145"/>
                <a:gd name="T87" fmla="*/ 13 h 150"/>
                <a:gd name="T88" fmla="*/ 39 w 145"/>
                <a:gd name="T89" fmla="*/ 3 h 150"/>
                <a:gd name="T90" fmla="*/ 58 w 145"/>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5" h="150">
                  <a:moveTo>
                    <a:pt x="58" y="33"/>
                  </a:moveTo>
                  <a:lnTo>
                    <a:pt x="47" y="35"/>
                  </a:lnTo>
                  <a:lnTo>
                    <a:pt x="37" y="42"/>
                  </a:lnTo>
                  <a:lnTo>
                    <a:pt x="33" y="54"/>
                  </a:lnTo>
                  <a:lnTo>
                    <a:pt x="30" y="65"/>
                  </a:lnTo>
                  <a:lnTo>
                    <a:pt x="30" y="87"/>
                  </a:lnTo>
                  <a:lnTo>
                    <a:pt x="33" y="99"/>
                  </a:lnTo>
                  <a:lnTo>
                    <a:pt x="37" y="108"/>
                  </a:lnTo>
                  <a:lnTo>
                    <a:pt x="47" y="115"/>
                  </a:lnTo>
                  <a:lnTo>
                    <a:pt x="58" y="118"/>
                  </a:lnTo>
                  <a:lnTo>
                    <a:pt x="85" y="118"/>
                  </a:lnTo>
                  <a:lnTo>
                    <a:pt x="95" y="117"/>
                  </a:lnTo>
                  <a:lnTo>
                    <a:pt x="105" y="110"/>
                  </a:lnTo>
                  <a:lnTo>
                    <a:pt x="110" y="99"/>
                  </a:lnTo>
                  <a:lnTo>
                    <a:pt x="113" y="87"/>
                  </a:lnTo>
                  <a:lnTo>
                    <a:pt x="113" y="65"/>
                  </a:lnTo>
                  <a:lnTo>
                    <a:pt x="110" y="52"/>
                  </a:lnTo>
                  <a:lnTo>
                    <a:pt x="105" y="42"/>
                  </a:lnTo>
                  <a:lnTo>
                    <a:pt x="95" y="35"/>
                  </a:lnTo>
                  <a:lnTo>
                    <a:pt x="85" y="33"/>
                  </a:lnTo>
                  <a:lnTo>
                    <a:pt x="58" y="33"/>
                  </a:lnTo>
                  <a:close/>
                  <a:moveTo>
                    <a:pt x="58" y="0"/>
                  </a:moveTo>
                  <a:lnTo>
                    <a:pt x="85" y="0"/>
                  </a:lnTo>
                  <a:lnTo>
                    <a:pt x="103" y="4"/>
                  </a:lnTo>
                  <a:lnTo>
                    <a:pt x="120" y="13"/>
                  </a:lnTo>
                  <a:lnTo>
                    <a:pt x="133" y="27"/>
                  </a:lnTo>
                  <a:lnTo>
                    <a:pt x="143" y="45"/>
                  </a:lnTo>
                  <a:lnTo>
                    <a:pt x="145" y="65"/>
                  </a:lnTo>
                  <a:lnTo>
                    <a:pt x="145" y="87"/>
                  </a:lnTo>
                  <a:lnTo>
                    <a:pt x="143" y="107"/>
                  </a:lnTo>
                  <a:lnTo>
                    <a:pt x="133" y="124"/>
                  </a:lnTo>
                  <a:lnTo>
                    <a:pt x="120" y="138"/>
                  </a:lnTo>
                  <a:lnTo>
                    <a:pt x="103" y="148"/>
                  </a:lnTo>
                  <a:lnTo>
                    <a:pt x="85" y="150"/>
                  </a:lnTo>
                  <a:lnTo>
                    <a:pt x="58" y="150"/>
                  </a:lnTo>
                  <a:lnTo>
                    <a:pt x="39" y="148"/>
                  </a:lnTo>
                  <a:lnTo>
                    <a:pt x="23" y="139"/>
                  </a:lnTo>
                  <a:lnTo>
                    <a:pt x="11" y="125"/>
                  </a:lnTo>
                  <a:lnTo>
                    <a:pt x="2" y="107"/>
                  </a:lnTo>
                  <a:lnTo>
                    <a:pt x="0" y="87"/>
                  </a:lnTo>
                  <a:lnTo>
                    <a:pt x="0" y="65"/>
                  </a:lnTo>
                  <a:lnTo>
                    <a:pt x="2" y="44"/>
                  </a:lnTo>
                  <a:lnTo>
                    <a:pt x="11" y="27"/>
                  </a:lnTo>
                  <a:lnTo>
                    <a:pt x="23" y="13"/>
                  </a:lnTo>
                  <a:lnTo>
                    <a:pt x="39" y="3"/>
                  </a:lnTo>
                  <a:lnTo>
                    <a:pt x="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6" name="Freeform 12"/>
            <p:cNvSpPr>
              <a:spLocks noEditPoints="1"/>
            </p:cNvSpPr>
            <p:nvPr/>
          </p:nvSpPr>
          <p:spPr bwMode="auto">
            <a:xfrm>
              <a:off x="4675941" y="3606785"/>
              <a:ext cx="231775" cy="238125"/>
            </a:xfrm>
            <a:custGeom>
              <a:avLst/>
              <a:gdLst>
                <a:gd name="T0" fmla="*/ 61 w 146"/>
                <a:gd name="T1" fmla="*/ 33 h 150"/>
                <a:gd name="T2" fmla="*/ 51 w 146"/>
                <a:gd name="T3" fmla="*/ 35 h 150"/>
                <a:gd name="T4" fmla="*/ 41 w 146"/>
                <a:gd name="T5" fmla="*/ 42 h 150"/>
                <a:gd name="T6" fmla="*/ 35 w 146"/>
                <a:gd name="T7" fmla="*/ 52 h 150"/>
                <a:gd name="T8" fmla="*/ 33 w 146"/>
                <a:gd name="T9" fmla="*/ 65 h 150"/>
                <a:gd name="T10" fmla="*/ 33 w 146"/>
                <a:gd name="T11" fmla="*/ 87 h 150"/>
                <a:gd name="T12" fmla="*/ 35 w 146"/>
                <a:gd name="T13" fmla="*/ 99 h 150"/>
                <a:gd name="T14" fmla="*/ 41 w 146"/>
                <a:gd name="T15" fmla="*/ 110 h 150"/>
                <a:gd name="T16" fmla="*/ 51 w 146"/>
                <a:gd name="T17" fmla="*/ 117 h 150"/>
                <a:gd name="T18" fmla="*/ 61 w 146"/>
                <a:gd name="T19" fmla="*/ 118 h 150"/>
                <a:gd name="T20" fmla="*/ 86 w 146"/>
                <a:gd name="T21" fmla="*/ 118 h 150"/>
                <a:gd name="T22" fmla="*/ 99 w 146"/>
                <a:gd name="T23" fmla="*/ 115 h 150"/>
                <a:gd name="T24" fmla="*/ 107 w 146"/>
                <a:gd name="T25" fmla="*/ 108 h 150"/>
                <a:gd name="T26" fmla="*/ 113 w 146"/>
                <a:gd name="T27" fmla="*/ 99 h 150"/>
                <a:gd name="T28" fmla="*/ 114 w 146"/>
                <a:gd name="T29" fmla="*/ 87 h 150"/>
                <a:gd name="T30" fmla="*/ 114 w 146"/>
                <a:gd name="T31" fmla="*/ 65 h 150"/>
                <a:gd name="T32" fmla="*/ 113 w 146"/>
                <a:gd name="T33" fmla="*/ 54 h 150"/>
                <a:gd name="T34" fmla="*/ 107 w 146"/>
                <a:gd name="T35" fmla="*/ 42 h 150"/>
                <a:gd name="T36" fmla="*/ 99 w 146"/>
                <a:gd name="T37" fmla="*/ 35 h 150"/>
                <a:gd name="T38" fmla="*/ 86 w 146"/>
                <a:gd name="T39" fmla="*/ 33 h 150"/>
                <a:gd name="T40" fmla="*/ 61 w 146"/>
                <a:gd name="T41" fmla="*/ 33 h 150"/>
                <a:gd name="T42" fmla="*/ 61 w 146"/>
                <a:gd name="T43" fmla="*/ 0 h 150"/>
                <a:gd name="T44" fmla="*/ 86 w 146"/>
                <a:gd name="T45" fmla="*/ 0 h 150"/>
                <a:gd name="T46" fmla="*/ 106 w 146"/>
                <a:gd name="T47" fmla="*/ 3 h 150"/>
                <a:gd name="T48" fmla="*/ 122 w 146"/>
                <a:gd name="T49" fmla="*/ 13 h 150"/>
                <a:gd name="T50" fmla="*/ 135 w 146"/>
                <a:gd name="T51" fmla="*/ 27 h 150"/>
                <a:gd name="T52" fmla="*/ 143 w 146"/>
                <a:gd name="T53" fmla="*/ 44 h 150"/>
                <a:gd name="T54" fmla="*/ 146 w 146"/>
                <a:gd name="T55" fmla="*/ 65 h 150"/>
                <a:gd name="T56" fmla="*/ 146 w 146"/>
                <a:gd name="T57" fmla="*/ 87 h 150"/>
                <a:gd name="T58" fmla="*/ 143 w 146"/>
                <a:gd name="T59" fmla="*/ 107 h 150"/>
                <a:gd name="T60" fmla="*/ 135 w 146"/>
                <a:gd name="T61" fmla="*/ 125 h 150"/>
                <a:gd name="T62" fmla="*/ 122 w 146"/>
                <a:gd name="T63" fmla="*/ 139 h 150"/>
                <a:gd name="T64" fmla="*/ 106 w 146"/>
                <a:gd name="T65" fmla="*/ 148 h 150"/>
                <a:gd name="T66" fmla="*/ 86 w 146"/>
                <a:gd name="T67" fmla="*/ 150 h 150"/>
                <a:gd name="T68" fmla="*/ 61 w 146"/>
                <a:gd name="T69" fmla="*/ 150 h 150"/>
                <a:gd name="T70" fmla="*/ 41 w 146"/>
                <a:gd name="T71" fmla="*/ 148 h 150"/>
                <a:gd name="T72" fmla="*/ 26 w 146"/>
                <a:gd name="T73" fmla="*/ 138 h 150"/>
                <a:gd name="T74" fmla="*/ 12 w 146"/>
                <a:gd name="T75" fmla="*/ 124 h 150"/>
                <a:gd name="T76" fmla="*/ 3 w 146"/>
                <a:gd name="T77" fmla="*/ 107 h 150"/>
                <a:gd name="T78" fmla="*/ 0 w 146"/>
                <a:gd name="T79" fmla="*/ 87 h 150"/>
                <a:gd name="T80" fmla="*/ 0 w 146"/>
                <a:gd name="T81" fmla="*/ 65 h 150"/>
                <a:gd name="T82" fmla="*/ 3 w 146"/>
                <a:gd name="T83" fmla="*/ 45 h 150"/>
                <a:gd name="T84" fmla="*/ 12 w 146"/>
                <a:gd name="T85" fmla="*/ 27 h 150"/>
                <a:gd name="T86" fmla="*/ 26 w 146"/>
                <a:gd name="T87" fmla="*/ 13 h 150"/>
                <a:gd name="T88" fmla="*/ 41 w 146"/>
                <a:gd name="T89" fmla="*/ 4 h 150"/>
                <a:gd name="T90" fmla="*/ 61 w 146"/>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150">
                  <a:moveTo>
                    <a:pt x="61" y="33"/>
                  </a:moveTo>
                  <a:lnTo>
                    <a:pt x="51" y="35"/>
                  </a:lnTo>
                  <a:lnTo>
                    <a:pt x="41" y="42"/>
                  </a:lnTo>
                  <a:lnTo>
                    <a:pt x="35" y="52"/>
                  </a:lnTo>
                  <a:lnTo>
                    <a:pt x="33" y="65"/>
                  </a:lnTo>
                  <a:lnTo>
                    <a:pt x="33" y="87"/>
                  </a:lnTo>
                  <a:lnTo>
                    <a:pt x="35" y="99"/>
                  </a:lnTo>
                  <a:lnTo>
                    <a:pt x="41" y="110"/>
                  </a:lnTo>
                  <a:lnTo>
                    <a:pt x="51" y="117"/>
                  </a:lnTo>
                  <a:lnTo>
                    <a:pt x="61" y="118"/>
                  </a:lnTo>
                  <a:lnTo>
                    <a:pt x="86" y="118"/>
                  </a:lnTo>
                  <a:lnTo>
                    <a:pt x="99" y="115"/>
                  </a:lnTo>
                  <a:lnTo>
                    <a:pt x="107" y="108"/>
                  </a:lnTo>
                  <a:lnTo>
                    <a:pt x="113" y="99"/>
                  </a:lnTo>
                  <a:lnTo>
                    <a:pt x="114" y="87"/>
                  </a:lnTo>
                  <a:lnTo>
                    <a:pt x="114" y="65"/>
                  </a:lnTo>
                  <a:lnTo>
                    <a:pt x="113" y="54"/>
                  </a:lnTo>
                  <a:lnTo>
                    <a:pt x="107" y="42"/>
                  </a:lnTo>
                  <a:lnTo>
                    <a:pt x="99" y="35"/>
                  </a:lnTo>
                  <a:lnTo>
                    <a:pt x="86" y="33"/>
                  </a:lnTo>
                  <a:lnTo>
                    <a:pt x="61" y="33"/>
                  </a:lnTo>
                  <a:close/>
                  <a:moveTo>
                    <a:pt x="61" y="0"/>
                  </a:moveTo>
                  <a:lnTo>
                    <a:pt x="86" y="0"/>
                  </a:lnTo>
                  <a:lnTo>
                    <a:pt x="106" y="3"/>
                  </a:lnTo>
                  <a:lnTo>
                    <a:pt x="122" y="13"/>
                  </a:lnTo>
                  <a:lnTo>
                    <a:pt x="135" y="27"/>
                  </a:lnTo>
                  <a:lnTo>
                    <a:pt x="143" y="44"/>
                  </a:lnTo>
                  <a:lnTo>
                    <a:pt x="146" y="65"/>
                  </a:lnTo>
                  <a:lnTo>
                    <a:pt x="146" y="87"/>
                  </a:lnTo>
                  <a:lnTo>
                    <a:pt x="143" y="107"/>
                  </a:lnTo>
                  <a:lnTo>
                    <a:pt x="135" y="125"/>
                  </a:lnTo>
                  <a:lnTo>
                    <a:pt x="122" y="139"/>
                  </a:lnTo>
                  <a:lnTo>
                    <a:pt x="106" y="148"/>
                  </a:lnTo>
                  <a:lnTo>
                    <a:pt x="86" y="150"/>
                  </a:lnTo>
                  <a:lnTo>
                    <a:pt x="61" y="150"/>
                  </a:lnTo>
                  <a:lnTo>
                    <a:pt x="41" y="148"/>
                  </a:lnTo>
                  <a:lnTo>
                    <a:pt x="26" y="138"/>
                  </a:lnTo>
                  <a:lnTo>
                    <a:pt x="12" y="124"/>
                  </a:lnTo>
                  <a:lnTo>
                    <a:pt x="3" y="107"/>
                  </a:lnTo>
                  <a:lnTo>
                    <a:pt x="0" y="87"/>
                  </a:lnTo>
                  <a:lnTo>
                    <a:pt x="0" y="65"/>
                  </a:lnTo>
                  <a:lnTo>
                    <a:pt x="3" y="45"/>
                  </a:lnTo>
                  <a:lnTo>
                    <a:pt x="12" y="27"/>
                  </a:lnTo>
                  <a:lnTo>
                    <a:pt x="26" y="13"/>
                  </a:lnTo>
                  <a:lnTo>
                    <a:pt x="41" y="4"/>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7" name="Freeform 13"/>
            <p:cNvSpPr>
              <a:spLocks noEditPoints="1"/>
            </p:cNvSpPr>
            <p:nvPr/>
          </p:nvSpPr>
          <p:spPr bwMode="auto">
            <a:xfrm>
              <a:off x="4996616" y="3606785"/>
              <a:ext cx="233363" cy="238125"/>
            </a:xfrm>
            <a:custGeom>
              <a:avLst/>
              <a:gdLst>
                <a:gd name="T0" fmla="*/ 65 w 147"/>
                <a:gd name="T1" fmla="*/ 33 h 150"/>
                <a:gd name="T2" fmla="*/ 52 w 147"/>
                <a:gd name="T3" fmla="*/ 35 h 150"/>
                <a:gd name="T4" fmla="*/ 42 w 147"/>
                <a:gd name="T5" fmla="*/ 42 h 150"/>
                <a:gd name="T6" fmla="*/ 35 w 147"/>
                <a:gd name="T7" fmla="*/ 52 h 150"/>
                <a:gd name="T8" fmla="*/ 33 w 147"/>
                <a:gd name="T9" fmla="*/ 65 h 150"/>
                <a:gd name="T10" fmla="*/ 33 w 147"/>
                <a:gd name="T11" fmla="*/ 87 h 150"/>
                <a:gd name="T12" fmla="*/ 35 w 147"/>
                <a:gd name="T13" fmla="*/ 99 h 150"/>
                <a:gd name="T14" fmla="*/ 42 w 147"/>
                <a:gd name="T15" fmla="*/ 110 h 150"/>
                <a:gd name="T16" fmla="*/ 52 w 147"/>
                <a:gd name="T17" fmla="*/ 117 h 150"/>
                <a:gd name="T18" fmla="*/ 65 w 147"/>
                <a:gd name="T19" fmla="*/ 118 h 150"/>
                <a:gd name="T20" fmla="*/ 87 w 147"/>
                <a:gd name="T21" fmla="*/ 118 h 150"/>
                <a:gd name="T22" fmla="*/ 98 w 147"/>
                <a:gd name="T23" fmla="*/ 115 h 150"/>
                <a:gd name="T24" fmla="*/ 108 w 147"/>
                <a:gd name="T25" fmla="*/ 108 h 150"/>
                <a:gd name="T26" fmla="*/ 112 w 147"/>
                <a:gd name="T27" fmla="*/ 99 h 150"/>
                <a:gd name="T28" fmla="*/ 115 w 147"/>
                <a:gd name="T29" fmla="*/ 87 h 150"/>
                <a:gd name="T30" fmla="*/ 115 w 147"/>
                <a:gd name="T31" fmla="*/ 65 h 150"/>
                <a:gd name="T32" fmla="*/ 112 w 147"/>
                <a:gd name="T33" fmla="*/ 54 h 150"/>
                <a:gd name="T34" fmla="*/ 108 w 147"/>
                <a:gd name="T35" fmla="*/ 42 h 150"/>
                <a:gd name="T36" fmla="*/ 98 w 147"/>
                <a:gd name="T37" fmla="*/ 35 h 150"/>
                <a:gd name="T38" fmla="*/ 87 w 147"/>
                <a:gd name="T39" fmla="*/ 33 h 150"/>
                <a:gd name="T40" fmla="*/ 65 w 147"/>
                <a:gd name="T41" fmla="*/ 33 h 150"/>
                <a:gd name="T42" fmla="*/ 65 w 147"/>
                <a:gd name="T43" fmla="*/ 0 h 150"/>
                <a:gd name="T44" fmla="*/ 87 w 147"/>
                <a:gd name="T45" fmla="*/ 0 h 150"/>
                <a:gd name="T46" fmla="*/ 107 w 147"/>
                <a:gd name="T47" fmla="*/ 3 h 150"/>
                <a:gd name="T48" fmla="*/ 122 w 147"/>
                <a:gd name="T49" fmla="*/ 13 h 150"/>
                <a:gd name="T50" fmla="*/ 136 w 147"/>
                <a:gd name="T51" fmla="*/ 27 h 150"/>
                <a:gd name="T52" fmla="*/ 143 w 147"/>
                <a:gd name="T53" fmla="*/ 44 h 150"/>
                <a:gd name="T54" fmla="*/ 147 w 147"/>
                <a:gd name="T55" fmla="*/ 65 h 150"/>
                <a:gd name="T56" fmla="*/ 147 w 147"/>
                <a:gd name="T57" fmla="*/ 87 h 150"/>
                <a:gd name="T58" fmla="*/ 143 w 147"/>
                <a:gd name="T59" fmla="*/ 107 h 150"/>
                <a:gd name="T60" fmla="*/ 136 w 147"/>
                <a:gd name="T61" fmla="*/ 125 h 150"/>
                <a:gd name="T62" fmla="*/ 122 w 147"/>
                <a:gd name="T63" fmla="*/ 139 h 150"/>
                <a:gd name="T64" fmla="*/ 107 w 147"/>
                <a:gd name="T65" fmla="*/ 148 h 150"/>
                <a:gd name="T66" fmla="*/ 87 w 147"/>
                <a:gd name="T67" fmla="*/ 150 h 150"/>
                <a:gd name="T68" fmla="*/ 65 w 147"/>
                <a:gd name="T69" fmla="*/ 150 h 150"/>
                <a:gd name="T70" fmla="*/ 45 w 147"/>
                <a:gd name="T71" fmla="*/ 148 h 150"/>
                <a:gd name="T72" fmla="*/ 27 w 147"/>
                <a:gd name="T73" fmla="*/ 138 h 150"/>
                <a:gd name="T74" fmla="*/ 13 w 147"/>
                <a:gd name="T75" fmla="*/ 125 h 150"/>
                <a:gd name="T76" fmla="*/ 3 w 147"/>
                <a:gd name="T77" fmla="*/ 107 h 150"/>
                <a:gd name="T78" fmla="*/ 0 w 147"/>
                <a:gd name="T79" fmla="*/ 87 h 150"/>
                <a:gd name="T80" fmla="*/ 0 w 147"/>
                <a:gd name="T81" fmla="*/ 65 h 150"/>
                <a:gd name="T82" fmla="*/ 3 w 147"/>
                <a:gd name="T83" fmla="*/ 44 h 150"/>
                <a:gd name="T84" fmla="*/ 13 w 147"/>
                <a:gd name="T85" fmla="*/ 27 h 150"/>
                <a:gd name="T86" fmla="*/ 27 w 147"/>
                <a:gd name="T87" fmla="*/ 13 h 150"/>
                <a:gd name="T88" fmla="*/ 45 w 147"/>
                <a:gd name="T89" fmla="*/ 4 h 150"/>
                <a:gd name="T90" fmla="*/ 65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5" y="33"/>
                  </a:moveTo>
                  <a:lnTo>
                    <a:pt x="52" y="35"/>
                  </a:lnTo>
                  <a:lnTo>
                    <a:pt x="42" y="42"/>
                  </a:lnTo>
                  <a:lnTo>
                    <a:pt x="35" y="52"/>
                  </a:lnTo>
                  <a:lnTo>
                    <a:pt x="33" y="65"/>
                  </a:lnTo>
                  <a:lnTo>
                    <a:pt x="33" y="87"/>
                  </a:lnTo>
                  <a:lnTo>
                    <a:pt x="35" y="99"/>
                  </a:lnTo>
                  <a:lnTo>
                    <a:pt x="42" y="110"/>
                  </a:lnTo>
                  <a:lnTo>
                    <a:pt x="52" y="117"/>
                  </a:lnTo>
                  <a:lnTo>
                    <a:pt x="65" y="118"/>
                  </a:lnTo>
                  <a:lnTo>
                    <a:pt x="87" y="118"/>
                  </a:lnTo>
                  <a:lnTo>
                    <a:pt x="98" y="115"/>
                  </a:lnTo>
                  <a:lnTo>
                    <a:pt x="108" y="108"/>
                  </a:lnTo>
                  <a:lnTo>
                    <a:pt x="112" y="99"/>
                  </a:lnTo>
                  <a:lnTo>
                    <a:pt x="115" y="87"/>
                  </a:lnTo>
                  <a:lnTo>
                    <a:pt x="115" y="65"/>
                  </a:lnTo>
                  <a:lnTo>
                    <a:pt x="112" y="54"/>
                  </a:lnTo>
                  <a:lnTo>
                    <a:pt x="108" y="42"/>
                  </a:lnTo>
                  <a:lnTo>
                    <a:pt x="98" y="35"/>
                  </a:lnTo>
                  <a:lnTo>
                    <a:pt x="87" y="33"/>
                  </a:lnTo>
                  <a:lnTo>
                    <a:pt x="65" y="33"/>
                  </a:lnTo>
                  <a:close/>
                  <a:moveTo>
                    <a:pt x="65" y="0"/>
                  </a:moveTo>
                  <a:lnTo>
                    <a:pt x="87" y="0"/>
                  </a:lnTo>
                  <a:lnTo>
                    <a:pt x="107" y="3"/>
                  </a:lnTo>
                  <a:lnTo>
                    <a:pt x="122" y="13"/>
                  </a:lnTo>
                  <a:lnTo>
                    <a:pt x="136" y="27"/>
                  </a:lnTo>
                  <a:lnTo>
                    <a:pt x="143" y="44"/>
                  </a:lnTo>
                  <a:lnTo>
                    <a:pt x="147" y="65"/>
                  </a:lnTo>
                  <a:lnTo>
                    <a:pt x="147" y="87"/>
                  </a:lnTo>
                  <a:lnTo>
                    <a:pt x="143" y="107"/>
                  </a:lnTo>
                  <a:lnTo>
                    <a:pt x="136" y="125"/>
                  </a:lnTo>
                  <a:lnTo>
                    <a:pt x="122" y="139"/>
                  </a:lnTo>
                  <a:lnTo>
                    <a:pt x="107" y="148"/>
                  </a:lnTo>
                  <a:lnTo>
                    <a:pt x="87" y="150"/>
                  </a:lnTo>
                  <a:lnTo>
                    <a:pt x="65" y="150"/>
                  </a:lnTo>
                  <a:lnTo>
                    <a:pt x="45" y="148"/>
                  </a:lnTo>
                  <a:lnTo>
                    <a:pt x="27" y="138"/>
                  </a:lnTo>
                  <a:lnTo>
                    <a:pt x="13" y="125"/>
                  </a:lnTo>
                  <a:lnTo>
                    <a:pt x="3" y="107"/>
                  </a:lnTo>
                  <a:lnTo>
                    <a:pt x="0" y="87"/>
                  </a:lnTo>
                  <a:lnTo>
                    <a:pt x="0" y="65"/>
                  </a:lnTo>
                  <a:lnTo>
                    <a:pt x="3"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8" name="Freeform 14"/>
            <p:cNvSpPr>
              <a:spLocks noEditPoints="1"/>
            </p:cNvSpPr>
            <p:nvPr/>
          </p:nvSpPr>
          <p:spPr bwMode="auto">
            <a:xfrm>
              <a:off x="5317291" y="3606785"/>
              <a:ext cx="241300" cy="238125"/>
            </a:xfrm>
            <a:custGeom>
              <a:avLst/>
              <a:gdLst>
                <a:gd name="T0" fmla="*/ 65 w 152"/>
                <a:gd name="T1" fmla="*/ 33 h 150"/>
                <a:gd name="T2" fmla="*/ 52 w 152"/>
                <a:gd name="T3" fmla="*/ 35 h 150"/>
                <a:gd name="T4" fmla="*/ 42 w 152"/>
                <a:gd name="T5" fmla="*/ 42 h 150"/>
                <a:gd name="T6" fmla="*/ 35 w 152"/>
                <a:gd name="T7" fmla="*/ 52 h 150"/>
                <a:gd name="T8" fmla="*/ 32 w 152"/>
                <a:gd name="T9" fmla="*/ 65 h 150"/>
                <a:gd name="T10" fmla="*/ 32 w 152"/>
                <a:gd name="T11" fmla="*/ 87 h 150"/>
                <a:gd name="T12" fmla="*/ 35 w 152"/>
                <a:gd name="T13" fmla="*/ 99 h 150"/>
                <a:gd name="T14" fmla="*/ 42 w 152"/>
                <a:gd name="T15" fmla="*/ 110 h 150"/>
                <a:gd name="T16" fmla="*/ 52 w 152"/>
                <a:gd name="T17" fmla="*/ 117 h 150"/>
                <a:gd name="T18" fmla="*/ 65 w 152"/>
                <a:gd name="T19" fmla="*/ 118 h 150"/>
                <a:gd name="T20" fmla="*/ 87 w 152"/>
                <a:gd name="T21" fmla="*/ 118 h 150"/>
                <a:gd name="T22" fmla="*/ 100 w 152"/>
                <a:gd name="T23" fmla="*/ 117 h 150"/>
                <a:gd name="T24" fmla="*/ 109 w 152"/>
                <a:gd name="T25" fmla="*/ 110 h 150"/>
                <a:gd name="T26" fmla="*/ 116 w 152"/>
                <a:gd name="T27" fmla="*/ 99 h 150"/>
                <a:gd name="T28" fmla="*/ 119 w 152"/>
                <a:gd name="T29" fmla="*/ 87 h 150"/>
                <a:gd name="T30" fmla="*/ 119 w 152"/>
                <a:gd name="T31" fmla="*/ 65 h 150"/>
                <a:gd name="T32" fmla="*/ 116 w 152"/>
                <a:gd name="T33" fmla="*/ 52 h 150"/>
                <a:gd name="T34" fmla="*/ 109 w 152"/>
                <a:gd name="T35" fmla="*/ 42 h 150"/>
                <a:gd name="T36" fmla="*/ 100 w 152"/>
                <a:gd name="T37" fmla="*/ 35 h 150"/>
                <a:gd name="T38" fmla="*/ 87 w 152"/>
                <a:gd name="T39" fmla="*/ 33 h 150"/>
                <a:gd name="T40" fmla="*/ 65 w 152"/>
                <a:gd name="T41" fmla="*/ 33 h 150"/>
                <a:gd name="T42" fmla="*/ 65 w 152"/>
                <a:gd name="T43" fmla="*/ 0 h 150"/>
                <a:gd name="T44" fmla="*/ 87 w 152"/>
                <a:gd name="T45" fmla="*/ 0 h 150"/>
                <a:gd name="T46" fmla="*/ 108 w 152"/>
                <a:gd name="T47" fmla="*/ 4 h 150"/>
                <a:gd name="T48" fmla="*/ 125 w 152"/>
                <a:gd name="T49" fmla="*/ 13 h 150"/>
                <a:gd name="T50" fmla="*/ 139 w 152"/>
                <a:gd name="T51" fmla="*/ 27 h 150"/>
                <a:gd name="T52" fmla="*/ 149 w 152"/>
                <a:gd name="T53" fmla="*/ 44 h 150"/>
                <a:gd name="T54" fmla="*/ 152 w 152"/>
                <a:gd name="T55" fmla="*/ 65 h 150"/>
                <a:gd name="T56" fmla="*/ 152 w 152"/>
                <a:gd name="T57" fmla="*/ 87 h 150"/>
                <a:gd name="T58" fmla="*/ 149 w 152"/>
                <a:gd name="T59" fmla="*/ 107 h 150"/>
                <a:gd name="T60" fmla="*/ 139 w 152"/>
                <a:gd name="T61" fmla="*/ 125 h 150"/>
                <a:gd name="T62" fmla="*/ 125 w 152"/>
                <a:gd name="T63" fmla="*/ 138 h 150"/>
                <a:gd name="T64" fmla="*/ 108 w 152"/>
                <a:gd name="T65" fmla="*/ 148 h 150"/>
                <a:gd name="T66" fmla="*/ 87 w 152"/>
                <a:gd name="T67" fmla="*/ 150 h 150"/>
                <a:gd name="T68" fmla="*/ 65 w 152"/>
                <a:gd name="T69" fmla="*/ 150 h 150"/>
                <a:gd name="T70" fmla="*/ 45 w 152"/>
                <a:gd name="T71" fmla="*/ 148 h 150"/>
                <a:gd name="T72" fmla="*/ 27 w 152"/>
                <a:gd name="T73" fmla="*/ 138 h 150"/>
                <a:gd name="T74" fmla="*/ 13 w 152"/>
                <a:gd name="T75" fmla="*/ 125 h 150"/>
                <a:gd name="T76" fmla="*/ 4 w 152"/>
                <a:gd name="T77" fmla="*/ 107 h 150"/>
                <a:gd name="T78" fmla="*/ 0 w 152"/>
                <a:gd name="T79" fmla="*/ 87 h 150"/>
                <a:gd name="T80" fmla="*/ 0 w 152"/>
                <a:gd name="T81" fmla="*/ 65 h 150"/>
                <a:gd name="T82" fmla="*/ 4 w 152"/>
                <a:gd name="T83" fmla="*/ 44 h 150"/>
                <a:gd name="T84" fmla="*/ 13 w 152"/>
                <a:gd name="T85" fmla="*/ 27 h 150"/>
                <a:gd name="T86" fmla="*/ 27 w 152"/>
                <a:gd name="T87" fmla="*/ 13 h 150"/>
                <a:gd name="T88" fmla="*/ 45 w 152"/>
                <a:gd name="T89" fmla="*/ 4 h 150"/>
                <a:gd name="T90" fmla="*/ 65 w 152"/>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150">
                  <a:moveTo>
                    <a:pt x="65" y="33"/>
                  </a:moveTo>
                  <a:lnTo>
                    <a:pt x="52" y="35"/>
                  </a:lnTo>
                  <a:lnTo>
                    <a:pt x="42" y="42"/>
                  </a:lnTo>
                  <a:lnTo>
                    <a:pt x="35" y="52"/>
                  </a:lnTo>
                  <a:lnTo>
                    <a:pt x="32" y="65"/>
                  </a:lnTo>
                  <a:lnTo>
                    <a:pt x="32" y="87"/>
                  </a:lnTo>
                  <a:lnTo>
                    <a:pt x="35" y="99"/>
                  </a:lnTo>
                  <a:lnTo>
                    <a:pt x="42" y="110"/>
                  </a:lnTo>
                  <a:lnTo>
                    <a:pt x="52" y="117"/>
                  </a:lnTo>
                  <a:lnTo>
                    <a:pt x="65" y="118"/>
                  </a:lnTo>
                  <a:lnTo>
                    <a:pt x="87" y="118"/>
                  </a:lnTo>
                  <a:lnTo>
                    <a:pt x="100" y="117"/>
                  </a:lnTo>
                  <a:lnTo>
                    <a:pt x="109" y="110"/>
                  </a:lnTo>
                  <a:lnTo>
                    <a:pt x="116" y="99"/>
                  </a:lnTo>
                  <a:lnTo>
                    <a:pt x="119" y="87"/>
                  </a:lnTo>
                  <a:lnTo>
                    <a:pt x="119" y="65"/>
                  </a:lnTo>
                  <a:lnTo>
                    <a:pt x="116" y="52"/>
                  </a:lnTo>
                  <a:lnTo>
                    <a:pt x="109" y="42"/>
                  </a:lnTo>
                  <a:lnTo>
                    <a:pt x="100" y="35"/>
                  </a:lnTo>
                  <a:lnTo>
                    <a:pt x="87" y="33"/>
                  </a:lnTo>
                  <a:lnTo>
                    <a:pt x="65" y="33"/>
                  </a:lnTo>
                  <a:close/>
                  <a:moveTo>
                    <a:pt x="65" y="0"/>
                  </a:moveTo>
                  <a:lnTo>
                    <a:pt x="87" y="0"/>
                  </a:lnTo>
                  <a:lnTo>
                    <a:pt x="108" y="4"/>
                  </a:lnTo>
                  <a:lnTo>
                    <a:pt x="125" y="13"/>
                  </a:lnTo>
                  <a:lnTo>
                    <a:pt x="139" y="27"/>
                  </a:lnTo>
                  <a:lnTo>
                    <a:pt x="149" y="44"/>
                  </a:lnTo>
                  <a:lnTo>
                    <a:pt x="152" y="65"/>
                  </a:lnTo>
                  <a:lnTo>
                    <a:pt x="152" y="87"/>
                  </a:lnTo>
                  <a:lnTo>
                    <a:pt x="149" y="107"/>
                  </a:lnTo>
                  <a:lnTo>
                    <a:pt x="139" y="125"/>
                  </a:lnTo>
                  <a:lnTo>
                    <a:pt x="125" y="138"/>
                  </a:lnTo>
                  <a:lnTo>
                    <a:pt x="108" y="148"/>
                  </a:lnTo>
                  <a:lnTo>
                    <a:pt x="87" y="150"/>
                  </a:lnTo>
                  <a:lnTo>
                    <a:pt x="65" y="150"/>
                  </a:lnTo>
                  <a:lnTo>
                    <a:pt x="45" y="148"/>
                  </a:lnTo>
                  <a:lnTo>
                    <a:pt x="27" y="138"/>
                  </a:lnTo>
                  <a:lnTo>
                    <a:pt x="13" y="125"/>
                  </a:lnTo>
                  <a:lnTo>
                    <a:pt x="4" y="107"/>
                  </a:lnTo>
                  <a:lnTo>
                    <a:pt x="0" y="87"/>
                  </a:lnTo>
                  <a:lnTo>
                    <a:pt x="0" y="65"/>
                  </a:lnTo>
                  <a:lnTo>
                    <a:pt x="4"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9" name="Freeform 15"/>
            <p:cNvSpPr>
              <a:spLocks noEditPoints="1"/>
            </p:cNvSpPr>
            <p:nvPr/>
          </p:nvSpPr>
          <p:spPr bwMode="auto">
            <a:xfrm>
              <a:off x="5925304" y="3557573"/>
              <a:ext cx="1497013" cy="336550"/>
            </a:xfrm>
            <a:custGeom>
              <a:avLst/>
              <a:gdLst>
                <a:gd name="T0" fmla="*/ 78 w 943"/>
                <a:gd name="T1" fmla="*/ 33 h 212"/>
                <a:gd name="T2" fmla="*/ 60 w 943"/>
                <a:gd name="T3" fmla="*/ 37 h 212"/>
                <a:gd name="T4" fmla="*/ 45 w 943"/>
                <a:gd name="T5" fmla="*/ 45 h 212"/>
                <a:gd name="T6" fmla="*/ 36 w 943"/>
                <a:gd name="T7" fmla="*/ 59 h 212"/>
                <a:gd name="T8" fmla="*/ 32 w 943"/>
                <a:gd name="T9" fmla="*/ 78 h 212"/>
                <a:gd name="T10" fmla="*/ 32 w 943"/>
                <a:gd name="T11" fmla="*/ 135 h 212"/>
                <a:gd name="T12" fmla="*/ 36 w 943"/>
                <a:gd name="T13" fmla="*/ 153 h 212"/>
                <a:gd name="T14" fmla="*/ 45 w 943"/>
                <a:gd name="T15" fmla="*/ 167 h 212"/>
                <a:gd name="T16" fmla="*/ 60 w 943"/>
                <a:gd name="T17" fmla="*/ 177 h 212"/>
                <a:gd name="T18" fmla="*/ 78 w 943"/>
                <a:gd name="T19" fmla="*/ 180 h 212"/>
                <a:gd name="T20" fmla="*/ 865 w 943"/>
                <a:gd name="T21" fmla="*/ 180 h 212"/>
                <a:gd name="T22" fmla="*/ 883 w 943"/>
                <a:gd name="T23" fmla="*/ 177 h 212"/>
                <a:gd name="T24" fmla="*/ 898 w 943"/>
                <a:gd name="T25" fmla="*/ 167 h 212"/>
                <a:gd name="T26" fmla="*/ 907 w 943"/>
                <a:gd name="T27" fmla="*/ 153 h 212"/>
                <a:gd name="T28" fmla="*/ 911 w 943"/>
                <a:gd name="T29" fmla="*/ 135 h 212"/>
                <a:gd name="T30" fmla="*/ 911 w 943"/>
                <a:gd name="T31" fmla="*/ 78 h 212"/>
                <a:gd name="T32" fmla="*/ 907 w 943"/>
                <a:gd name="T33" fmla="*/ 59 h 212"/>
                <a:gd name="T34" fmla="*/ 898 w 943"/>
                <a:gd name="T35" fmla="*/ 45 h 212"/>
                <a:gd name="T36" fmla="*/ 883 w 943"/>
                <a:gd name="T37" fmla="*/ 37 h 212"/>
                <a:gd name="T38" fmla="*/ 865 w 943"/>
                <a:gd name="T39" fmla="*/ 33 h 212"/>
                <a:gd name="T40" fmla="*/ 78 w 943"/>
                <a:gd name="T41" fmla="*/ 33 h 212"/>
                <a:gd name="T42" fmla="*/ 78 w 943"/>
                <a:gd name="T43" fmla="*/ 0 h 212"/>
                <a:gd name="T44" fmla="*/ 865 w 943"/>
                <a:gd name="T45" fmla="*/ 0 h 212"/>
                <a:gd name="T46" fmla="*/ 890 w 943"/>
                <a:gd name="T47" fmla="*/ 5 h 212"/>
                <a:gd name="T48" fmla="*/ 911 w 943"/>
                <a:gd name="T49" fmla="*/ 16 h 212"/>
                <a:gd name="T50" fmla="*/ 928 w 943"/>
                <a:gd name="T51" fmla="*/ 31 h 212"/>
                <a:gd name="T52" fmla="*/ 939 w 943"/>
                <a:gd name="T53" fmla="*/ 54 h 212"/>
                <a:gd name="T54" fmla="*/ 943 w 943"/>
                <a:gd name="T55" fmla="*/ 78 h 212"/>
                <a:gd name="T56" fmla="*/ 943 w 943"/>
                <a:gd name="T57" fmla="*/ 135 h 212"/>
                <a:gd name="T58" fmla="*/ 939 w 943"/>
                <a:gd name="T59" fmla="*/ 160 h 212"/>
                <a:gd name="T60" fmla="*/ 928 w 943"/>
                <a:gd name="T61" fmla="*/ 181 h 212"/>
                <a:gd name="T62" fmla="*/ 911 w 943"/>
                <a:gd name="T63" fmla="*/ 198 h 212"/>
                <a:gd name="T64" fmla="*/ 890 w 943"/>
                <a:gd name="T65" fmla="*/ 208 h 212"/>
                <a:gd name="T66" fmla="*/ 865 w 943"/>
                <a:gd name="T67" fmla="*/ 212 h 212"/>
                <a:gd name="T68" fmla="*/ 78 w 943"/>
                <a:gd name="T69" fmla="*/ 212 h 212"/>
                <a:gd name="T70" fmla="*/ 53 w 943"/>
                <a:gd name="T71" fmla="*/ 208 h 212"/>
                <a:gd name="T72" fmla="*/ 32 w 943"/>
                <a:gd name="T73" fmla="*/ 198 h 212"/>
                <a:gd name="T74" fmla="*/ 15 w 943"/>
                <a:gd name="T75" fmla="*/ 181 h 212"/>
                <a:gd name="T76" fmla="*/ 4 w 943"/>
                <a:gd name="T77" fmla="*/ 160 h 212"/>
                <a:gd name="T78" fmla="*/ 0 w 943"/>
                <a:gd name="T79" fmla="*/ 135 h 212"/>
                <a:gd name="T80" fmla="*/ 0 w 943"/>
                <a:gd name="T81" fmla="*/ 78 h 212"/>
                <a:gd name="T82" fmla="*/ 4 w 943"/>
                <a:gd name="T83" fmla="*/ 54 h 212"/>
                <a:gd name="T84" fmla="*/ 15 w 943"/>
                <a:gd name="T85" fmla="*/ 31 h 212"/>
                <a:gd name="T86" fmla="*/ 32 w 943"/>
                <a:gd name="T87" fmla="*/ 16 h 212"/>
                <a:gd name="T88" fmla="*/ 53 w 943"/>
                <a:gd name="T89" fmla="*/ 5 h 212"/>
                <a:gd name="T90" fmla="*/ 78 w 943"/>
                <a:gd name="T91"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43" h="212">
                  <a:moveTo>
                    <a:pt x="78" y="33"/>
                  </a:moveTo>
                  <a:lnTo>
                    <a:pt x="60" y="37"/>
                  </a:lnTo>
                  <a:lnTo>
                    <a:pt x="45" y="45"/>
                  </a:lnTo>
                  <a:lnTo>
                    <a:pt x="36" y="59"/>
                  </a:lnTo>
                  <a:lnTo>
                    <a:pt x="32" y="78"/>
                  </a:lnTo>
                  <a:lnTo>
                    <a:pt x="32" y="135"/>
                  </a:lnTo>
                  <a:lnTo>
                    <a:pt x="36" y="153"/>
                  </a:lnTo>
                  <a:lnTo>
                    <a:pt x="45" y="167"/>
                  </a:lnTo>
                  <a:lnTo>
                    <a:pt x="60" y="177"/>
                  </a:lnTo>
                  <a:lnTo>
                    <a:pt x="78" y="180"/>
                  </a:lnTo>
                  <a:lnTo>
                    <a:pt x="865" y="180"/>
                  </a:lnTo>
                  <a:lnTo>
                    <a:pt x="883" y="177"/>
                  </a:lnTo>
                  <a:lnTo>
                    <a:pt x="898" y="167"/>
                  </a:lnTo>
                  <a:lnTo>
                    <a:pt x="907" y="153"/>
                  </a:lnTo>
                  <a:lnTo>
                    <a:pt x="911" y="135"/>
                  </a:lnTo>
                  <a:lnTo>
                    <a:pt x="911" y="78"/>
                  </a:lnTo>
                  <a:lnTo>
                    <a:pt x="907" y="59"/>
                  </a:lnTo>
                  <a:lnTo>
                    <a:pt x="898" y="45"/>
                  </a:lnTo>
                  <a:lnTo>
                    <a:pt x="883" y="37"/>
                  </a:lnTo>
                  <a:lnTo>
                    <a:pt x="865" y="33"/>
                  </a:lnTo>
                  <a:lnTo>
                    <a:pt x="78" y="33"/>
                  </a:lnTo>
                  <a:close/>
                  <a:moveTo>
                    <a:pt x="78" y="0"/>
                  </a:moveTo>
                  <a:lnTo>
                    <a:pt x="865" y="0"/>
                  </a:lnTo>
                  <a:lnTo>
                    <a:pt x="890" y="5"/>
                  </a:lnTo>
                  <a:lnTo>
                    <a:pt x="911" y="16"/>
                  </a:lnTo>
                  <a:lnTo>
                    <a:pt x="928" y="31"/>
                  </a:lnTo>
                  <a:lnTo>
                    <a:pt x="939" y="54"/>
                  </a:lnTo>
                  <a:lnTo>
                    <a:pt x="943" y="78"/>
                  </a:lnTo>
                  <a:lnTo>
                    <a:pt x="943" y="135"/>
                  </a:lnTo>
                  <a:lnTo>
                    <a:pt x="939" y="160"/>
                  </a:lnTo>
                  <a:lnTo>
                    <a:pt x="928" y="181"/>
                  </a:lnTo>
                  <a:lnTo>
                    <a:pt x="911" y="198"/>
                  </a:lnTo>
                  <a:lnTo>
                    <a:pt x="890" y="208"/>
                  </a:lnTo>
                  <a:lnTo>
                    <a:pt x="865" y="212"/>
                  </a:lnTo>
                  <a:lnTo>
                    <a:pt x="78" y="212"/>
                  </a:lnTo>
                  <a:lnTo>
                    <a:pt x="53" y="208"/>
                  </a:lnTo>
                  <a:lnTo>
                    <a:pt x="32" y="198"/>
                  </a:lnTo>
                  <a:lnTo>
                    <a:pt x="15" y="181"/>
                  </a:lnTo>
                  <a:lnTo>
                    <a:pt x="4" y="160"/>
                  </a:lnTo>
                  <a:lnTo>
                    <a:pt x="0" y="135"/>
                  </a:lnTo>
                  <a:lnTo>
                    <a:pt x="0" y="78"/>
                  </a:lnTo>
                  <a:lnTo>
                    <a:pt x="4" y="54"/>
                  </a:lnTo>
                  <a:lnTo>
                    <a:pt x="15" y="31"/>
                  </a:lnTo>
                  <a:lnTo>
                    <a:pt x="32" y="16"/>
                  </a:lnTo>
                  <a:lnTo>
                    <a:pt x="53" y="5"/>
                  </a:lnTo>
                  <a:lnTo>
                    <a:pt x="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20" name="Freeform 16"/>
            <p:cNvSpPr>
              <a:spLocks noEditPoints="1"/>
            </p:cNvSpPr>
            <p:nvPr/>
          </p:nvSpPr>
          <p:spPr bwMode="auto">
            <a:xfrm>
              <a:off x="7914441" y="3440098"/>
              <a:ext cx="576263" cy="573088"/>
            </a:xfrm>
            <a:custGeom>
              <a:avLst/>
              <a:gdLst>
                <a:gd name="T0" fmla="*/ 184 w 363"/>
                <a:gd name="T1" fmla="*/ 32 h 361"/>
                <a:gd name="T2" fmla="*/ 150 w 363"/>
                <a:gd name="T3" fmla="*/ 36 h 361"/>
                <a:gd name="T4" fmla="*/ 118 w 363"/>
                <a:gd name="T5" fmla="*/ 48 h 361"/>
                <a:gd name="T6" fmla="*/ 90 w 363"/>
                <a:gd name="T7" fmla="*/ 64 h 361"/>
                <a:gd name="T8" fmla="*/ 66 w 363"/>
                <a:gd name="T9" fmla="*/ 88 h 361"/>
                <a:gd name="T10" fmla="*/ 48 w 363"/>
                <a:gd name="T11" fmla="*/ 115 h 361"/>
                <a:gd name="T12" fmla="*/ 37 w 363"/>
                <a:gd name="T13" fmla="*/ 146 h 361"/>
                <a:gd name="T14" fmla="*/ 32 w 363"/>
                <a:gd name="T15" fmla="*/ 178 h 361"/>
                <a:gd name="T16" fmla="*/ 37 w 363"/>
                <a:gd name="T17" fmla="*/ 213 h 361"/>
                <a:gd name="T18" fmla="*/ 48 w 363"/>
                <a:gd name="T19" fmla="*/ 244 h 361"/>
                <a:gd name="T20" fmla="*/ 66 w 363"/>
                <a:gd name="T21" fmla="*/ 272 h 361"/>
                <a:gd name="T22" fmla="*/ 90 w 363"/>
                <a:gd name="T23" fmla="*/ 296 h 361"/>
                <a:gd name="T24" fmla="*/ 118 w 363"/>
                <a:gd name="T25" fmla="*/ 313 h 361"/>
                <a:gd name="T26" fmla="*/ 149 w 363"/>
                <a:gd name="T27" fmla="*/ 326 h 361"/>
                <a:gd name="T28" fmla="*/ 184 w 363"/>
                <a:gd name="T29" fmla="*/ 328 h 361"/>
                <a:gd name="T30" fmla="*/ 217 w 363"/>
                <a:gd name="T31" fmla="*/ 326 h 361"/>
                <a:gd name="T32" fmla="*/ 248 w 363"/>
                <a:gd name="T33" fmla="*/ 313 h 361"/>
                <a:gd name="T34" fmla="*/ 275 w 363"/>
                <a:gd name="T35" fmla="*/ 295 h 361"/>
                <a:gd name="T36" fmla="*/ 297 w 363"/>
                <a:gd name="T37" fmla="*/ 272 h 361"/>
                <a:gd name="T38" fmla="*/ 315 w 363"/>
                <a:gd name="T39" fmla="*/ 244 h 361"/>
                <a:gd name="T40" fmla="*/ 327 w 363"/>
                <a:gd name="T41" fmla="*/ 212 h 361"/>
                <a:gd name="T42" fmla="*/ 331 w 363"/>
                <a:gd name="T43" fmla="*/ 178 h 361"/>
                <a:gd name="T44" fmla="*/ 327 w 363"/>
                <a:gd name="T45" fmla="*/ 146 h 361"/>
                <a:gd name="T46" fmla="*/ 315 w 363"/>
                <a:gd name="T47" fmla="*/ 115 h 361"/>
                <a:gd name="T48" fmla="*/ 297 w 363"/>
                <a:gd name="T49" fmla="*/ 88 h 361"/>
                <a:gd name="T50" fmla="*/ 275 w 363"/>
                <a:gd name="T51" fmla="*/ 64 h 361"/>
                <a:gd name="T52" fmla="*/ 248 w 363"/>
                <a:gd name="T53" fmla="*/ 48 h 361"/>
                <a:gd name="T54" fmla="*/ 217 w 363"/>
                <a:gd name="T55" fmla="*/ 36 h 361"/>
                <a:gd name="T56" fmla="*/ 184 w 363"/>
                <a:gd name="T57" fmla="*/ 32 h 361"/>
                <a:gd name="T58" fmla="*/ 184 w 363"/>
                <a:gd name="T59" fmla="*/ 0 h 361"/>
                <a:gd name="T60" fmla="*/ 219 w 363"/>
                <a:gd name="T61" fmla="*/ 4 h 361"/>
                <a:gd name="T62" fmla="*/ 252 w 363"/>
                <a:gd name="T63" fmla="*/ 14 h 361"/>
                <a:gd name="T64" fmla="*/ 283 w 363"/>
                <a:gd name="T65" fmla="*/ 31 h 361"/>
                <a:gd name="T66" fmla="*/ 310 w 363"/>
                <a:gd name="T67" fmla="*/ 53 h 361"/>
                <a:gd name="T68" fmla="*/ 332 w 363"/>
                <a:gd name="T69" fmla="*/ 80 h 361"/>
                <a:gd name="T70" fmla="*/ 348 w 363"/>
                <a:gd name="T71" fmla="*/ 109 h 361"/>
                <a:gd name="T72" fmla="*/ 359 w 363"/>
                <a:gd name="T73" fmla="*/ 143 h 361"/>
                <a:gd name="T74" fmla="*/ 363 w 363"/>
                <a:gd name="T75" fmla="*/ 178 h 361"/>
                <a:gd name="T76" fmla="*/ 359 w 363"/>
                <a:gd name="T77" fmla="*/ 215 h 361"/>
                <a:gd name="T78" fmla="*/ 349 w 363"/>
                <a:gd name="T79" fmla="*/ 250 h 361"/>
                <a:gd name="T80" fmla="*/ 332 w 363"/>
                <a:gd name="T81" fmla="*/ 281 h 361"/>
                <a:gd name="T82" fmla="*/ 310 w 363"/>
                <a:gd name="T83" fmla="*/ 307 h 361"/>
                <a:gd name="T84" fmla="*/ 283 w 363"/>
                <a:gd name="T85" fmla="*/ 330 h 361"/>
                <a:gd name="T86" fmla="*/ 254 w 363"/>
                <a:gd name="T87" fmla="*/ 347 h 361"/>
                <a:gd name="T88" fmla="*/ 220 w 363"/>
                <a:gd name="T89" fmla="*/ 358 h 361"/>
                <a:gd name="T90" fmla="*/ 184 w 363"/>
                <a:gd name="T91" fmla="*/ 361 h 361"/>
                <a:gd name="T92" fmla="*/ 147 w 363"/>
                <a:gd name="T93" fmla="*/ 358 h 361"/>
                <a:gd name="T94" fmla="*/ 112 w 363"/>
                <a:gd name="T95" fmla="*/ 347 h 361"/>
                <a:gd name="T96" fmla="*/ 81 w 363"/>
                <a:gd name="T97" fmla="*/ 330 h 361"/>
                <a:gd name="T98" fmla="*/ 55 w 363"/>
                <a:gd name="T99" fmla="*/ 307 h 361"/>
                <a:gd name="T100" fmla="*/ 32 w 363"/>
                <a:gd name="T101" fmla="*/ 281 h 361"/>
                <a:gd name="T102" fmla="*/ 15 w 363"/>
                <a:gd name="T103" fmla="*/ 250 h 361"/>
                <a:gd name="T104" fmla="*/ 4 w 363"/>
                <a:gd name="T105" fmla="*/ 215 h 361"/>
                <a:gd name="T106" fmla="*/ 0 w 363"/>
                <a:gd name="T107" fmla="*/ 178 h 361"/>
                <a:gd name="T108" fmla="*/ 4 w 363"/>
                <a:gd name="T109" fmla="*/ 143 h 361"/>
                <a:gd name="T110" fmla="*/ 15 w 363"/>
                <a:gd name="T111" fmla="*/ 109 h 361"/>
                <a:gd name="T112" fmla="*/ 32 w 363"/>
                <a:gd name="T113" fmla="*/ 79 h 361"/>
                <a:gd name="T114" fmla="*/ 55 w 363"/>
                <a:gd name="T115" fmla="*/ 52 h 361"/>
                <a:gd name="T116" fmla="*/ 81 w 363"/>
                <a:gd name="T117" fmla="*/ 31 h 361"/>
                <a:gd name="T118" fmla="*/ 112 w 363"/>
                <a:gd name="T119" fmla="*/ 14 h 361"/>
                <a:gd name="T120" fmla="*/ 147 w 363"/>
                <a:gd name="T121" fmla="*/ 4 h 361"/>
                <a:gd name="T122" fmla="*/ 184 w 363"/>
                <a:gd name="T12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3" h="361">
                  <a:moveTo>
                    <a:pt x="184" y="32"/>
                  </a:moveTo>
                  <a:lnTo>
                    <a:pt x="150" y="36"/>
                  </a:lnTo>
                  <a:lnTo>
                    <a:pt x="118" y="48"/>
                  </a:lnTo>
                  <a:lnTo>
                    <a:pt x="90" y="64"/>
                  </a:lnTo>
                  <a:lnTo>
                    <a:pt x="66" y="88"/>
                  </a:lnTo>
                  <a:lnTo>
                    <a:pt x="48" y="115"/>
                  </a:lnTo>
                  <a:lnTo>
                    <a:pt x="37" y="146"/>
                  </a:lnTo>
                  <a:lnTo>
                    <a:pt x="32" y="178"/>
                  </a:lnTo>
                  <a:lnTo>
                    <a:pt x="37" y="213"/>
                  </a:lnTo>
                  <a:lnTo>
                    <a:pt x="48" y="244"/>
                  </a:lnTo>
                  <a:lnTo>
                    <a:pt x="66" y="272"/>
                  </a:lnTo>
                  <a:lnTo>
                    <a:pt x="90" y="296"/>
                  </a:lnTo>
                  <a:lnTo>
                    <a:pt x="118" y="313"/>
                  </a:lnTo>
                  <a:lnTo>
                    <a:pt x="149" y="326"/>
                  </a:lnTo>
                  <a:lnTo>
                    <a:pt x="184" y="328"/>
                  </a:lnTo>
                  <a:lnTo>
                    <a:pt x="217" y="326"/>
                  </a:lnTo>
                  <a:lnTo>
                    <a:pt x="248" y="313"/>
                  </a:lnTo>
                  <a:lnTo>
                    <a:pt x="275" y="295"/>
                  </a:lnTo>
                  <a:lnTo>
                    <a:pt x="297" y="272"/>
                  </a:lnTo>
                  <a:lnTo>
                    <a:pt x="315" y="244"/>
                  </a:lnTo>
                  <a:lnTo>
                    <a:pt x="327" y="212"/>
                  </a:lnTo>
                  <a:lnTo>
                    <a:pt x="331" y="178"/>
                  </a:lnTo>
                  <a:lnTo>
                    <a:pt x="327" y="146"/>
                  </a:lnTo>
                  <a:lnTo>
                    <a:pt x="315" y="115"/>
                  </a:lnTo>
                  <a:lnTo>
                    <a:pt x="297" y="88"/>
                  </a:lnTo>
                  <a:lnTo>
                    <a:pt x="275" y="64"/>
                  </a:lnTo>
                  <a:lnTo>
                    <a:pt x="248" y="48"/>
                  </a:lnTo>
                  <a:lnTo>
                    <a:pt x="217" y="36"/>
                  </a:lnTo>
                  <a:lnTo>
                    <a:pt x="184" y="32"/>
                  </a:lnTo>
                  <a:close/>
                  <a:moveTo>
                    <a:pt x="184" y="0"/>
                  </a:moveTo>
                  <a:lnTo>
                    <a:pt x="219" y="4"/>
                  </a:lnTo>
                  <a:lnTo>
                    <a:pt x="252" y="14"/>
                  </a:lnTo>
                  <a:lnTo>
                    <a:pt x="283" y="31"/>
                  </a:lnTo>
                  <a:lnTo>
                    <a:pt x="310" y="53"/>
                  </a:lnTo>
                  <a:lnTo>
                    <a:pt x="332" y="80"/>
                  </a:lnTo>
                  <a:lnTo>
                    <a:pt x="348" y="109"/>
                  </a:lnTo>
                  <a:lnTo>
                    <a:pt x="359" y="143"/>
                  </a:lnTo>
                  <a:lnTo>
                    <a:pt x="363" y="178"/>
                  </a:lnTo>
                  <a:lnTo>
                    <a:pt x="359" y="215"/>
                  </a:lnTo>
                  <a:lnTo>
                    <a:pt x="349" y="250"/>
                  </a:lnTo>
                  <a:lnTo>
                    <a:pt x="332" y="281"/>
                  </a:lnTo>
                  <a:lnTo>
                    <a:pt x="310" y="307"/>
                  </a:lnTo>
                  <a:lnTo>
                    <a:pt x="283" y="330"/>
                  </a:lnTo>
                  <a:lnTo>
                    <a:pt x="254" y="347"/>
                  </a:lnTo>
                  <a:lnTo>
                    <a:pt x="220" y="358"/>
                  </a:lnTo>
                  <a:lnTo>
                    <a:pt x="184" y="361"/>
                  </a:lnTo>
                  <a:lnTo>
                    <a:pt x="147" y="358"/>
                  </a:lnTo>
                  <a:lnTo>
                    <a:pt x="112" y="347"/>
                  </a:lnTo>
                  <a:lnTo>
                    <a:pt x="81" y="330"/>
                  </a:lnTo>
                  <a:lnTo>
                    <a:pt x="55" y="307"/>
                  </a:lnTo>
                  <a:lnTo>
                    <a:pt x="32" y="281"/>
                  </a:lnTo>
                  <a:lnTo>
                    <a:pt x="15" y="250"/>
                  </a:lnTo>
                  <a:lnTo>
                    <a:pt x="4" y="215"/>
                  </a:lnTo>
                  <a:lnTo>
                    <a:pt x="0" y="178"/>
                  </a:lnTo>
                  <a:lnTo>
                    <a:pt x="4" y="143"/>
                  </a:lnTo>
                  <a:lnTo>
                    <a:pt x="15" y="109"/>
                  </a:lnTo>
                  <a:lnTo>
                    <a:pt x="32" y="79"/>
                  </a:lnTo>
                  <a:lnTo>
                    <a:pt x="55" y="52"/>
                  </a:lnTo>
                  <a:lnTo>
                    <a:pt x="81" y="31"/>
                  </a:lnTo>
                  <a:lnTo>
                    <a:pt x="112" y="14"/>
                  </a:lnTo>
                  <a:lnTo>
                    <a:pt x="147" y="4"/>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grpSp>
      <p:sp>
        <p:nvSpPr>
          <p:cNvPr id="21" name="TextBox 20"/>
          <p:cNvSpPr txBox="1"/>
          <p:nvPr/>
        </p:nvSpPr>
        <p:spPr>
          <a:xfrm>
            <a:off x="7653453" y="5477571"/>
            <a:ext cx="2407454" cy="991041"/>
          </a:xfrm>
          <a:prstGeom prst="rect">
            <a:avLst/>
          </a:prstGeom>
          <a:noFill/>
        </p:spPr>
        <p:txBody>
          <a:bodyPr wrap="none" lIns="155448" tIns="155448" rIns="155448" bIns="155448" rtlCol="0">
            <a:spAutoFit/>
          </a:bodyPr>
          <a:lstStyle/>
          <a:p>
            <a:pPr algn="ctr"/>
            <a:r>
              <a:rPr lang="en-CA" sz="2400" dirty="0">
                <a:solidFill>
                  <a:schemeClr val="bg2"/>
                </a:solidFill>
                <a:latin typeface="Arial" panose="020B0604020202020204" pitchFamily="34" charset="0"/>
                <a:cs typeface="Arial" panose="020B0604020202020204" pitchFamily="34" charset="0"/>
              </a:rPr>
              <a:t>BIG-IP APM</a:t>
            </a:r>
          </a:p>
          <a:p>
            <a:pPr algn="ctr"/>
            <a:r>
              <a:rPr lang="en-CA" sz="2000" dirty="0">
                <a:solidFill>
                  <a:schemeClr val="bg2"/>
                </a:solidFill>
                <a:latin typeface="Arial" panose="020B0604020202020204" pitchFamily="34" charset="0"/>
                <a:cs typeface="Arial" panose="020B0604020202020204" pitchFamily="34" charset="0"/>
              </a:rPr>
              <a:t>(Resource Server)</a:t>
            </a:r>
          </a:p>
        </p:txBody>
      </p:sp>
      <p:sp>
        <p:nvSpPr>
          <p:cNvPr id="53" name="Freeform 880"/>
          <p:cNvSpPr>
            <a:spLocks noEditPoints="1"/>
          </p:cNvSpPr>
          <p:nvPr/>
        </p:nvSpPr>
        <p:spPr bwMode="auto">
          <a:xfrm>
            <a:off x="10748766" y="4565336"/>
            <a:ext cx="965914" cy="965914"/>
          </a:xfrm>
          <a:custGeom>
            <a:avLst/>
            <a:gdLst>
              <a:gd name="T0" fmla="*/ 702 w 898"/>
              <a:gd name="T1" fmla="*/ 898 h 898"/>
              <a:gd name="T2" fmla="*/ 197 w 898"/>
              <a:gd name="T3" fmla="*/ 898 h 898"/>
              <a:gd name="T4" fmla="*/ 0 w 898"/>
              <a:gd name="T5" fmla="*/ 701 h 898"/>
              <a:gd name="T6" fmla="*/ 0 w 898"/>
              <a:gd name="T7" fmla="*/ 196 h 898"/>
              <a:gd name="T8" fmla="*/ 197 w 898"/>
              <a:gd name="T9" fmla="*/ 0 h 898"/>
              <a:gd name="T10" fmla="*/ 702 w 898"/>
              <a:gd name="T11" fmla="*/ 0 h 898"/>
              <a:gd name="T12" fmla="*/ 898 w 898"/>
              <a:gd name="T13" fmla="*/ 196 h 898"/>
              <a:gd name="T14" fmla="*/ 898 w 898"/>
              <a:gd name="T15" fmla="*/ 701 h 898"/>
              <a:gd name="T16" fmla="*/ 702 w 898"/>
              <a:gd name="T17" fmla="*/ 898 h 898"/>
              <a:gd name="T18" fmla="*/ 197 w 898"/>
              <a:gd name="T19" fmla="*/ 18 h 898"/>
              <a:gd name="T20" fmla="*/ 19 w 898"/>
              <a:gd name="T21" fmla="*/ 196 h 898"/>
              <a:gd name="T22" fmla="*/ 19 w 898"/>
              <a:gd name="T23" fmla="*/ 701 h 898"/>
              <a:gd name="T24" fmla="*/ 197 w 898"/>
              <a:gd name="T25" fmla="*/ 879 h 898"/>
              <a:gd name="T26" fmla="*/ 702 w 898"/>
              <a:gd name="T27" fmla="*/ 879 h 898"/>
              <a:gd name="T28" fmla="*/ 880 w 898"/>
              <a:gd name="T29" fmla="*/ 701 h 898"/>
              <a:gd name="T30" fmla="*/ 880 w 898"/>
              <a:gd name="T31" fmla="*/ 196 h 898"/>
              <a:gd name="T32" fmla="*/ 702 w 898"/>
              <a:gd name="T33" fmla="*/ 18 h 898"/>
              <a:gd name="T34" fmla="*/ 197 w 898"/>
              <a:gd name="T35" fmla="*/ 18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98" h="898">
                <a:moveTo>
                  <a:pt x="702" y="898"/>
                </a:moveTo>
                <a:cubicBezTo>
                  <a:pt x="197" y="898"/>
                  <a:pt x="197" y="898"/>
                  <a:pt x="197" y="898"/>
                </a:cubicBezTo>
                <a:cubicBezTo>
                  <a:pt x="89" y="898"/>
                  <a:pt x="0" y="809"/>
                  <a:pt x="0" y="701"/>
                </a:cubicBezTo>
                <a:cubicBezTo>
                  <a:pt x="0" y="196"/>
                  <a:pt x="0" y="196"/>
                  <a:pt x="0" y="196"/>
                </a:cubicBezTo>
                <a:cubicBezTo>
                  <a:pt x="0" y="88"/>
                  <a:pt x="89" y="0"/>
                  <a:pt x="197" y="0"/>
                </a:cubicBezTo>
                <a:cubicBezTo>
                  <a:pt x="702" y="0"/>
                  <a:pt x="702" y="0"/>
                  <a:pt x="702" y="0"/>
                </a:cubicBezTo>
                <a:cubicBezTo>
                  <a:pt x="810" y="0"/>
                  <a:pt x="898" y="88"/>
                  <a:pt x="898" y="196"/>
                </a:cubicBezTo>
                <a:cubicBezTo>
                  <a:pt x="898" y="701"/>
                  <a:pt x="898" y="701"/>
                  <a:pt x="898" y="701"/>
                </a:cubicBezTo>
                <a:cubicBezTo>
                  <a:pt x="898" y="809"/>
                  <a:pt x="810" y="898"/>
                  <a:pt x="702" y="898"/>
                </a:cubicBezTo>
                <a:close/>
                <a:moveTo>
                  <a:pt x="197" y="18"/>
                </a:moveTo>
                <a:cubicBezTo>
                  <a:pt x="99" y="18"/>
                  <a:pt x="19" y="98"/>
                  <a:pt x="19" y="196"/>
                </a:cubicBezTo>
                <a:cubicBezTo>
                  <a:pt x="19" y="701"/>
                  <a:pt x="19" y="701"/>
                  <a:pt x="19" y="701"/>
                </a:cubicBezTo>
                <a:cubicBezTo>
                  <a:pt x="19" y="799"/>
                  <a:pt x="99" y="879"/>
                  <a:pt x="197" y="879"/>
                </a:cubicBezTo>
                <a:cubicBezTo>
                  <a:pt x="702" y="879"/>
                  <a:pt x="702" y="879"/>
                  <a:pt x="702" y="879"/>
                </a:cubicBezTo>
                <a:cubicBezTo>
                  <a:pt x="800" y="879"/>
                  <a:pt x="880" y="799"/>
                  <a:pt x="880" y="701"/>
                </a:cubicBezTo>
                <a:cubicBezTo>
                  <a:pt x="880" y="196"/>
                  <a:pt x="880" y="196"/>
                  <a:pt x="880" y="196"/>
                </a:cubicBezTo>
                <a:cubicBezTo>
                  <a:pt x="880" y="98"/>
                  <a:pt x="800" y="18"/>
                  <a:pt x="702" y="18"/>
                </a:cubicBezTo>
                <a:lnTo>
                  <a:pt x="197" y="1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algn="ctr"/>
            <a:r>
              <a:rPr lang="en-US" sz="2800" dirty="0" err="1">
                <a:solidFill>
                  <a:schemeClr val="bg2"/>
                </a:solidFill>
                <a:latin typeface="OCRA" panose="020B7200000000000000" pitchFamily="34" charset="0"/>
                <a:cs typeface="Calibri Light" panose="020F0302020204030204" pitchFamily="34" charset="0"/>
              </a:rPr>
              <a:t>api</a:t>
            </a:r>
            <a:endParaRPr lang="en-US" sz="2800" dirty="0">
              <a:solidFill>
                <a:schemeClr val="bg2"/>
              </a:solidFill>
              <a:latin typeface="OCRA" panose="020B7200000000000000" pitchFamily="34" charset="0"/>
              <a:cs typeface="Calibri Light" panose="020F0302020204030204" pitchFamily="34" charset="0"/>
            </a:endParaRPr>
          </a:p>
        </p:txBody>
      </p:sp>
      <p:grpSp>
        <p:nvGrpSpPr>
          <p:cNvPr id="54" name="Group 53"/>
          <p:cNvGrpSpPr/>
          <p:nvPr/>
        </p:nvGrpSpPr>
        <p:grpSpPr>
          <a:xfrm>
            <a:off x="1373584" y="3048000"/>
            <a:ext cx="440532" cy="1180064"/>
            <a:chOff x="2336692" y="3849136"/>
            <a:chExt cx="440532" cy="1180064"/>
          </a:xfrm>
        </p:grpSpPr>
        <p:cxnSp>
          <p:nvCxnSpPr>
            <p:cNvPr id="55" name="Straight Arrow Connector 54"/>
            <p:cNvCxnSpPr/>
            <p:nvPr/>
          </p:nvCxnSpPr>
          <p:spPr>
            <a:xfrm flipV="1">
              <a:off x="2543415" y="3849136"/>
              <a:ext cx="13543" cy="1180064"/>
            </a:xfrm>
            <a:prstGeom prst="straightConnector1">
              <a:avLst/>
            </a:prstGeom>
            <a:ln w="76200" cap="rnd">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3" name="Oval 92"/>
            <p:cNvSpPr/>
            <p:nvPr/>
          </p:nvSpPr>
          <p:spPr>
            <a:xfrm>
              <a:off x="2336692" y="4274464"/>
              <a:ext cx="440532" cy="44053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000" b="1" dirty="0"/>
                <a:t>1</a:t>
              </a:r>
            </a:p>
          </p:txBody>
        </p:sp>
      </p:grpSp>
      <p:sp>
        <p:nvSpPr>
          <p:cNvPr id="94" name="TextBox 93"/>
          <p:cNvSpPr txBox="1"/>
          <p:nvPr/>
        </p:nvSpPr>
        <p:spPr>
          <a:xfrm>
            <a:off x="6392931" y="454496"/>
            <a:ext cx="5585922" cy="2037481"/>
          </a:xfrm>
          <a:prstGeom prst="rect">
            <a:avLst/>
          </a:prstGeom>
          <a:noFill/>
        </p:spPr>
        <p:txBody>
          <a:bodyPr wrap="square" lIns="155448" tIns="155448" rIns="155448" bIns="155448" rtlCol="0">
            <a:spAutoFit/>
          </a:bodyPr>
          <a:lstStyle/>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Client web application directs Resource Owner to Authorization Server to obtain authorization code</a:t>
            </a:r>
          </a:p>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RO authenticates with AS and authorizes the client</a:t>
            </a:r>
          </a:p>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AS redirects RO to client with JWT token</a:t>
            </a:r>
          </a:p>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Client makes API call to RS with access token</a:t>
            </a:r>
          </a:p>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RS validates and retrieves scope data from the token</a:t>
            </a:r>
          </a:p>
          <a:p>
            <a:pPr marL="457200" indent="-457200">
              <a:buAutoNum type="arabicParenR"/>
            </a:pPr>
            <a:r>
              <a:rPr lang="en-CA" sz="1600" dirty="0">
                <a:solidFill>
                  <a:schemeClr val="bg2"/>
                </a:solidFill>
                <a:latin typeface="Arial" panose="020B0604020202020204" pitchFamily="34" charset="0"/>
                <a:cs typeface="Arial" panose="020B0604020202020204" pitchFamily="34" charset="0"/>
              </a:rPr>
              <a:t>Access control decision made based on scope data</a:t>
            </a:r>
          </a:p>
        </p:txBody>
      </p:sp>
      <p:grpSp>
        <p:nvGrpSpPr>
          <p:cNvPr id="62" name="Group 61"/>
          <p:cNvGrpSpPr/>
          <p:nvPr/>
        </p:nvGrpSpPr>
        <p:grpSpPr>
          <a:xfrm>
            <a:off x="9928851" y="4849991"/>
            <a:ext cx="727179" cy="440532"/>
            <a:chOff x="9948971" y="4398209"/>
            <a:chExt cx="727179" cy="440532"/>
          </a:xfrm>
        </p:grpSpPr>
        <p:cxnSp>
          <p:nvCxnSpPr>
            <p:cNvPr id="91" name="Straight Arrow Connector 90"/>
            <p:cNvCxnSpPr/>
            <p:nvPr/>
          </p:nvCxnSpPr>
          <p:spPr>
            <a:xfrm>
              <a:off x="9982200" y="4606746"/>
              <a:ext cx="693950" cy="0"/>
            </a:xfrm>
            <a:prstGeom prst="straightConnector1">
              <a:avLst/>
            </a:prstGeom>
            <a:ln w="762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100" name="Oval 99"/>
            <p:cNvSpPr/>
            <p:nvPr/>
          </p:nvSpPr>
          <p:spPr>
            <a:xfrm>
              <a:off x="9948971" y="4398209"/>
              <a:ext cx="440532" cy="44053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000" b="1" dirty="0"/>
                <a:t>4</a:t>
              </a:r>
            </a:p>
          </p:txBody>
        </p:sp>
      </p:grpSp>
      <p:grpSp>
        <p:nvGrpSpPr>
          <p:cNvPr id="78" name="Group 77"/>
          <p:cNvGrpSpPr/>
          <p:nvPr/>
        </p:nvGrpSpPr>
        <p:grpSpPr>
          <a:xfrm>
            <a:off x="654180" y="4393729"/>
            <a:ext cx="1450086" cy="989843"/>
            <a:chOff x="31629350" y="10067925"/>
            <a:chExt cx="3916363" cy="2673350"/>
          </a:xfrm>
          <a:solidFill>
            <a:schemeClr val="bg1"/>
          </a:solidFill>
        </p:grpSpPr>
        <p:sp>
          <p:nvSpPr>
            <p:cNvPr id="79" name="Freeform 812"/>
            <p:cNvSpPr>
              <a:spLocks/>
            </p:cNvSpPr>
            <p:nvPr/>
          </p:nvSpPr>
          <p:spPr bwMode="auto">
            <a:xfrm>
              <a:off x="31629350" y="10067925"/>
              <a:ext cx="3916363" cy="2673350"/>
            </a:xfrm>
            <a:custGeom>
              <a:avLst/>
              <a:gdLst>
                <a:gd name="T0" fmla="*/ 1035 w 1044"/>
                <a:gd name="T1" fmla="*/ 713 h 713"/>
                <a:gd name="T2" fmla="*/ 9 w 1044"/>
                <a:gd name="T3" fmla="*/ 713 h 713"/>
                <a:gd name="T4" fmla="*/ 0 w 1044"/>
                <a:gd name="T5" fmla="*/ 704 h 713"/>
                <a:gd name="T6" fmla="*/ 0 w 1044"/>
                <a:gd name="T7" fmla="*/ 156 h 713"/>
                <a:gd name="T8" fmla="*/ 9 w 1044"/>
                <a:gd name="T9" fmla="*/ 146 h 713"/>
                <a:gd name="T10" fmla="*/ 1026 w 1044"/>
                <a:gd name="T11" fmla="*/ 146 h 713"/>
                <a:gd name="T12" fmla="*/ 1026 w 1044"/>
                <a:gd name="T13" fmla="*/ 18 h 713"/>
                <a:gd name="T14" fmla="*/ 18 w 1044"/>
                <a:gd name="T15" fmla="*/ 18 h 713"/>
                <a:gd name="T16" fmla="*/ 18 w 1044"/>
                <a:gd name="T17" fmla="*/ 82 h 713"/>
                <a:gd name="T18" fmla="*/ 9 w 1044"/>
                <a:gd name="T19" fmla="*/ 91 h 713"/>
                <a:gd name="T20" fmla="*/ 0 w 1044"/>
                <a:gd name="T21" fmla="*/ 82 h 713"/>
                <a:gd name="T22" fmla="*/ 0 w 1044"/>
                <a:gd name="T23" fmla="*/ 9 h 713"/>
                <a:gd name="T24" fmla="*/ 9 w 1044"/>
                <a:gd name="T25" fmla="*/ 0 h 713"/>
                <a:gd name="T26" fmla="*/ 1035 w 1044"/>
                <a:gd name="T27" fmla="*/ 0 h 713"/>
                <a:gd name="T28" fmla="*/ 1044 w 1044"/>
                <a:gd name="T29" fmla="*/ 9 h 713"/>
                <a:gd name="T30" fmla="*/ 1044 w 1044"/>
                <a:gd name="T31" fmla="*/ 156 h 713"/>
                <a:gd name="T32" fmla="*/ 1035 w 1044"/>
                <a:gd name="T33" fmla="*/ 165 h 713"/>
                <a:gd name="T34" fmla="*/ 18 w 1044"/>
                <a:gd name="T35" fmla="*/ 165 h 713"/>
                <a:gd name="T36" fmla="*/ 18 w 1044"/>
                <a:gd name="T37" fmla="*/ 695 h 713"/>
                <a:gd name="T38" fmla="*/ 1026 w 1044"/>
                <a:gd name="T39" fmla="*/ 695 h 713"/>
                <a:gd name="T40" fmla="*/ 1026 w 1044"/>
                <a:gd name="T41" fmla="*/ 229 h 713"/>
                <a:gd name="T42" fmla="*/ 1035 w 1044"/>
                <a:gd name="T43" fmla="*/ 220 h 713"/>
                <a:gd name="T44" fmla="*/ 1044 w 1044"/>
                <a:gd name="T45" fmla="*/ 229 h 713"/>
                <a:gd name="T46" fmla="*/ 1044 w 1044"/>
                <a:gd name="T47" fmla="*/ 704 h 713"/>
                <a:gd name="T48" fmla="*/ 1035 w 1044"/>
                <a:gd name="T49" fmla="*/ 713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44" h="713">
                  <a:moveTo>
                    <a:pt x="1035" y="713"/>
                  </a:moveTo>
                  <a:cubicBezTo>
                    <a:pt x="9" y="713"/>
                    <a:pt x="9" y="713"/>
                    <a:pt x="9" y="713"/>
                  </a:cubicBezTo>
                  <a:cubicBezTo>
                    <a:pt x="4" y="713"/>
                    <a:pt x="0" y="709"/>
                    <a:pt x="0" y="704"/>
                  </a:cubicBezTo>
                  <a:cubicBezTo>
                    <a:pt x="0" y="156"/>
                    <a:pt x="0" y="156"/>
                    <a:pt x="0" y="156"/>
                  </a:cubicBezTo>
                  <a:cubicBezTo>
                    <a:pt x="0" y="150"/>
                    <a:pt x="4" y="146"/>
                    <a:pt x="9" y="146"/>
                  </a:cubicBezTo>
                  <a:cubicBezTo>
                    <a:pt x="1026" y="146"/>
                    <a:pt x="1026" y="146"/>
                    <a:pt x="1026" y="146"/>
                  </a:cubicBezTo>
                  <a:cubicBezTo>
                    <a:pt x="1026" y="18"/>
                    <a:pt x="1026" y="18"/>
                    <a:pt x="1026" y="18"/>
                  </a:cubicBezTo>
                  <a:cubicBezTo>
                    <a:pt x="18" y="18"/>
                    <a:pt x="18" y="18"/>
                    <a:pt x="18" y="18"/>
                  </a:cubicBezTo>
                  <a:cubicBezTo>
                    <a:pt x="18" y="82"/>
                    <a:pt x="18" y="82"/>
                    <a:pt x="18" y="82"/>
                  </a:cubicBezTo>
                  <a:cubicBezTo>
                    <a:pt x="18" y="87"/>
                    <a:pt x="14" y="91"/>
                    <a:pt x="9" y="91"/>
                  </a:cubicBezTo>
                  <a:cubicBezTo>
                    <a:pt x="4" y="91"/>
                    <a:pt x="0" y="87"/>
                    <a:pt x="0" y="82"/>
                  </a:cubicBezTo>
                  <a:cubicBezTo>
                    <a:pt x="0" y="9"/>
                    <a:pt x="0" y="9"/>
                    <a:pt x="0" y="9"/>
                  </a:cubicBezTo>
                  <a:cubicBezTo>
                    <a:pt x="0" y="4"/>
                    <a:pt x="4" y="0"/>
                    <a:pt x="9" y="0"/>
                  </a:cubicBezTo>
                  <a:cubicBezTo>
                    <a:pt x="1035" y="0"/>
                    <a:pt x="1035" y="0"/>
                    <a:pt x="1035" y="0"/>
                  </a:cubicBezTo>
                  <a:cubicBezTo>
                    <a:pt x="1040" y="0"/>
                    <a:pt x="1044" y="4"/>
                    <a:pt x="1044" y="9"/>
                  </a:cubicBezTo>
                  <a:cubicBezTo>
                    <a:pt x="1044" y="156"/>
                    <a:pt x="1044" y="156"/>
                    <a:pt x="1044" y="156"/>
                  </a:cubicBezTo>
                  <a:cubicBezTo>
                    <a:pt x="1044" y="161"/>
                    <a:pt x="1040" y="165"/>
                    <a:pt x="1035" y="165"/>
                  </a:cubicBezTo>
                  <a:cubicBezTo>
                    <a:pt x="18" y="165"/>
                    <a:pt x="18" y="165"/>
                    <a:pt x="18" y="165"/>
                  </a:cubicBezTo>
                  <a:cubicBezTo>
                    <a:pt x="18" y="695"/>
                    <a:pt x="18" y="695"/>
                    <a:pt x="18" y="695"/>
                  </a:cubicBezTo>
                  <a:cubicBezTo>
                    <a:pt x="1026" y="695"/>
                    <a:pt x="1026" y="695"/>
                    <a:pt x="1026" y="695"/>
                  </a:cubicBezTo>
                  <a:cubicBezTo>
                    <a:pt x="1026" y="229"/>
                    <a:pt x="1026" y="229"/>
                    <a:pt x="1026" y="229"/>
                  </a:cubicBezTo>
                  <a:cubicBezTo>
                    <a:pt x="1026" y="224"/>
                    <a:pt x="1030" y="220"/>
                    <a:pt x="1035" y="220"/>
                  </a:cubicBezTo>
                  <a:cubicBezTo>
                    <a:pt x="1040" y="220"/>
                    <a:pt x="1044" y="224"/>
                    <a:pt x="1044" y="229"/>
                  </a:cubicBezTo>
                  <a:cubicBezTo>
                    <a:pt x="1044" y="704"/>
                    <a:pt x="1044" y="704"/>
                    <a:pt x="1044" y="704"/>
                  </a:cubicBezTo>
                  <a:cubicBezTo>
                    <a:pt x="1044" y="709"/>
                    <a:pt x="1040" y="713"/>
                    <a:pt x="1035" y="7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813"/>
            <p:cNvSpPr>
              <a:spLocks/>
            </p:cNvSpPr>
            <p:nvPr/>
          </p:nvSpPr>
          <p:spPr bwMode="auto">
            <a:xfrm>
              <a:off x="31903987" y="10340975"/>
              <a:ext cx="344488" cy="68263"/>
            </a:xfrm>
            <a:custGeom>
              <a:avLst/>
              <a:gdLst>
                <a:gd name="T0" fmla="*/ 83 w 92"/>
                <a:gd name="T1" fmla="*/ 18 h 18"/>
                <a:gd name="T2" fmla="*/ 9 w 92"/>
                <a:gd name="T3" fmla="*/ 18 h 18"/>
                <a:gd name="T4" fmla="*/ 0 w 92"/>
                <a:gd name="T5" fmla="*/ 9 h 18"/>
                <a:gd name="T6" fmla="*/ 9 w 92"/>
                <a:gd name="T7" fmla="*/ 0 h 18"/>
                <a:gd name="T8" fmla="*/ 83 w 92"/>
                <a:gd name="T9" fmla="*/ 0 h 18"/>
                <a:gd name="T10" fmla="*/ 92 w 92"/>
                <a:gd name="T11" fmla="*/ 9 h 18"/>
                <a:gd name="T12" fmla="*/ 83 w 9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2" h="18">
                  <a:moveTo>
                    <a:pt x="83" y="18"/>
                  </a:moveTo>
                  <a:cubicBezTo>
                    <a:pt x="9" y="18"/>
                    <a:pt x="9" y="18"/>
                    <a:pt x="9" y="18"/>
                  </a:cubicBezTo>
                  <a:cubicBezTo>
                    <a:pt x="4" y="18"/>
                    <a:pt x="0" y="14"/>
                    <a:pt x="0" y="9"/>
                  </a:cubicBezTo>
                  <a:cubicBezTo>
                    <a:pt x="0" y="4"/>
                    <a:pt x="4" y="0"/>
                    <a:pt x="9" y="0"/>
                  </a:cubicBezTo>
                  <a:cubicBezTo>
                    <a:pt x="83" y="0"/>
                    <a:pt x="83" y="0"/>
                    <a:pt x="83" y="0"/>
                  </a:cubicBezTo>
                  <a:cubicBezTo>
                    <a:pt x="88" y="0"/>
                    <a:pt x="92" y="4"/>
                    <a:pt x="92" y="9"/>
                  </a:cubicBezTo>
                  <a:cubicBezTo>
                    <a:pt x="92" y="14"/>
                    <a:pt x="88" y="18"/>
                    <a:pt x="8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814"/>
            <p:cNvSpPr>
              <a:spLocks/>
            </p:cNvSpPr>
            <p:nvPr/>
          </p:nvSpPr>
          <p:spPr bwMode="auto">
            <a:xfrm>
              <a:off x="32454850" y="10340975"/>
              <a:ext cx="341313" cy="68263"/>
            </a:xfrm>
            <a:custGeom>
              <a:avLst/>
              <a:gdLst>
                <a:gd name="T0" fmla="*/ 82 w 91"/>
                <a:gd name="T1" fmla="*/ 18 h 18"/>
                <a:gd name="T2" fmla="*/ 9 w 91"/>
                <a:gd name="T3" fmla="*/ 18 h 18"/>
                <a:gd name="T4" fmla="*/ 0 w 91"/>
                <a:gd name="T5" fmla="*/ 9 h 18"/>
                <a:gd name="T6" fmla="*/ 9 w 91"/>
                <a:gd name="T7" fmla="*/ 0 h 18"/>
                <a:gd name="T8" fmla="*/ 82 w 91"/>
                <a:gd name="T9" fmla="*/ 0 h 18"/>
                <a:gd name="T10" fmla="*/ 91 w 91"/>
                <a:gd name="T11" fmla="*/ 9 h 18"/>
                <a:gd name="T12" fmla="*/ 82 w 91"/>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1" h="18">
                  <a:moveTo>
                    <a:pt x="82" y="18"/>
                  </a:moveTo>
                  <a:cubicBezTo>
                    <a:pt x="9" y="18"/>
                    <a:pt x="9" y="18"/>
                    <a:pt x="9" y="18"/>
                  </a:cubicBezTo>
                  <a:cubicBezTo>
                    <a:pt x="4" y="18"/>
                    <a:pt x="0" y="14"/>
                    <a:pt x="0" y="9"/>
                  </a:cubicBezTo>
                  <a:cubicBezTo>
                    <a:pt x="0" y="4"/>
                    <a:pt x="4" y="0"/>
                    <a:pt x="9" y="0"/>
                  </a:cubicBezTo>
                  <a:cubicBezTo>
                    <a:pt x="82" y="0"/>
                    <a:pt x="82" y="0"/>
                    <a:pt x="82" y="0"/>
                  </a:cubicBezTo>
                  <a:cubicBezTo>
                    <a:pt x="87" y="0"/>
                    <a:pt x="91" y="4"/>
                    <a:pt x="91" y="9"/>
                  </a:cubicBezTo>
                  <a:cubicBezTo>
                    <a:pt x="91" y="14"/>
                    <a:pt x="87" y="18"/>
                    <a:pt x="82"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815"/>
            <p:cNvSpPr>
              <a:spLocks/>
            </p:cNvSpPr>
            <p:nvPr/>
          </p:nvSpPr>
          <p:spPr bwMode="auto">
            <a:xfrm>
              <a:off x="33002537" y="10340975"/>
              <a:ext cx="344488" cy="68263"/>
            </a:xfrm>
            <a:custGeom>
              <a:avLst/>
              <a:gdLst>
                <a:gd name="T0" fmla="*/ 83 w 92"/>
                <a:gd name="T1" fmla="*/ 18 h 18"/>
                <a:gd name="T2" fmla="*/ 10 w 92"/>
                <a:gd name="T3" fmla="*/ 18 h 18"/>
                <a:gd name="T4" fmla="*/ 0 w 92"/>
                <a:gd name="T5" fmla="*/ 9 h 18"/>
                <a:gd name="T6" fmla="*/ 10 w 92"/>
                <a:gd name="T7" fmla="*/ 0 h 18"/>
                <a:gd name="T8" fmla="*/ 83 w 92"/>
                <a:gd name="T9" fmla="*/ 0 h 18"/>
                <a:gd name="T10" fmla="*/ 92 w 92"/>
                <a:gd name="T11" fmla="*/ 9 h 18"/>
                <a:gd name="T12" fmla="*/ 83 w 92"/>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2" h="18">
                  <a:moveTo>
                    <a:pt x="83" y="18"/>
                  </a:moveTo>
                  <a:cubicBezTo>
                    <a:pt x="10" y="18"/>
                    <a:pt x="10" y="18"/>
                    <a:pt x="10" y="18"/>
                  </a:cubicBezTo>
                  <a:cubicBezTo>
                    <a:pt x="5" y="18"/>
                    <a:pt x="0" y="14"/>
                    <a:pt x="0" y="9"/>
                  </a:cubicBezTo>
                  <a:cubicBezTo>
                    <a:pt x="0" y="4"/>
                    <a:pt x="5" y="0"/>
                    <a:pt x="10" y="0"/>
                  </a:cubicBezTo>
                  <a:cubicBezTo>
                    <a:pt x="83" y="0"/>
                    <a:pt x="83" y="0"/>
                    <a:pt x="83" y="0"/>
                  </a:cubicBezTo>
                  <a:cubicBezTo>
                    <a:pt x="88" y="0"/>
                    <a:pt x="92" y="4"/>
                    <a:pt x="92" y="9"/>
                  </a:cubicBezTo>
                  <a:cubicBezTo>
                    <a:pt x="92" y="14"/>
                    <a:pt x="88" y="18"/>
                    <a:pt x="8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816"/>
            <p:cNvSpPr>
              <a:spLocks noEditPoints="1"/>
            </p:cNvSpPr>
            <p:nvPr/>
          </p:nvSpPr>
          <p:spPr bwMode="auto">
            <a:xfrm>
              <a:off x="35102800" y="10240963"/>
              <a:ext cx="269875" cy="273050"/>
            </a:xfrm>
            <a:custGeom>
              <a:avLst/>
              <a:gdLst>
                <a:gd name="T0" fmla="*/ 36 w 72"/>
                <a:gd name="T1" fmla="*/ 18 h 73"/>
                <a:gd name="T2" fmla="*/ 54 w 72"/>
                <a:gd name="T3" fmla="*/ 36 h 73"/>
                <a:gd name="T4" fmla="*/ 36 w 72"/>
                <a:gd name="T5" fmla="*/ 55 h 73"/>
                <a:gd name="T6" fmla="*/ 18 w 72"/>
                <a:gd name="T7" fmla="*/ 36 h 73"/>
                <a:gd name="T8" fmla="*/ 36 w 72"/>
                <a:gd name="T9" fmla="*/ 18 h 73"/>
                <a:gd name="T10" fmla="*/ 36 w 72"/>
                <a:gd name="T11" fmla="*/ 0 h 73"/>
                <a:gd name="T12" fmla="*/ 0 w 72"/>
                <a:gd name="T13" fmla="*/ 36 h 73"/>
                <a:gd name="T14" fmla="*/ 36 w 72"/>
                <a:gd name="T15" fmla="*/ 73 h 73"/>
                <a:gd name="T16" fmla="*/ 72 w 72"/>
                <a:gd name="T17" fmla="*/ 36 h 73"/>
                <a:gd name="T18" fmla="*/ 36 w 72"/>
                <a:gd name="T1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3">
                  <a:moveTo>
                    <a:pt x="36" y="18"/>
                  </a:moveTo>
                  <a:cubicBezTo>
                    <a:pt x="46" y="18"/>
                    <a:pt x="54" y="26"/>
                    <a:pt x="54" y="36"/>
                  </a:cubicBezTo>
                  <a:cubicBezTo>
                    <a:pt x="54" y="46"/>
                    <a:pt x="46" y="55"/>
                    <a:pt x="36" y="55"/>
                  </a:cubicBezTo>
                  <a:cubicBezTo>
                    <a:pt x="26" y="55"/>
                    <a:pt x="18" y="46"/>
                    <a:pt x="18" y="36"/>
                  </a:cubicBezTo>
                  <a:cubicBezTo>
                    <a:pt x="18" y="26"/>
                    <a:pt x="26" y="18"/>
                    <a:pt x="36" y="18"/>
                  </a:cubicBezTo>
                  <a:moveTo>
                    <a:pt x="36" y="0"/>
                  </a:moveTo>
                  <a:cubicBezTo>
                    <a:pt x="16" y="0"/>
                    <a:pt x="0" y="16"/>
                    <a:pt x="0" y="36"/>
                  </a:cubicBezTo>
                  <a:cubicBezTo>
                    <a:pt x="0" y="56"/>
                    <a:pt x="16" y="73"/>
                    <a:pt x="36" y="73"/>
                  </a:cubicBezTo>
                  <a:cubicBezTo>
                    <a:pt x="56" y="73"/>
                    <a:pt x="72" y="56"/>
                    <a:pt x="72" y="36"/>
                  </a:cubicBezTo>
                  <a:cubicBezTo>
                    <a:pt x="72" y="16"/>
                    <a:pt x="56" y="0"/>
                    <a:pt x="3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817"/>
            <p:cNvSpPr>
              <a:spLocks/>
            </p:cNvSpPr>
            <p:nvPr/>
          </p:nvSpPr>
          <p:spPr bwMode="auto">
            <a:xfrm>
              <a:off x="32435800" y="11290300"/>
              <a:ext cx="800100" cy="768350"/>
            </a:xfrm>
            <a:custGeom>
              <a:avLst/>
              <a:gdLst>
                <a:gd name="T0" fmla="*/ 202 w 213"/>
                <a:gd name="T1" fmla="*/ 205 h 205"/>
                <a:gd name="T2" fmla="*/ 198 w 213"/>
                <a:gd name="T3" fmla="*/ 204 h 205"/>
                <a:gd name="T4" fmla="*/ 5 w 213"/>
                <a:gd name="T5" fmla="*/ 112 h 205"/>
                <a:gd name="T6" fmla="*/ 0 w 213"/>
                <a:gd name="T7" fmla="*/ 104 h 205"/>
                <a:gd name="T8" fmla="*/ 5 w 213"/>
                <a:gd name="T9" fmla="*/ 95 h 205"/>
                <a:gd name="T10" fmla="*/ 198 w 213"/>
                <a:gd name="T11" fmla="*/ 2 h 205"/>
                <a:gd name="T12" fmla="*/ 211 w 213"/>
                <a:gd name="T13" fmla="*/ 6 h 205"/>
                <a:gd name="T14" fmla="*/ 206 w 213"/>
                <a:gd name="T15" fmla="*/ 19 h 205"/>
                <a:gd name="T16" fmla="*/ 30 w 213"/>
                <a:gd name="T17" fmla="*/ 103 h 205"/>
                <a:gd name="T18" fmla="*/ 206 w 213"/>
                <a:gd name="T19" fmla="*/ 188 h 205"/>
                <a:gd name="T20" fmla="*/ 211 w 213"/>
                <a:gd name="T21" fmla="*/ 200 h 205"/>
                <a:gd name="T22" fmla="*/ 202 w 213"/>
                <a:gd name="T23"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3" h="205">
                  <a:moveTo>
                    <a:pt x="202" y="205"/>
                  </a:moveTo>
                  <a:cubicBezTo>
                    <a:pt x="201" y="205"/>
                    <a:pt x="200" y="205"/>
                    <a:pt x="198" y="204"/>
                  </a:cubicBezTo>
                  <a:cubicBezTo>
                    <a:pt x="5" y="112"/>
                    <a:pt x="5" y="112"/>
                    <a:pt x="5" y="112"/>
                  </a:cubicBezTo>
                  <a:cubicBezTo>
                    <a:pt x="2" y="110"/>
                    <a:pt x="0" y="107"/>
                    <a:pt x="0" y="104"/>
                  </a:cubicBezTo>
                  <a:cubicBezTo>
                    <a:pt x="0" y="100"/>
                    <a:pt x="2" y="97"/>
                    <a:pt x="5" y="95"/>
                  </a:cubicBezTo>
                  <a:cubicBezTo>
                    <a:pt x="198" y="2"/>
                    <a:pt x="198" y="2"/>
                    <a:pt x="198" y="2"/>
                  </a:cubicBezTo>
                  <a:cubicBezTo>
                    <a:pt x="203" y="0"/>
                    <a:pt x="208" y="2"/>
                    <a:pt x="211" y="6"/>
                  </a:cubicBezTo>
                  <a:cubicBezTo>
                    <a:pt x="213" y="11"/>
                    <a:pt x="211" y="16"/>
                    <a:pt x="206" y="19"/>
                  </a:cubicBezTo>
                  <a:cubicBezTo>
                    <a:pt x="30" y="103"/>
                    <a:pt x="30" y="103"/>
                    <a:pt x="30" y="103"/>
                  </a:cubicBezTo>
                  <a:cubicBezTo>
                    <a:pt x="206" y="188"/>
                    <a:pt x="206" y="188"/>
                    <a:pt x="206" y="188"/>
                  </a:cubicBezTo>
                  <a:cubicBezTo>
                    <a:pt x="211" y="190"/>
                    <a:pt x="213" y="195"/>
                    <a:pt x="211" y="200"/>
                  </a:cubicBezTo>
                  <a:cubicBezTo>
                    <a:pt x="209" y="203"/>
                    <a:pt x="206" y="205"/>
                    <a:pt x="202" y="20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818"/>
            <p:cNvSpPr>
              <a:spLocks/>
            </p:cNvSpPr>
            <p:nvPr/>
          </p:nvSpPr>
          <p:spPr bwMode="auto">
            <a:xfrm>
              <a:off x="33943925" y="11298238"/>
              <a:ext cx="798513" cy="773113"/>
            </a:xfrm>
            <a:custGeom>
              <a:avLst/>
              <a:gdLst>
                <a:gd name="T0" fmla="*/ 10 w 213"/>
                <a:gd name="T1" fmla="*/ 206 h 206"/>
                <a:gd name="T2" fmla="*/ 2 w 213"/>
                <a:gd name="T3" fmla="*/ 201 h 206"/>
                <a:gd name="T4" fmla="*/ 6 w 213"/>
                <a:gd name="T5" fmla="*/ 188 h 206"/>
                <a:gd name="T6" fmla="*/ 182 w 213"/>
                <a:gd name="T7" fmla="*/ 103 h 206"/>
                <a:gd name="T8" fmla="*/ 6 w 213"/>
                <a:gd name="T9" fmla="*/ 19 h 206"/>
                <a:gd name="T10" fmla="*/ 2 w 213"/>
                <a:gd name="T11" fmla="*/ 7 h 206"/>
                <a:gd name="T12" fmla="*/ 14 w 213"/>
                <a:gd name="T13" fmla="*/ 3 h 206"/>
                <a:gd name="T14" fmla="*/ 207 w 213"/>
                <a:gd name="T15" fmla="*/ 95 h 206"/>
                <a:gd name="T16" fmla="*/ 213 w 213"/>
                <a:gd name="T17" fmla="*/ 103 h 206"/>
                <a:gd name="T18" fmla="*/ 207 w 213"/>
                <a:gd name="T19" fmla="*/ 112 h 206"/>
                <a:gd name="T20" fmla="*/ 14 w 213"/>
                <a:gd name="T21" fmla="*/ 205 h 206"/>
                <a:gd name="T22" fmla="*/ 10 w 213"/>
                <a:gd name="T23"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3" h="206">
                  <a:moveTo>
                    <a:pt x="10" y="206"/>
                  </a:moveTo>
                  <a:cubicBezTo>
                    <a:pt x="7" y="206"/>
                    <a:pt x="3" y="204"/>
                    <a:pt x="2" y="201"/>
                  </a:cubicBezTo>
                  <a:cubicBezTo>
                    <a:pt x="0" y="196"/>
                    <a:pt x="2" y="191"/>
                    <a:pt x="6" y="188"/>
                  </a:cubicBezTo>
                  <a:cubicBezTo>
                    <a:pt x="182" y="103"/>
                    <a:pt x="182" y="103"/>
                    <a:pt x="182" y="103"/>
                  </a:cubicBezTo>
                  <a:cubicBezTo>
                    <a:pt x="6" y="19"/>
                    <a:pt x="6" y="19"/>
                    <a:pt x="6" y="19"/>
                  </a:cubicBezTo>
                  <a:cubicBezTo>
                    <a:pt x="2" y="17"/>
                    <a:pt x="0" y="11"/>
                    <a:pt x="2" y="7"/>
                  </a:cubicBezTo>
                  <a:cubicBezTo>
                    <a:pt x="4" y="2"/>
                    <a:pt x="9" y="0"/>
                    <a:pt x="14" y="3"/>
                  </a:cubicBezTo>
                  <a:cubicBezTo>
                    <a:pt x="207" y="95"/>
                    <a:pt x="207" y="95"/>
                    <a:pt x="207" y="95"/>
                  </a:cubicBezTo>
                  <a:cubicBezTo>
                    <a:pt x="211" y="97"/>
                    <a:pt x="213" y="100"/>
                    <a:pt x="213" y="103"/>
                  </a:cubicBezTo>
                  <a:cubicBezTo>
                    <a:pt x="213" y="107"/>
                    <a:pt x="211" y="110"/>
                    <a:pt x="207" y="112"/>
                  </a:cubicBezTo>
                  <a:cubicBezTo>
                    <a:pt x="14" y="205"/>
                    <a:pt x="14" y="205"/>
                    <a:pt x="14" y="205"/>
                  </a:cubicBezTo>
                  <a:cubicBezTo>
                    <a:pt x="13" y="205"/>
                    <a:pt x="11" y="206"/>
                    <a:pt x="10" y="2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819"/>
            <p:cNvSpPr>
              <a:spLocks/>
            </p:cNvSpPr>
            <p:nvPr/>
          </p:nvSpPr>
          <p:spPr bwMode="auto">
            <a:xfrm>
              <a:off x="33393062" y="11163300"/>
              <a:ext cx="352425" cy="1035050"/>
            </a:xfrm>
            <a:custGeom>
              <a:avLst/>
              <a:gdLst>
                <a:gd name="T0" fmla="*/ 10 w 94"/>
                <a:gd name="T1" fmla="*/ 276 h 276"/>
                <a:gd name="T2" fmla="*/ 8 w 94"/>
                <a:gd name="T3" fmla="*/ 276 h 276"/>
                <a:gd name="T4" fmla="*/ 2 w 94"/>
                <a:gd name="T5" fmla="*/ 264 h 276"/>
                <a:gd name="T6" fmla="*/ 75 w 94"/>
                <a:gd name="T7" fmla="*/ 8 h 276"/>
                <a:gd name="T8" fmla="*/ 86 w 94"/>
                <a:gd name="T9" fmla="*/ 1 h 276"/>
                <a:gd name="T10" fmla="*/ 93 w 94"/>
                <a:gd name="T11" fmla="*/ 13 h 276"/>
                <a:gd name="T12" fmla="*/ 19 w 94"/>
                <a:gd name="T13" fmla="*/ 269 h 276"/>
                <a:gd name="T14" fmla="*/ 10 w 94"/>
                <a:gd name="T15" fmla="*/ 276 h 2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276">
                  <a:moveTo>
                    <a:pt x="10" y="276"/>
                  </a:moveTo>
                  <a:cubicBezTo>
                    <a:pt x="10" y="276"/>
                    <a:pt x="9" y="276"/>
                    <a:pt x="8" y="276"/>
                  </a:cubicBezTo>
                  <a:cubicBezTo>
                    <a:pt x="3" y="274"/>
                    <a:pt x="0" y="269"/>
                    <a:pt x="2" y="264"/>
                  </a:cubicBezTo>
                  <a:cubicBezTo>
                    <a:pt x="75" y="8"/>
                    <a:pt x="75" y="8"/>
                    <a:pt x="75" y="8"/>
                  </a:cubicBezTo>
                  <a:cubicBezTo>
                    <a:pt x="76" y="3"/>
                    <a:pt x="81" y="0"/>
                    <a:pt x="86" y="1"/>
                  </a:cubicBezTo>
                  <a:cubicBezTo>
                    <a:pt x="91" y="3"/>
                    <a:pt x="94" y="8"/>
                    <a:pt x="93" y="13"/>
                  </a:cubicBezTo>
                  <a:cubicBezTo>
                    <a:pt x="19" y="269"/>
                    <a:pt x="19" y="269"/>
                    <a:pt x="19" y="269"/>
                  </a:cubicBezTo>
                  <a:cubicBezTo>
                    <a:pt x="18" y="273"/>
                    <a:pt x="14" y="276"/>
                    <a:pt x="10" y="2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8" name="TextBox 87"/>
          <p:cNvSpPr txBox="1"/>
          <p:nvPr/>
        </p:nvSpPr>
        <p:spPr>
          <a:xfrm>
            <a:off x="142548" y="5300809"/>
            <a:ext cx="2517933" cy="991041"/>
          </a:xfrm>
          <a:prstGeom prst="rect">
            <a:avLst/>
          </a:prstGeom>
          <a:noFill/>
        </p:spPr>
        <p:txBody>
          <a:bodyPr wrap="none" lIns="155448" tIns="155448" rIns="155448" bIns="155448" rtlCol="0">
            <a:spAutoFit/>
          </a:bodyPr>
          <a:lstStyle/>
          <a:p>
            <a:pPr algn="ctr"/>
            <a:r>
              <a:rPr lang="en-CA" sz="2400" dirty="0">
                <a:solidFill>
                  <a:schemeClr val="bg2"/>
                </a:solidFill>
                <a:latin typeface="Arial" panose="020B0604020202020204" pitchFamily="34" charset="0"/>
                <a:cs typeface="Arial" panose="020B0604020202020204" pitchFamily="34" charset="0"/>
              </a:rPr>
              <a:t>Web Application</a:t>
            </a:r>
          </a:p>
          <a:p>
            <a:pPr algn="ctr"/>
            <a:r>
              <a:rPr lang="en-CA" sz="2000" dirty="0">
                <a:solidFill>
                  <a:schemeClr val="bg2"/>
                </a:solidFill>
                <a:latin typeface="Arial" panose="020B0604020202020204" pitchFamily="34" charset="0"/>
                <a:cs typeface="Arial" panose="020B0604020202020204" pitchFamily="34" charset="0"/>
              </a:rPr>
              <a:t>(Client)</a:t>
            </a:r>
          </a:p>
        </p:txBody>
      </p:sp>
      <p:grpSp>
        <p:nvGrpSpPr>
          <p:cNvPr id="104" name="Group 103"/>
          <p:cNvGrpSpPr/>
          <p:nvPr/>
        </p:nvGrpSpPr>
        <p:grpSpPr>
          <a:xfrm>
            <a:off x="3707166" y="1969731"/>
            <a:ext cx="1905000" cy="571541"/>
            <a:chOff x="1478716" y="2131998"/>
            <a:chExt cx="7339013" cy="2201862"/>
          </a:xfrm>
          <a:solidFill>
            <a:schemeClr val="bg2"/>
          </a:solidFill>
        </p:grpSpPr>
        <p:sp>
          <p:nvSpPr>
            <p:cNvPr id="105" name="Freeform 6"/>
            <p:cNvSpPr>
              <a:spLocks noEditPoints="1"/>
            </p:cNvSpPr>
            <p:nvPr/>
          </p:nvSpPr>
          <p:spPr bwMode="auto">
            <a:xfrm>
              <a:off x="1478716" y="2131998"/>
              <a:ext cx="7339013" cy="850900"/>
            </a:xfrm>
            <a:custGeom>
              <a:avLst/>
              <a:gdLst>
                <a:gd name="T0" fmla="*/ 108 w 4623"/>
                <a:gd name="T1" fmla="*/ 32 h 536"/>
                <a:gd name="T2" fmla="*/ 84 w 4623"/>
                <a:gd name="T3" fmla="*/ 36 h 536"/>
                <a:gd name="T4" fmla="*/ 62 w 4623"/>
                <a:gd name="T5" fmla="*/ 46 h 536"/>
                <a:gd name="T6" fmla="*/ 46 w 4623"/>
                <a:gd name="T7" fmla="*/ 63 h 536"/>
                <a:gd name="T8" fmla="*/ 35 w 4623"/>
                <a:gd name="T9" fmla="*/ 84 h 536"/>
                <a:gd name="T10" fmla="*/ 32 w 4623"/>
                <a:gd name="T11" fmla="*/ 108 h 536"/>
                <a:gd name="T12" fmla="*/ 32 w 4623"/>
                <a:gd name="T13" fmla="*/ 424 h 536"/>
                <a:gd name="T14" fmla="*/ 36 w 4623"/>
                <a:gd name="T15" fmla="*/ 449 h 536"/>
                <a:gd name="T16" fmla="*/ 46 w 4623"/>
                <a:gd name="T17" fmla="*/ 471 h 536"/>
                <a:gd name="T18" fmla="*/ 63 w 4623"/>
                <a:gd name="T19" fmla="*/ 488 h 536"/>
                <a:gd name="T20" fmla="*/ 84 w 4623"/>
                <a:gd name="T21" fmla="*/ 500 h 536"/>
                <a:gd name="T22" fmla="*/ 108 w 4623"/>
                <a:gd name="T23" fmla="*/ 504 h 536"/>
                <a:gd name="T24" fmla="*/ 4515 w 4623"/>
                <a:gd name="T25" fmla="*/ 504 h 536"/>
                <a:gd name="T26" fmla="*/ 4539 w 4623"/>
                <a:gd name="T27" fmla="*/ 500 h 536"/>
                <a:gd name="T28" fmla="*/ 4559 w 4623"/>
                <a:gd name="T29" fmla="*/ 488 h 536"/>
                <a:gd name="T30" fmla="*/ 4576 w 4623"/>
                <a:gd name="T31" fmla="*/ 470 h 536"/>
                <a:gd name="T32" fmla="*/ 4587 w 4623"/>
                <a:gd name="T33" fmla="*/ 449 h 536"/>
                <a:gd name="T34" fmla="*/ 4591 w 4623"/>
                <a:gd name="T35" fmla="*/ 424 h 536"/>
                <a:gd name="T36" fmla="*/ 4591 w 4623"/>
                <a:gd name="T37" fmla="*/ 108 h 536"/>
                <a:gd name="T38" fmla="*/ 4587 w 4623"/>
                <a:gd name="T39" fmla="*/ 84 h 536"/>
                <a:gd name="T40" fmla="*/ 4577 w 4623"/>
                <a:gd name="T41" fmla="*/ 63 h 536"/>
                <a:gd name="T42" fmla="*/ 4560 w 4623"/>
                <a:gd name="T43" fmla="*/ 47 h 536"/>
                <a:gd name="T44" fmla="*/ 4539 w 4623"/>
                <a:gd name="T45" fmla="*/ 36 h 536"/>
                <a:gd name="T46" fmla="*/ 4515 w 4623"/>
                <a:gd name="T47" fmla="*/ 32 h 536"/>
                <a:gd name="T48" fmla="*/ 108 w 4623"/>
                <a:gd name="T49" fmla="*/ 32 h 536"/>
                <a:gd name="T50" fmla="*/ 108 w 4623"/>
                <a:gd name="T51" fmla="*/ 0 h 536"/>
                <a:gd name="T52" fmla="*/ 4515 w 4623"/>
                <a:gd name="T53" fmla="*/ 0 h 536"/>
                <a:gd name="T54" fmla="*/ 4543 w 4623"/>
                <a:gd name="T55" fmla="*/ 4 h 536"/>
                <a:gd name="T56" fmla="*/ 4570 w 4623"/>
                <a:gd name="T57" fmla="*/ 15 h 536"/>
                <a:gd name="T58" fmla="*/ 4591 w 4623"/>
                <a:gd name="T59" fmla="*/ 32 h 536"/>
                <a:gd name="T60" fmla="*/ 4609 w 4623"/>
                <a:gd name="T61" fmla="*/ 53 h 536"/>
                <a:gd name="T62" fmla="*/ 4619 w 4623"/>
                <a:gd name="T63" fmla="*/ 80 h 536"/>
                <a:gd name="T64" fmla="*/ 4623 w 4623"/>
                <a:gd name="T65" fmla="*/ 108 h 536"/>
                <a:gd name="T66" fmla="*/ 4623 w 4623"/>
                <a:gd name="T67" fmla="*/ 424 h 536"/>
                <a:gd name="T68" fmla="*/ 4619 w 4623"/>
                <a:gd name="T69" fmla="*/ 453 h 536"/>
                <a:gd name="T70" fmla="*/ 4608 w 4623"/>
                <a:gd name="T71" fmla="*/ 480 h 536"/>
                <a:gd name="T72" fmla="*/ 4591 w 4623"/>
                <a:gd name="T73" fmla="*/ 502 h 536"/>
                <a:gd name="T74" fmla="*/ 4569 w 4623"/>
                <a:gd name="T75" fmla="*/ 521 h 536"/>
                <a:gd name="T76" fmla="*/ 4543 w 4623"/>
                <a:gd name="T77" fmla="*/ 532 h 536"/>
                <a:gd name="T78" fmla="*/ 4515 w 4623"/>
                <a:gd name="T79" fmla="*/ 536 h 536"/>
                <a:gd name="T80" fmla="*/ 108 w 4623"/>
                <a:gd name="T81" fmla="*/ 536 h 536"/>
                <a:gd name="T82" fmla="*/ 80 w 4623"/>
                <a:gd name="T83" fmla="*/ 532 h 536"/>
                <a:gd name="T84" fmla="*/ 53 w 4623"/>
                <a:gd name="T85" fmla="*/ 521 h 536"/>
                <a:gd name="T86" fmla="*/ 31 w 4623"/>
                <a:gd name="T87" fmla="*/ 504 h 536"/>
                <a:gd name="T88" fmla="*/ 14 w 4623"/>
                <a:gd name="T89" fmla="*/ 481 h 536"/>
                <a:gd name="T90" fmla="*/ 4 w 4623"/>
                <a:gd name="T91" fmla="*/ 455 h 536"/>
                <a:gd name="T92" fmla="*/ 0 w 4623"/>
                <a:gd name="T93" fmla="*/ 424 h 536"/>
                <a:gd name="T94" fmla="*/ 0 w 4623"/>
                <a:gd name="T95" fmla="*/ 108 h 536"/>
                <a:gd name="T96" fmla="*/ 4 w 4623"/>
                <a:gd name="T97" fmla="*/ 78 h 536"/>
                <a:gd name="T98" fmla="*/ 14 w 4623"/>
                <a:gd name="T99" fmla="*/ 53 h 536"/>
                <a:gd name="T100" fmla="*/ 31 w 4623"/>
                <a:gd name="T101" fmla="*/ 30 h 536"/>
                <a:gd name="T102" fmla="*/ 53 w 4623"/>
                <a:gd name="T103" fmla="*/ 14 h 536"/>
                <a:gd name="T104" fmla="*/ 79 w 4623"/>
                <a:gd name="T105" fmla="*/ 4 h 536"/>
                <a:gd name="T106" fmla="*/ 108 w 4623"/>
                <a:gd name="T107" fmla="*/ 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536">
                  <a:moveTo>
                    <a:pt x="108" y="32"/>
                  </a:moveTo>
                  <a:lnTo>
                    <a:pt x="84" y="36"/>
                  </a:lnTo>
                  <a:lnTo>
                    <a:pt x="62" y="46"/>
                  </a:lnTo>
                  <a:lnTo>
                    <a:pt x="46" y="63"/>
                  </a:lnTo>
                  <a:lnTo>
                    <a:pt x="35" y="84"/>
                  </a:lnTo>
                  <a:lnTo>
                    <a:pt x="32" y="108"/>
                  </a:lnTo>
                  <a:lnTo>
                    <a:pt x="32" y="424"/>
                  </a:lnTo>
                  <a:lnTo>
                    <a:pt x="36" y="449"/>
                  </a:lnTo>
                  <a:lnTo>
                    <a:pt x="46" y="471"/>
                  </a:lnTo>
                  <a:lnTo>
                    <a:pt x="63" y="488"/>
                  </a:lnTo>
                  <a:lnTo>
                    <a:pt x="84" y="500"/>
                  </a:lnTo>
                  <a:lnTo>
                    <a:pt x="108" y="504"/>
                  </a:lnTo>
                  <a:lnTo>
                    <a:pt x="4515" y="504"/>
                  </a:lnTo>
                  <a:lnTo>
                    <a:pt x="4539" y="500"/>
                  </a:lnTo>
                  <a:lnTo>
                    <a:pt x="4559" y="488"/>
                  </a:lnTo>
                  <a:lnTo>
                    <a:pt x="4576" y="470"/>
                  </a:lnTo>
                  <a:lnTo>
                    <a:pt x="4587" y="449"/>
                  </a:lnTo>
                  <a:lnTo>
                    <a:pt x="4591" y="424"/>
                  </a:lnTo>
                  <a:lnTo>
                    <a:pt x="4591" y="108"/>
                  </a:lnTo>
                  <a:lnTo>
                    <a:pt x="4587" y="84"/>
                  </a:lnTo>
                  <a:lnTo>
                    <a:pt x="4577" y="63"/>
                  </a:lnTo>
                  <a:lnTo>
                    <a:pt x="4560" y="47"/>
                  </a:lnTo>
                  <a:lnTo>
                    <a:pt x="4539" y="36"/>
                  </a:lnTo>
                  <a:lnTo>
                    <a:pt x="4515" y="32"/>
                  </a:lnTo>
                  <a:lnTo>
                    <a:pt x="108" y="32"/>
                  </a:lnTo>
                  <a:close/>
                  <a:moveTo>
                    <a:pt x="108" y="0"/>
                  </a:moveTo>
                  <a:lnTo>
                    <a:pt x="4515" y="0"/>
                  </a:lnTo>
                  <a:lnTo>
                    <a:pt x="4543" y="4"/>
                  </a:lnTo>
                  <a:lnTo>
                    <a:pt x="4570" y="15"/>
                  </a:lnTo>
                  <a:lnTo>
                    <a:pt x="4591" y="32"/>
                  </a:lnTo>
                  <a:lnTo>
                    <a:pt x="4609" y="53"/>
                  </a:lnTo>
                  <a:lnTo>
                    <a:pt x="4619" y="80"/>
                  </a:lnTo>
                  <a:lnTo>
                    <a:pt x="4623" y="108"/>
                  </a:lnTo>
                  <a:lnTo>
                    <a:pt x="4623" y="424"/>
                  </a:lnTo>
                  <a:lnTo>
                    <a:pt x="4619" y="453"/>
                  </a:lnTo>
                  <a:lnTo>
                    <a:pt x="4608" y="480"/>
                  </a:lnTo>
                  <a:lnTo>
                    <a:pt x="4591" y="502"/>
                  </a:lnTo>
                  <a:lnTo>
                    <a:pt x="4569" y="521"/>
                  </a:lnTo>
                  <a:lnTo>
                    <a:pt x="4543" y="532"/>
                  </a:lnTo>
                  <a:lnTo>
                    <a:pt x="4515" y="536"/>
                  </a:lnTo>
                  <a:lnTo>
                    <a:pt x="108" y="536"/>
                  </a:lnTo>
                  <a:lnTo>
                    <a:pt x="80" y="532"/>
                  </a:lnTo>
                  <a:lnTo>
                    <a:pt x="53" y="521"/>
                  </a:lnTo>
                  <a:lnTo>
                    <a:pt x="31" y="504"/>
                  </a:lnTo>
                  <a:lnTo>
                    <a:pt x="14" y="481"/>
                  </a:lnTo>
                  <a:lnTo>
                    <a:pt x="4" y="455"/>
                  </a:lnTo>
                  <a:lnTo>
                    <a:pt x="0" y="424"/>
                  </a:lnTo>
                  <a:lnTo>
                    <a:pt x="0" y="108"/>
                  </a:lnTo>
                  <a:lnTo>
                    <a:pt x="4" y="78"/>
                  </a:lnTo>
                  <a:lnTo>
                    <a:pt x="14" y="53"/>
                  </a:lnTo>
                  <a:lnTo>
                    <a:pt x="31" y="30"/>
                  </a:lnTo>
                  <a:lnTo>
                    <a:pt x="53" y="14"/>
                  </a:lnTo>
                  <a:lnTo>
                    <a:pt x="79" y="4"/>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06" name="Freeform 7"/>
            <p:cNvSpPr>
              <a:spLocks/>
            </p:cNvSpPr>
            <p:nvPr/>
          </p:nvSpPr>
          <p:spPr bwMode="auto">
            <a:xfrm>
              <a:off x="1616829" y="283367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3092 w 4463"/>
                <a:gd name="T11" fmla="*/ 0 h 35"/>
                <a:gd name="T12" fmla="*/ 3429 w 4463"/>
                <a:gd name="T13" fmla="*/ 0 h 35"/>
                <a:gd name="T14" fmla="*/ 3619 w 4463"/>
                <a:gd name="T15" fmla="*/ 0 h 35"/>
                <a:gd name="T16" fmla="*/ 3988 w 4463"/>
                <a:gd name="T17" fmla="*/ 0 h 35"/>
                <a:gd name="T18" fmla="*/ 4097 w 4463"/>
                <a:gd name="T19" fmla="*/ 0 h 35"/>
                <a:gd name="T20" fmla="*/ 4381 w 4463"/>
                <a:gd name="T21" fmla="*/ 0 h 35"/>
                <a:gd name="T22" fmla="*/ 4441 w 4463"/>
                <a:gd name="T23" fmla="*/ 0 h 35"/>
                <a:gd name="T24" fmla="*/ 4445 w 4463"/>
                <a:gd name="T25" fmla="*/ 0 h 35"/>
                <a:gd name="T26" fmla="*/ 4451 w 4463"/>
                <a:gd name="T27" fmla="*/ 0 h 35"/>
                <a:gd name="T28" fmla="*/ 4459 w 4463"/>
                <a:gd name="T29" fmla="*/ 7 h 35"/>
                <a:gd name="T30" fmla="*/ 4463 w 4463"/>
                <a:gd name="T31" fmla="*/ 17 h 35"/>
                <a:gd name="T32" fmla="*/ 4459 w 4463"/>
                <a:gd name="T33" fmla="*/ 27 h 35"/>
                <a:gd name="T34" fmla="*/ 4451 w 4463"/>
                <a:gd name="T35" fmla="*/ 34 h 35"/>
                <a:gd name="T36" fmla="*/ 3925 w 4463"/>
                <a:gd name="T37" fmla="*/ 35 h 35"/>
                <a:gd name="T38" fmla="*/ 3224 w 4463"/>
                <a:gd name="T39" fmla="*/ 35 h 35"/>
                <a:gd name="T40" fmla="*/ 2612 w 4463"/>
                <a:gd name="T41" fmla="*/ 35 h 35"/>
                <a:gd name="T42" fmla="*/ 2250 w 4463"/>
                <a:gd name="T43" fmla="*/ 35 h 35"/>
                <a:gd name="T44" fmla="*/ 1923 w 4463"/>
                <a:gd name="T45" fmla="*/ 35 h 35"/>
                <a:gd name="T46" fmla="*/ 1630 w 4463"/>
                <a:gd name="T47" fmla="*/ 35 h 35"/>
                <a:gd name="T48" fmla="*/ 1369 w 4463"/>
                <a:gd name="T49" fmla="*/ 35 h 35"/>
                <a:gd name="T50" fmla="*/ 935 w 4463"/>
                <a:gd name="T51" fmla="*/ 35 h 35"/>
                <a:gd name="T52" fmla="*/ 758 w 4463"/>
                <a:gd name="T53" fmla="*/ 35 h 35"/>
                <a:gd name="T54" fmla="*/ 120 w 4463"/>
                <a:gd name="T55" fmla="*/ 35 h 35"/>
                <a:gd name="T56" fmla="*/ 22 w 4463"/>
                <a:gd name="T57" fmla="*/ 35 h 35"/>
                <a:gd name="T58" fmla="*/ 18 w 4463"/>
                <a:gd name="T59" fmla="*/ 35 h 35"/>
                <a:gd name="T60" fmla="*/ 11 w 4463"/>
                <a:gd name="T61" fmla="*/ 34 h 35"/>
                <a:gd name="T62" fmla="*/ 3 w 4463"/>
                <a:gd name="T63" fmla="*/ 27 h 35"/>
                <a:gd name="T64" fmla="*/ 0 w 4463"/>
                <a:gd name="T65" fmla="*/ 17 h 35"/>
                <a:gd name="T66" fmla="*/ 3 w 4463"/>
                <a:gd name="T67" fmla="*/ 7 h 35"/>
                <a:gd name="T68" fmla="*/ 11 w 4463"/>
                <a:gd name="T69" fmla="*/ 0 h 35"/>
                <a:gd name="T70" fmla="*/ 782 w 4463"/>
                <a:gd name="T7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966" y="0"/>
                  </a:lnTo>
                  <a:lnTo>
                    <a:pt x="3092" y="0"/>
                  </a:lnTo>
                  <a:lnTo>
                    <a:pt x="3211" y="0"/>
                  </a:lnTo>
                  <a:lnTo>
                    <a:pt x="3429" y="0"/>
                  </a:lnTo>
                  <a:lnTo>
                    <a:pt x="3527" y="0"/>
                  </a:lnTo>
                  <a:lnTo>
                    <a:pt x="3619" y="0"/>
                  </a:lnTo>
                  <a:lnTo>
                    <a:pt x="3925" y="0"/>
                  </a:lnTo>
                  <a:lnTo>
                    <a:pt x="3988" y="0"/>
                  </a:lnTo>
                  <a:lnTo>
                    <a:pt x="4044" y="0"/>
                  </a:lnTo>
                  <a:lnTo>
                    <a:pt x="4097" y="0"/>
                  </a:lnTo>
                  <a:lnTo>
                    <a:pt x="4362" y="0"/>
                  </a:lnTo>
                  <a:lnTo>
                    <a:pt x="4381" y="0"/>
                  </a:lnTo>
                  <a:lnTo>
                    <a:pt x="4396" y="0"/>
                  </a:lnTo>
                  <a:lnTo>
                    <a:pt x="4441" y="0"/>
                  </a:lnTo>
                  <a:lnTo>
                    <a:pt x="4444" y="0"/>
                  </a:lnTo>
                  <a:lnTo>
                    <a:pt x="4445" y="0"/>
                  </a:lnTo>
                  <a:lnTo>
                    <a:pt x="4445" y="0"/>
                  </a:lnTo>
                  <a:lnTo>
                    <a:pt x="4451" y="0"/>
                  </a:lnTo>
                  <a:lnTo>
                    <a:pt x="4455" y="3"/>
                  </a:lnTo>
                  <a:lnTo>
                    <a:pt x="4459" y="7"/>
                  </a:lnTo>
                  <a:lnTo>
                    <a:pt x="4462" y="11"/>
                  </a:lnTo>
                  <a:lnTo>
                    <a:pt x="4463" y="17"/>
                  </a:lnTo>
                  <a:lnTo>
                    <a:pt x="4462" y="22"/>
                  </a:lnTo>
                  <a:lnTo>
                    <a:pt x="4459" y="27"/>
                  </a:lnTo>
                  <a:lnTo>
                    <a:pt x="4455" y="31"/>
                  </a:lnTo>
                  <a:lnTo>
                    <a:pt x="4451" y="34"/>
                  </a:lnTo>
                  <a:lnTo>
                    <a:pt x="4445" y="35"/>
                  </a:lnTo>
                  <a:lnTo>
                    <a:pt x="3925" y="35"/>
                  </a:lnTo>
                  <a:lnTo>
                    <a:pt x="3681" y="35"/>
                  </a:lnTo>
                  <a:lnTo>
                    <a:pt x="3224" y="35"/>
                  </a:lnTo>
                  <a:lnTo>
                    <a:pt x="3010" y="35"/>
                  </a:lnTo>
                  <a:lnTo>
                    <a:pt x="2612" y="35"/>
                  </a:lnTo>
                  <a:lnTo>
                    <a:pt x="2426" y="35"/>
                  </a:lnTo>
                  <a:lnTo>
                    <a:pt x="2250" y="35"/>
                  </a:lnTo>
                  <a:lnTo>
                    <a:pt x="2083" y="35"/>
                  </a:lnTo>
                  <a:lnTo>
                    <a:pt x="1923" y="35"/>
                  </a:lnTo>
                  <a:lnTo>
                    <a:pt x="1773" y="35"/>
                  </a:lnTo>
                  <a:lnTo>
                    <a:pt x="1630" y="35"/>
                  </a:lnTo>
                  <a:lnTo>
                    <a:pt x="1497" y="35"/>
                  </a:lnTo>
                  <a:lnTo>
                    <a:pt x="1369" y="35"/>
                  </a:lnTo>
                  <a:lnTo>
                    <a:pt x="1250" y="35"/>
                  </a:lnTo>
                  <a:lnTo>
                    <a:pt x="935" y="35"/>
                  </a:lnTo>
                  <a:lnTo>
                    <a:pt x="844" y="35"/>
                  </a:lnTo>
                  <a:lnTo>
                    <a:pt x="758" y="35"/>
                  </a:lnTo>
                  <a:lnTo>
                    <a:pt x="144" y="35"/>
                  </a:lnTo>
                  <a:lnTo>
                    <a:pt x="120" y="35"/>
                  </a:lnTo>
                  <a:lnTo>
                    <a:pt x="99" y="35"/>
                  </a:lnTo>
                  <a:lnTo>
                    <a:pt x="22" y="35"/>
                  </a:lnTo>
                  <a:lnTo>
                    <a:pt x="20" y="35"/>
                  </a:lnTo>
                  <a:lnTo>
                    <a:pt x="18" y="35"/>
                  </a:lnTo>
                  <a:lnTo>
                    <a:pt x="17" y="35"/>
                  </a:lnTo>
                  <a:lnTo>
                    <a:pt x="11" y="34"/>
                  </a:lnTo>
                  <a:lnTo>
                    <a:pt x="7" y="31"/>
                  </a:lnTo>
                  <a:lnTo>
                    <a:pt x="3" y="27"/>
                  </a:lnTo>
                  <a:lnTo>
                    <a:pt x="0" y="22"/>
                  </a:lnTo>
                  <a:lnTo>
                    <a:pt x="0" y="17"/>
                  </a:lnTo>
                  <a:lnTo>
                    <a:pt x="0" y="11"/>
                  </a:lnTo>
                  <a:lnTo>
                    <a:pt x="3" y="7"/>
                  </a:lnTo>
                  <a:lnTo>
                    <a:pt x="7" y="3"/>
                  </a:lnTo>
                  <a:lnTo>
                    <a:pt x="11" y="0"/>
                  </a:lnTo>
                  <a:lnTo>
                    <a:pt x="1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07" name="Freeform 8"/>
            <p:cNvSpPr>
              <a:spLocks/>
            </p:cNvSpPr>
            <p:nvPr/>
          </p:nvSpPr>
          <p:spPr bwMode="auto">
            <a:xfrm>
              <a:off x="1616829" y="2713023"/>
              <a:ext cx="7085013" cy="55563"/>
            </a:xfrm>
            <a:custGeom>
              <a:avLst/>
              <a:gdLst>
                <a:gd name="T0" fmla="*/ 1239 w 4463"/>
                <a:gd name="T1" fmla="*/ 0 h 35"/>
                <a:gd name="T2" fmla="*/ 1657 w 4463"/>
                <a:gd name="T3" fmla="*/ 0 h 35"/>
                <a:gd name="T4" fmla="*/ 2037 w 4463"/>
                <a:gd name="T5" fmla="*/ 0 h 35"/>
                <a:gd name="T6" fmla="*/ 2380 w 4463"/>
                <a:gd name="T7" fmla="*/ 0 h 35"/>
                <a:gd name="T8" fmla="*/ 2689 w 4463"/>
                <a:gd name="T9" fmla="*/ 0 h 35"/>
                <a:gd name="T10" fmla="*/ 2966 w 4463"/>
                <a:gd name="T11" fmla="*/ 0 h 35"/>
                <a:gd name="T12" fmla="*/ 3211 w 4463"/>
                <a:gd name="T13" fmla="*/ 0 h 35"/>
                <a:gd name="T14" fmla="*/ 3429 w 4463"/>
                <a:gd name="T15" fmla="*/ 0 h 35"/>
                <a:gd name="T16" fmla="*/ 3619 w 4463"/>
                <a:gd name="T17" fmla="*/ 0 h 35"/>
                <a:gd name="T18" fmla="*/ 4319 w 4463"/>
                <a:gd name="T19" fmla="*/ 0 h 35"/>
                <a:gd name="T20" fmla="*/ 4362 w 4463"/>
                <a:gd name="T21" fmla="*/ 0 h 35"/>
                <a:gd name="T22" fmla="*/ 4396 w 4463"/>
                <a:gd name="T23" fmla="*/ 0 h 35"/>
                <a:gd name="T24" fmla="*/ 4427 w 4463"/>
                <a:gd name="T25" fmla="*/ 0 h 35"/>
                <a:gd name="T26" fmla="*/ 4441 w 4463"/>
                <a:gd name="T27" fmla="*/ 0 h 35"/>
                <a:gd name="T28" fmla="*/ 4445 w 4463"/>
                <a:gd name="T29" fmla="*/ 0 h 35"/>
                <a:gd name="T30" fmla="*/ 4449 w 4463"/>
                <a:gd name="T31" fmla="*/ 2 h 35"/>
                <a:gd name="T32" fmla="*/ 4456 w 4463"/>
                <a:gd name="T33" fmla="*/ 3 h 35"/>
                <a:gd name="T34" fmla="*/ 4460 w 4463"/>
                <a:gd name="T35" fmla="*/ 9 h 35"/>
                <a:gd name="T36" fmla="*/ 4463 w 4463"/>
                <a:gd name="T37" fmla="*/ 18 h 35"/>
                <a:gd name="T38" fmla="*/ 4459 w 4463"/>
                <a:gd name="T39" fmla="*/ 28 h 35"/>
                <a:gd name="T40" fmla="*/ 4451 w 4463"/>
                <a:gd name="T41" fmla="*/ 35 h 35"/>
                <a:gd name="T42" fmla="*/ 4180 w 4463"/>
                <a:gd name="T43" fmla="*/ 35 h 35"/>
                <a:gd name="T44" fmla="*/ 3681 w 4463"/>
                <a:gd name="T45" fmla="*/ 35 h 35"/>
                <a:gd name="T46" fmla="*/ 3010 w 4463"/>
                <a:gd name="T47" fmla="*/ 35 h 35"/>
                <a:gd name="T48" fmla="*/ 2612 w 4463"/>
                <a:gd name="T49" fmla="*/ 35 h 35"/>
                <a:gd name="T50" fmla="*/ 2250 w 4463"/>
                <a:gd name="T51" fmla="*/ 35 h 35"/>
                <a:gd name="T52" fmla="*/ 1923 w 4463"/>
                <a:gd name="T53" fmla="*/ 35 h 35"/>
                <a:gd name="T54" fmla="*/ 1630 w 4463"/>
                <a:gd name="T55" fmla="*/ 35 h 35"/>
                <a:gd name="T56" fmla="*/ 1138 w 4463"/>
                <a:gd name="T57" fmla="*/ 35 h 35"/>
                <a:gd name="T58" fmla="*/ 935 w 4463"/>
                <a:gd name="T59" fmla="*/ 35 h 35"/>
                <a:gd name="T60" fmla="*/ 758 w 4463"/>
                <a:gd name="T61" fmla="*/ 35 h 35"/>
                <a:gd name="T62" fmla="*/ 605 w 4463"/>
                <a:gd name="T63" fmla="*/ 35 h 35"/>
                <a:gd name="T64" fmla="*/ 475 w 4463"/>
                <a:gd name="T65" fmla="*/ 35 h 35"/>
                <a:gd name="T66" fmla="*/ 366 w 4463"/>
                <a:gd name="T67" fmla="*/ 35 h 35"/>
                <a:gd name="T68" fmla="*/ 275 w 4463"/>
                <a:gd name="T69" fmla="*/ 35 h 35"/>
                <a:gd name="T70" fmla="*/ 202 w 4463"/>
                <a:gd name="T71" fmla="*/ 35 h 35"/>
                <a:gd name="T72" fmla="*/ 144 w 4463"/>
                <a:gd name="T73" fmla="*/ 35 h 35"/>
                <a:gd name="T74" fmla="*/ 99 w 4463"/>
                <a:gd name="T75" fmla="*/ 35 h 35"/>
                <a:gd name="T76" fmla="*/ 67 w 4463"/>
                <a:gd name="T77" fmla="*/ 35 h 35"/>
                <a:gd name="T78" fmla="*/ 45 w 4463"/>
                <a:gd name="T79" fmla="*/ 35 h 35"/>
                <a:gd name="T80" fmla="*/ 22 w 4463"/>
                <a:gd name="T81" fmla="*/ 35 h 35"/>
                <a:gd name="T82" fmla="*/ 17 w 4463"/>
                <a:gd name="T83" fmla="*/ 35 h 35"/>
                <a:gd name="T84" fmla="*/ 17 w 4463"/>
                <a:gd name="T85" fmla="*/ 35 h 35"/>
                <a:gd name="T86" fmla="*/ 7 w 4463"/>
                <a:gd name="T87" fmla="*/ 32 h 35"/>
                <a:gd name="T88" fmla="*/ 0 w 4463"/>
                <a:gd name="T89" fmla="*/ 24 h 35"/>
                <a:gd name="T90" fmla="*/ 0 w 4463"/>
                <a:gd name="T91" fmla="*/ 13 h 35"/>
                <a:gd name="T92" fmla="*/ 4 w 4463"/>
                <a:gd name="T93" fmla="*/ 6 h 35"/>
                <a:gd name="T94" fmla="*/ 10 w 4463"/>
                <a:gd name="T95" fmla="*/ 2 h 35"/>
                <a:gd name="T96" fmla="*/ 17 w 4463"/>
                <a:gd name="T97" fmla="*/ 0 h 35"/>
                <a:gd name="T98" fmla="*/ 537 w 4463"/>
                <a:gd name="T99" fmla="*/ 0 h 35"/>
                <a:gd name="T100" fmla="*/ 1015 w 4463"/>
                <a:gd name="T10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63" h="35">
                  <a:moveTo>
                    <a:pt x="1015" y="0"/>
                  </a:moveTo>
                  <a:lnTo>
                    <a:pt x="1239" y="0"/>
                  </a:lnTo>
                  <a:lnTo>
                    <a:pt x="1452" y="0"/>
                  </a:lnTo>
                  <a:lnTo>
                    <a:pt x="1657" y="0"/>
                  </a:lnTo>
                  <a:lnTo>
                    <a:pt x="1852" y="0"/>
                  </a:lnTo>
                  <a:lnTo>
                    <a:pt x="2037" y="0"/>
                  </a:lnTo>
                  <a:lnTo>
                    <a:pt x="2212" y="0"/>
                  </a:lnTo>
                  <a:lnTo>
                    <a:pt x="2380" y="0"/>
                  </a:lnTo>
                  <a:lnTo>
                    <a:pt x="2539" y="0"/>
                  </a:lnTo>
                  <a:lnTo>
                    <a:pt x="2689" y="0"/>
                  </a:lnTo>
                  <a:lnTo>
                    <a:pt x="2832" y="0"/>
                  </a:lnTo>
                  <a:lnTo>
                    <a:pt x="2966" y="0"/>
                  </a:lnTo>
                  <a:lnTo>
                    <a:pt x="3092" y="0"/>
                  </a:lnTo>
                  <a:lnTo>
                    <a:pt x="3211" y="0"/>
                  </a:lnTo>
                  <a:lnTo>
                    <a:pt x="3324" y="0"/>
                  </a:lnTo>
                  <a:lnTo>
                    <a:pt x="3429" y="0"/>
                  </a:lnTo>
                  <a:lnTo>
                    <a:pt x="3527" y="0"/>
                  </a:lnTo>
                  <a:lnTo>
                    <a:pt x="3619" y="0"/>
                  </a:lnTo>
                  <a:lnTo>
                    <a:pt x="3705" y="0"/>
                  </a:lnTo>
                  <a:lnTo>
                    <a:pt x="4319" y="0"/>
                  </a:lnTo>
                  <a:lnTo>
                    <a:pt x="4343" y="0"/>
                  </a:lnTo>
                  <a:lnTo>
                    <a:pt x="4362" y="0"/>
                  </a:lnTo>
                  <a:lnTo>
                    <a:pt x="4381" y="0"/>
                  </a:lnTo>
                  <a:lnTo>
                    <a:pt x="4396" y="0"/>
                  </a:lnTo>
                  <a:lnTo>
                    <a:pt x="4418" y="0"/>
                  </a:lnTo>
                  <a:lnTo>
                    <a:pt x="4427" y="0"/>
                  </a:lnTo>
                  <a:lnTo>
                    <a:pt x="4432" y="0"/>
                  </a:lnTo>
                  <a:lnTo>
                    <a:pt x="4441" y="0"/>
                  </a:lnTo>
                  <a:lnTo>
                    <a:pt x="4444" y="0"/>
                  </a:lnTo>
                  <a:lnTo>
                    <a:pt x="4445" y="0"/>
                  </a:lnTo>
                  <a:lnTo>
                    <a:pt x="4445" y="0"/>
                  </a:lnTo>
                  <a:lnTo>
                    <a:pt x="4449" y="2"/>
                  </a:lnTo>
                  <a:lnTo>
                    <a:pt x="4453" y="2"/>
                  </a:lnTo>
                  <a:lnTo>
                    <a:pt x="4456" y="3"/>
                  </a:lnTo>
                  <a:lnTo>
                    <a:pt x="4459" y="6"/>
                  </a:lnTo>
                  <a:lnTo>
                    <a:pt x="4460" y="9"/>
                  </a:lnTo>
                  <a:lnTo>
                    <a:pt x="4463" y="13"/>
                  </a:lnTo>
                  <a:lnTo>
                    <a:pt x="4463" y="18"/>
                  </a:lnTo>
                  <a:lnTo>
                    <a:pt x="4462" y="24"/>
                  </a:lnTo>
                  <a:lnTo>
                    <a:pt x="4459" y="28"/>
                  </a:lnTo>
                  <a:lnTo>
                    <a:pt x="4455" y="32"/>
                  </a:lnTo>
                  <a:lnTo>
                    <a:pt x="4451" y="35"/>
                  </a:lnTo>
                  <a:lnTo>
                    <a:pt x="4445" y="35"/>
                  </a:lnTo>
                  <a:lnTo>
                    <a:pt x="4180" y="35"/>
                  </a:lnTo>
                  <a:lnTo>
                    <a:pt x="3925" y="35"/>
                  </a:lnTo>
                  <a:lnTo>
                    <a:pt x="3681" y="35"/>
                  </a:lnTo>
                  <a:lnTo>
                    <a:pt x="3224" y="35"/>
                  </a:lnTo>
                  <a:lnTo>
                    <a:pt x="3010" y="35"/>
                  </a:lnTo>
                  <a:lnTo>
                    <a:pt x="2806" y="35"/>
                  </a:lnTo>
                  <a:lnTo>
                    <a:pt x="2612" y="35"/>
                  </a:lnTo>
                  <a:lnTo>
                    <a:pt x="2426" y="35"/>
                  </a:lnTo>
                  <a:lnTo>
                    <a:pt x="2250" y="35"/>
                  </a:lnTo>
                  <a:lnTo>
                    <a:pt x="2083" y="35"/>
                  </a:lnTo>
                  <a:lnTo>
                    <a:pt x="1923" y="35"/>
                  </a:lnTo>
                  <a:lnTo>
                    <a:pt x="1773" y="35"/>
                  </a:lnTo>
                  <a:lnTo>
                    <a:pt x="1630" y="35"/>
                  </a:lnTo>
                  <a:lnTo>
                    <a:pt x="1497" y="35"/>
                  </a:lnTo>
                  <a:lnTo>
                    <a:pt x="1138" y="35"/>
                  </a:lnTo>
                  <a:lnTo>
                    <a:pt x="1033" y="35"/>
                  </a:lnTo>
                  <a:lnTo>
                    <a:pt x="935" y="35"/>
                  </a:lnTo>
                  <a:lnTo>
                    <a:pt x="844" y="35"/>
                  </a:lnTo>
                  <a:lnTo>
                    <a:pt x="758" y="35"/>
                  </a:lnTo>
                  <a:lnTo>
                    <a:pt x="678" y="35"/>
                  </a:lnTo>
                  <a:lnTo>
                    <a:pt x="605" y="35"/>
                  </a:lnTo>
                  <a:lnTo>
                    <a:pt x="537" y="35"/>
                  </a:lnTo>
                  <a:lnTo>
                    <a:pt x="475" y="35"/>
                  </a:lnTo>
                  <a:lnTo>
                    <a:pt x="418" y="35"/>
                  </a:lnTo>
                  <a:lnTo>
                    <a:pt x="366" y="35"/>
                  </a:lnTo>
                  <a:lnTo>
                    <a:pt x="318" y="35"/>
                  </a:lnTo>
                  <a:lnTo>
                    <a:pt x="275" y="35"/>
                  </a:lnTo>
                  <a:lnTo>
                    <a:pt x="237" y="35"/>
                  </a:lnTo>
                  <a:lnTo>
                    <a:pt x="202" y="35"/>
                  </a:lnTo>
                  <a:lnTo>
                    <a:pt x="171" y="35"/>
                  </a:lnTo>
                  <a:lnTo>
                    <a:pt x="144" y="35"/>
                  </a:lnTo>
                  <a:lnTo>
                    <a:pt x="120" y="35"/>
                  </a:lnTo>
                  <a:lnTo>
                    <a:pt x="99" y="35"/>
                  </a:lnTo>
                  <a:lnTo>
                    <a:pt x="83" y="35"/>
                  </a:lnTo>
                  <a:lnTo>
                    <a:pt x="67" y="35"/>
                  </a:lnTo>
                  <a:lnTo>
                    <a:pt x="55" y="35"/>
                  </a:lnTo>
                  <a:lnTo>
                    <a:pt x="45" y="35"/>
                  </a:lnTo>
                  <a:lnTo>
                    <a:pt x="25" y="35"/>
                  </a:lnTo>
                  <a:lnTo>
                    <a:pt x="22" y="35"/>
                  </a:lnTo>
                  <a:lnTo>
                    <a:pt x="18" y="35"/>
                  </a:lnTo>
                  <a:lnTo>
                    <a:pt x="17" y="35"/>
                  </a:lnTo>
                  <a:lnTo>
                    <a:pt x="17" y="35"/>
                  </a:lnTo>
                  <a:lnTo>
                    <a:pt x="17" y="35"/>
                  </a:lnTo>
                  <a:lnTo>
                    <a:pt x="11" y="35"/>
                  </a:lnTo>
                  <a:lnTo>
                    <a:pt x="7" y="32"/>
                  </a:lnTo>
                  <a:lnTo>
                    <a:pt x="3" y="28"/>
                  </a:lnTo>
                  <a:lnTo>
                    <a:pt x="0" y="24"/>
                  </a:lnTo>
                  <a:lnTo>
                    <a:pt x="0" y="18"/>
                  </a:lnTo>
                  <a:lnTo>
                    <a:pt x="0" y="13"/>
                  </a:lnTo>
                  <a:lnTo>
                    <a:pt x="1" y="9"/>
                  </a:lnTo>
                  <a:lnTo>
                    <a:pt x="4" y="6"/>
                  </a:lnTo>
                  <a:lnTo>
                    <a:pt x="7" y="3"/>
                  </a:lnTo>
                  <a:lnTo>
                    <a:pt x="10" y="2"/>
                  </a:lnTo>
                  <a:lnTo>
                    <a:pt x="13" y="2"/>
                  </a:lnTo>
                  <a:lnTo>
                    <a:pt x="17" y="0"/>
                  </a:lnTo>
                  <a:lnTo>
                    <a:pt x="283" y="0"/>
                  </a:lnTo>
                  <a:lnTo>
                    <a:pt x="537" y="0"/>
                  </a:lnTo>
                  <a:lnTo>
                    <a:pt x="782" y="0"/>
                  </a:lnTo>
                  <a:lnTo>
                    <a:pt x="10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08" name="Freeform 9"/>
            <p:cNvSpPr>
              <a:spLocks noEditPoints="1"/>
            </p:cNvSpPr>
            <p:nvPr/>
          </p:nvSpPr>
          <p:spPr bwMode="auto">
            <a:xfrm>
              <a:off x="1478716" y="3022585"/>
              <a:ext cx="7339013" cy="1311275"/>
            </a:xfrm>
            <a:custGeom>
              <a:avLst/>
              <a:gdLst>
                <a:gd name="T0" fmla="*/ 108 w 4623"/>
                <a:gd name="T1" fmla="*/ 33 h 826"/>
                <a:gd name="T2" fmla="*/ 84 w 4623"/>
                <a:gd name="T3" fmla="*/ 37 h 826"/>
                <a:gd name="T4" fmla="*/ 63 w 4623"/>
                <a:gd name="T5" fmla="*/ 48 h 826"/>
                <a:gd name="T6" fmla="*/ 46 w 4623"/>
                <a:gd name="T7" fmla="*/ 65 h 826"/>
                <a:gd name="T8" fmla="*/ 36 w 4623"/>
                <a:gd name="T9" fmla="*/ 87 h 826"/>
                <a:gd name="T10" fmla="*/ 32 w 4623"/>
                <a:gd name="T11" fmla="*/ 113 h 826"/>
                <a:gd name="T12" fmla="*/ 32 w 4623"/>
                <a:gd name="T13" fmla="*/ 718 h 826"/>
                <a:gd name="T14" fmla="*/ 35 w 4623"/>
                <a:gd name="T15" fmla="*/ 743 h 826"/>
                <a:gd name="T16" fmla="*/ 46 w 4623"/>
                <a:gd name="T17" fmla="*/ 763 h 826"/>
                <a:gd name="T18" fmla="*/ 62 w 4623"/>
                <a:gd name="T19" fmla="*/ 780 h 826"/>
                <a:gd name="T20" fmla="*/ 84 w 4623"/>
                <a:gd name="T21" fmla="*/ 789 h 826"/>
                <a:gd name="T22" fmla="*/ 108 w 4623"/>
                <a:gd name="T23" fmla="*/ 794 h 826"/>
                <a:gd name="T24" fmla="*/ 4515 w 4623"/>
                <a:gd name="T25" fmla="*/ 794 h 826"/>
                <a:gd name="T26" fmla="*/ 4539 w 4623"/>
                <a:gd name="T27" fmla="*/ 789 h 826"/>
                <a:gd name="T28" fmla="*/ 4560 w 4623"/>
                <a:gd name="T29" fmla="*/ 780 h 826"/>
                <a:gd name="T30" fmla="*/ 4577 w 4623"/>
                <a:gd name="T31" fmla="*/ 763 h 826"/>
                <a:gd name="T32" fmla="*/ 4587 w 4623"/>
                <a:gd name="T33" fmla="*/ 742 h 826"/>
                <a:gd name="T34" fmla="*/ 4591 w 4623"/>
                <a:gd name="T35" fmla="*/ 718 h 826"/>
                <a:gd name="T36" fmla="*/ 4591 w 4623"/>
                <a:gd name="T37" fmla="*/ 113 h 826"/>
                <a:gd name="T38" fmla="*/ 4587 w 4623"/>
                <a:gd name="T39" fmla="*/ 87 h 826"/>
                <a:gd name="T40" fmla="*/ 4576 w 4623"/>
                <a:gd name="T41" fmla="*/ 66 h 826"/>
                <a:gd name="T42" fmla="*/ 4559 w 4623"/>
                <a:gd name="T43" fmla="*/ 48 h 826"/>
                <a:gd name="T44" fmla="*/ 4539 w 4623"/>
                <a:gd name="T45" fmla="*/ 37 h 826"/>
                <a:gd name="T46" fmla="*/ 4515 w 4623"/>
                <a:gd name="T47" fmla="*/ 33 h 826"/>
                <a:gd name="T48" fmla="*/ 108 w 4623"/>
                <a:gd name="T49" fmla="*/ 33 h 826"/>
                <a:gd name="T50" fmla="*/ 108 w 4623"/>
                <a:gd name="T51" fmla="*/ 0 h 826"/>
                <a:gd name="T52" fmla="*/ 4515 w 4623"/>
                <a:gd name="T53" fmla="*/ 0 h 826"/>
                <a:gd name="T54" fmla="*/ 4543 w 4623"/>
                <a:gd name="T55" fmla="*/ 5 h 826"/>
                <a:gd name="T56" fmla="*/ 4569 w 4623"/>
                <a:gd name="T57" fmla="*/ 16 h 826"/>
                <a:gd name="T58" fmla="*/ 4591 w 4623"/>
                <a:gd name="T59" fmla="*/ 34 h 826"/>
                <a:gd name="T60" fmla="*/ 4608 w 4623"/>
                <a:gd name="T61" fmla="*/ 56 h 826"/>
                <a:gd name="T62" fmla="*/ 4619 w 4623"/>
                <a:gd name="T63" fmla="*/ 83 h 826"/>
                <a:gd name="T64" fmla="*/ 4623 w 4623"/>
                <a:gd name="T65" fmla="*/ 113 h 826"/>
                <a:gd name="T66" fmla="*/ 4623 w 4623"/>
                <a:gd name="T67" fmla="*/ 718 h 826"/>
                <a:gd name="T68" fmla="*/ 4619 w 4623"/>
                <a:gd name="T69" fmla="*/ 746 h 826"/>
                <a:gd name="T70" fmla="*/ 4609 w 4623"/>
                <a:gd name="T71" fmla="*/ 773 h 826"/>
                <a:gd name="T72" fmla="*/ 4591 w 4623"/>
                <a:gd name="T73" fmla="*/ 794 h 826"/>
                <a:gd name="T74" fmla="*/ 4570 w 4623"/>
                <a:gd name="T75" fmla="*/ 811 h 826"/>
                <a:gd name="T76" fmla="*/ 4543 w 4623"/>
                <a:gd name="T77" fmla="*/ 822 h 826"/>
                <a:gd name="T78" fmla="*/ 4515 w 4623"/>
                <a:gd name="T79" fmla="*/ 826 h 826"/>
                <a:gd name="T80" fmla="*/ 108 w 4623"/>
                <a:gd name="T81" fmla="*/ 826 h 826"/>
                <a:gd name="T82" fmla="*/ 79 w 4623"/>
                <a:gd name="T83" fmla="*/ 822 h 826"/>
                <a:gd name="T84" fmla="*/ 53 w 4623"/>
                <a:gd name="T85" fmla="*/ 812 h 826"/>
                <a:gd name="T86" fmla="*/ 31 w 4623"/>
                <a:gd name="T87" fmla="*/ 795 h 826"/>
                <a:gd name="T88" fmla="*/ 14 w 4623"/>
                <a:gd name="T89" fmla="*/ 773 h 826"/>
                <a:gd name="T90" fmla="*/ 4 w 4623"/>
                <a:gd name="T91" fmla="*/ 747 h 826"/>
                <a:gd name="T92" fmla="*/ 0 w 4623"/>
                <a:gd name="T93" fmla="*/ 718 h 826"/>
                <a:gd name="T94" fmla="*/ 0 w 4623"/>
                <a:gd name="T95" fmla="*/ 113 h 826"/>
                <a:gd name="T96" fmla="*/ 4 w 4623"/>
                <a:gd name="T97" fmla="*/ 82 h 826"/>
                <a:gd name="T98" fmla="*/ 14 w 4623"/>
                <a:gd name="T99" fmla="*/ 55 h 826"/>
                <a:gd name="T100" fmla="*/ 31 w 4623"/>
                <a:gd name="T101" fmla="*/ 33 h 826"/>
                <a:gd name="T102" fmla="*/ 53 w 4623"/>
                <a:gd name="T103" fmla="*/ 16 h 826"/>
                <a:gd name="T104" fmla="*/ 80 w 4623"/>
                <a:gd name="T105" fmla="*/ 5 h 826"/>
                <a:gd name="T106" fmla="*/ 108 w 4623"/>
                <a:gd name="T107" fmla="*/ 0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3" h="826">
                  <a:moveTo>
                    <a:pt x="108" y="33"/>
                  </a:moveTo>
                  <a:lnTo>
                    <a:pt x="84" y="37"/>
                  </a:lnTo>
                  <a:lnTo>
                    <a:pt x="63" y="48"/>
                  </a:lnTo>
                  <a:lnTo>
                    <a:pt x="46" y="65"/>
                  </a:lnTo>
                  <a:lnTo>
                    <a:pt x="36" y="87"/>
                  </a:lnTo>
                  <a:lnTo>
                    <a:pt x="32" y="113"/>
                  </a:lnTo>
                  <a:lnTo>
                    <a:pt x="32" y="718"/>
                  </a:lnTo>
                  <a:lnTo>
                    <a:pt x="35" y="743"/>
                  </a:lnTo>
                  <a:lnTo>
                    <a:pt x="46" y="763"/>
                  </a:lnTo>
                  <a:lnTo>
                    <a:pt x="62" y="780"/>
                  </a:lnTo>
                  <a:lnTo>
                    <a:pt x="84" y="789"/>
                  </a:lnTo>
                  <a:lnTo>
                    <a:pt x="108" y="794"/>
                  </a:lnTo>
                  <a:lnTo>
                    <a:pt x="4515" y="794"/>
                  </a:lnTo>
                  <a:lnTo>
                    <a:pt x="4539" y="789"/>
                  </a:lnTo>
                  <a:lnTo>
                    <a:pt x="4560" y="780"/>
                  </a:lnTo>
                  <a:lnTo>
                    <a:pt x="4577" y="763"/>
                  </a:lnTo>
                  <a:lnTo>
                    <a:pt x="4587" y="742"/>
                  </a:lnTo>
                  <a:lnTo>
                    <a:pt x="4591" y="718"/>
                  </a:lnTo>
                  <a:lnTo>
                    <a:pt x="4591" y="113"/>
                  </a:lnTo>
                  <a:lnTo>
                    <a:pt x="4587" y="87"/>
                  </a:lnTo>
                  <a:lnTo>
                    <a:pt x="4576" y="66"/>
                  </a:lnTo>
                  <a:lnTo>
                    <a:pt x="4559" y="48"/>
                  </a:lnTo>
                  <a:lnTo>
                    <a:pt x="4539" y="37"/>
                  </a:lnTo>
                  <a:lnTo>
                    <a:pt x="4515" y="33"/>
                  </a:lnTo>
                  <a:lnTo>
                    <a:pt x="108" y="33"/>
                  </a:lnTo>
                  <a:close/>
                  <a:moveTo>
                    <a:pt x="108" y="0"/>
                  </a:moveTo>
                  <a:lnTo>
                    <a:pt x="4515" y="0"/>
                  </a:lnTo>
                  <a:lnTo>
                    <a:pt x="4543" y="5"/>
                  </a:lnTo>
                  <a:lnTo>
                    <a:pt x="4569" y="16"/>
                  </a:lnTo>
                  <a:lnTo>
                    <a:pt x="4591" y="34"/>
                  </a:lnTo>
                  <a:lnTo>
                    <a:pt x="4608" y="56"/>
                  </a:lnTo>
                  <a:lnTo>
                    <a:pt x="4619" y="83"/>
                  </a:lnTo>
                  <a:lnTo>
                    <a:pt x="4623" y="113"/>
                  </a:lnTo>
                  <a:lnTo>
                    <a:pt x="4623" y="718"/>
                  </a:lnTo>
                  <a:lnTo>
                    <a:pt x="4619" y="746"/>
                  </a:lnTo>
                  <a:lnTo>
                    <a:pt x="4609" y="773"/>
                  </a:lnTo>
                  <a:lnTo>
                    <a:pt x="4591" y="794"/>
                  </a:lnTo>
                  <a:lnTo>
                    <a:pt x="4570" y="811"/>
                  </a:lnTo>
                  <a:lnTo>
                    <a:pt x="4543" y="822"/>
                  </a:lnTo>
                  <a:lnTo>
                    <a:pt x="4515" y="826"/>
                  </a:lnTo>
                  <a:lnTo>
                    <a:pt x="108" y="826"/>
                  </a:lnTo>
                  <a:lnTo>
                    <a:pt x="79" y="822"/>
                  </a:lnTo>
                  <a:lnTo>
                    <a:pt x="53" y="812"/>
                  </a:lnTo>
                  <a:lnTo>
                    <a:pt x="31" y="795"/>
                  </a:lnTo>
                  <a:lnTo>
                    <a:pt x="14" y="773"/>
                  </a:lnTo>
                  <a:lnTo>
                    <a:pt x="4" y="747"/>
                  </a:lnTo>
                  <a:lnTo>
                    <a:pt x="0" y="718"/>
                  </a:lnTo>
                  <a:lnTo>
                    <a:pt x="0" y="113"/>
                  </a:lnTo>
                  <a:lnTo>
                    <a:pt x="4" y="82"/>
                  </a:lnTo>
                  <a:lnTo>
                    <a:pt x="14" y="55"/>
                  </a:lnTo>
                  <a:lnTo>
                    <a:pt x="31" y="33"/>
                  </a:lnTo>
                  <a:lnTo>
                    <a:pt x="53" y="16"/>
                  </a:lnTo>
                  <a:lnTo>
                    <a:pt x="80" y="5"/>
                  </a:lnTo>
                  <a:lnTo>
                    <a:pt x="10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09" name="Freeform 10"/>
            <p:cNvSpPr>
              <a:spLocks noEditPoints="1"/>
            </p:cNvSpPr>
            <p:nvPr/>
          </p:nvSpPr>
          <p:spPr bwMode="auto">
            <a:xfrm>
              <a:off x="4033004" y="3606785"/>
              <a:ext cx="233363" cy="238125"/>
            </a:xfrm>
            <a:custGeom>
              <a:avLst/>
              <a:gdLst>
                <a:gd name="T0" fmla="*/ 61 w 147"/>
                <a:gd name="T1" fmla="*/ 33 h 150"/>
                <a:gd name="T2" fmla="*/ 48 w 147"/>
                <a:gd name="T3" fmla="*/ 35 h 150"/>
                <a:gd name="T4" fmla="*/ 40 w 147"/>
                <a:gd name="T5" fmla="*/ 42 h 150"/>
                <a:gd name="T6" fmla="*/ 34 w 147"/>
                <a:gd name="T7" fmla="*/ 54 h 150"/>
                <a:gd name="T8" fmla="*/ 33 w 147"/>
                <a:gd name="T9" fmla="*/ 65 h 150"/>
                <a:gd name="T10" fmla="*/ 33 w 147"/>
                <a:gd name="T11" fmla="*/ 87 h 150"/>
                <a:gd name="T12" fmla="*/ 34 w 147"/>
                <a:gd name="T13" fmla="*/ 99 h 150"/>
                <a:gd name="T14" fmla="*/ 40 w 147"/>
                <a:gd name="T15" fmla="*/ 108 h 150"/>
                <a:gd name="T16" fmla="*/ 48 w 147"/>
                <a:gd name="T17" fmla="*/ 115 h 150"/>
                <a:gd name="T18" fmla="*/ 61 w 147"/>
                <a:gd name="T19" fmla="*/ 118 h 150"/>
                <a:gd name="T20" fmla="*/ 83 w 147"/>
                <a:gd name="T21" fmla="*/ 118 h 150"/>
                <a:gd name="T22" fmla="*/ 96 w 147"/>
                <a:gd name="T23" fmla="*/ 117 h 150"/>
                <a:gd name="T24" fmla="*/ 105 w 147"/>
                <a:gd name="T25" fmla="*/ 110 h 150"/>
                <a:gd name="T26" fmla="*/ 112 w 147"/>
                <a:gd name="T27" fmla="*/ 99 h 150"/>
                <a:gd name="T28" fmla="*/ 115 w 147"/>
                <a:gd name="T29" fmla="*/ 87 h 150"/>
                <a:gd name="T30" fmla="*/ 115 w 147"/>
                <a:gd name="T31" fmla="*/ 65 h 150"/>
                <a:gd name="T32" fmla="*/ 112 w 147"/>
                <a:gd name="T33" fmla="*/ 52 h 150"/>
                <a:gd name="T34" fmla="*/ 105 w 147"/>
                <a:gd name="T35" fmla="*/ 42 h 150"/>
                <a:gd name="T36" fmla="*/ 96 w 147"/>
                <a:gd name="T37" fmla="*/ 35 h 150"/>
                <a:gd name="T38" fmla="*/ 83 w 147"/>
                <a:gd name="T39" fmla="*/ 33 h 150"/>
                <a:gd name="T40" fmla="*/ 61 w 147"/>
                <a:gd name="T41" fmla="*/ 33 h 150"/>
                <a:gd name="T42" fmla="*/ 61 w 147"/>
                <a:gd name="T43" fmla="*/ 0 h 150"/>
                <a:gd name="T44" fmla="*/ 83 w 147"/>
                <a:gd name="T45" fmla="*/ 0 h 150"/>
                <a:gd name="T46" fmla="*/ 103 w 147"/>
                <a:gd name="T47" fmla="*/ 4 h 150"/>
                <a:gd name="T48" fmla="*/ 121 w 147"/>
                <a:gd name="T49" fmla="*/ 13 h 150"/>
                <a:gd name="T50" fmla="*/ 135 w 147"/>
                <a:gd name="T51" fmla="*/ 27 h 150"/>
                <a:gd name="T52" fmla="*/ 143 w 147"/>
                <a:gd name="T53" fmla="*/ 44 h 150"/>
                <a:gd name="T54" fmla="*/ 147 w 147"/>
                <a:gd name="T55" fmla="*/ 65 h 150"/>
                <a:gd name="T56" fmla="*/ 147 w 147"/>
                <a:gd name="T57" fmla="*/ 87 h 150"/>
                <a:gd name="T58" fmla="*/ 143 w 147"/>
                <a:gd name="T59" fmla="*/ 107 h 150"/>
                <a:gd name="T60" fmla="*/ 135 w 147"/>
                <a:gd name="T61" fmla="*/ 125 h 150"/>
                <a:gd name="T62" fmla="*/ 121 w 147"/>
                <a:gd name="T63" fmla="*/ 138 h 150"/>
                <a:gd name="T64" fmla="*/ 103 w 147"/>
                <a:gd name="T65" fmla="*/ 148 h 150"/>
                <a:gd name="T66" fmla="*/ 83 w 147"/>
                <a:gd name="T67" fmla="*/ 150 h 150"/>
                <a:gd name="T68" fmla="*/ 61 w 147"/>
                <a:gd name="T69" fmla="*/ 150 h 150"/>
                <a:gd name="T70" fmla="*/ 41 w 147"/>
                <a:gd name="T71" fmla="*/ 148 h 150"/>
                <a:gd name="T72" fmla="*/ 24 w 147"/>
                <a:gd name="T73" fmla="*/ 139 h 150"/>
                <a:gd name="T74" fmla="*/ 12 w 147"/>
                <a:gd name="T75" fmla="*/ 125 h 150"/>
                <a:gd name="T76" fmla="*/ 3 w 147"/>
                <a:gd name="T77" fmla="*/ 107 h 150"/>
                <a:gd name="T78" fmla="*/ 0 w 147"/>
                <a:gd name="T79" fmla="*/ 87 h 150"/>
                <a:gd name="T80" fmla="*/ 0 w 147"/>
                <a:gd name="T81" fmla="*/ 65 h 150"/>
                <a:gd name="T82" fmla="*/ 3 w 147"/>
                <a:gd name="T83" fmla="*/ 44 h 150"/>
                <a:gd name="T84" fmla="*/ 12 w 147"/>
                <a:gd name="T85" fmla="*/ 27 h 150"/>
                <a:gd name="T86" fmla="*/ 24 w 147"/>
                <a:gd name="T87" fmla="*/ 13 h 150"/>
                <a:gd name="T88" fmla="*/ 41 w 147"/>
                <a:gd name="T89" fmla="*/ 3 h 150"/>
                <a:gd name="T90" fmla="*/ 61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1" y="33"/>
                  </a:moveTo>
                  <a:lnTo>
                    <a:pt x="48" y="35"/>
                  </a:lnTo>
                  <a:lnTo>
                    <a:pt x="40" y="42"/>
                  </a:lnTo>
                  <a:lnTo>
                    <a:pt x="34" y="54"/>
                  </a:lnTo>
                  <a:lnTo>
                    <a:pt x="33" y="65"/>
                  </a:lnTo>
                  <a:lnTo>
                    <a:pt x="33" y="87"/>
                  </a:lnTo>
                  <a:lnTo>
                    <a:pt x="34" y="99"/>
                  </a:lnTo>
                  <a:lnTo>
                    <a:pt x="40" y="108"/>
                  </a:lnTo>
                  <a:lnTo>
                    <a:pt x="48" y="115"/>
                  </a:lnTo>
                  <a:lnTo>
                    <a:pt x="61" y="118"/>
                  </a:lnTo>
                  <a:lnTo>
                    <a:pt x="83" y="118"/>
                  </a:lnTo>
                  <a:lnTo>
                    <a:pt x="96" y="117"/>
                  </a:lnTo>
                  <a:lnTo>
                    <a:pt x="105" y="110"/>
                  </a:lnTo>
                  <a:lnTo>
                    <a:pt x="112" y="99"/>
                  </a:lnTo>
                  <a:lnTo>
                    <a:pt x="115" y="87"/>
                  </a:lnTo>
                  <a:lnTo>
                    <a:pt x="115" y="65"/>
                  </a:lnTo>
                  <a:lnTo>
                    <a:pt x="112" y="52"/>
                  </a:lnTo>
                  <a:lnTo>
                    <a:pt x="105" y="42"/>
                  </a:lnTo>
                  <a:lnTo>
                    <a:pt x="96" y="35"/>
                  </a:lnTo>
                  <a:lnTo>
                    <a:pt x="83" y="33"/>
                  </a:lnTo>
                  <a:lnTo>
                    <a:pt x="61" y="33"/>
                  </a:lnTo>
                  <a:close/>
                  <a:moveTo>
                    <a:pt x="61" y="0"/>
                  </a:moveTo>
                  <a:lnTo>
                    <a:pt x="83" y="0"/>
                  </a:lnTo>
                  <a:lnTo>
                    <a:pt x="103" y="4"/>
                  </a:lnTo>
                  <a:lnTo>
                    <a:pt x="121" y="13"/>
                  </a:lnTo>
                  <a:lnTo>
                    <a:pt x="135" y="27"/>
                  </a:lnTo>
                  <a:lnTo>
                    <a:pt x="143" y="44"/>
                  </a:lnTo>
                  <a:lnTo>
                    <a:pt x="147" y="65"/>
                  </a:lnTo>
                  <a:lnTo>
                    <a:pt x="147" y="87"/>
                  </a:lnTo>
                  <a:lnTo>
                    <a:pt x="143" y="107"/>
                  </a:lnTo>
                  <a:lnTo>
                    <a:pt x="135" y="125"/>
                  </a:lnTo>
                  <a:lnTo>
                    <a:pt x="121" y="138"/>
                  </a:lnTo>
                  <a:lnTo>
                    <a:pt x="103" y="148"/>
                  </a:lnTo>
                  <a:lnTo>
                    <a:pt x="83" y="150"/>
                  </a:lnTo>
                  <a:lnTo>
                    <a:pt x="61" y="150"/>
                  </a:lnTo>
                  <a:lnTo>
                    <a:pt x="41" y="148"/>
                  </a:lnTo>
                  <a:lnTo>
                    <a:pt x="24" y="139"/>
                  </a:lnTo>
                  <a:lnTo>
                    <a:pt x="12" y="125"/>
                  </a:lnTo>
                  <a:lnTo>
                    <a:pt x="3" y="107"/>
                  </a:lnTo>
                  <a:lnTo>
                    <a:pt x="0" y="87"/>
                  </a:lnTo>
                  <a:lnTo>
                    <a:pt x="0" y="65"/>
                  </a:lnTo>
                  <a:lnTo>
                    <a:pt x="3" y="44"/>
                  </a:lnTo>
                  <a:lnTo>
                    <a:pt x="12" y="27"/>
                  </a:lnTo>
                  <a:lnTo>
                    <a:pt x="24" y="13"/>
                  </a:lnTo>
                  <a:lnTo>
                    <a:pt x="41" y="3"/>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0" name="Freeform 11"/>
            <p:cNvSpPr>
              <a:spLocks noEditPoints="1"/>
            </p:cNvSpPr>
            <p:nvPr/>
          </p:nvSpPr>
          <p:spPr bwMode="auto">
            <a:xfrm>
              <a:off x="4356854" y="3606785"/>
              <a:ext cx="230188" cy="238125"/>
            </a:xfrm>
            <a:custGeom>
              <a:avLst/>
              <a:gdLst>
                <a:gd name="T0" fmla="*/ 58 w 145"/>
                <a:gd name="T1" fmla="*/ 33 h 150"/>
                <a:gd name="T2" fmla="*/ 47 w 145"/>
                <a:gd name="T3" fmla="*/ 35 h 150"/>
                <a:gd name="T4" fmla="*/ 37 w 145"/>
                <a:gd name="T5" fmla="*/ 42 h 150"/>
                <a:gd name="T6" fmla="*/ 33 w 145"/>
                <a:gd name="T7" fmla="*/ 54 h 150"/>
                <a:gd name="T8" fmla="*/ 30 w 145"/>
                <a:gd name="T9" fmla="*/ 65 h 150"/>
                <a:gd name="T10" fmla="*/ 30 w 145"/>
                <a:gd name="T11" fmla="*/ 87 h 150"/>
                <a:gd name="T12" fmla="*/ 33 w 145"/>
                <a:gd name="T13" fmla="*/ 99 h 150"/>
                <a:gd name="T14" fmla="*/ 37 w 145"/>
                <a:gd name="T15" fmla="*/ 108 h 150"/>
                <a:gd name="T16" fmla="*/ 47 w 145"/>
                <a:gd name="T17" fmla="*/ 115 h 150"/>
                <a:gd name="T18" fmla="*/ 58 w 145"/>
                <a:gd name="T19" fmla="*/ 118 h 150"/>
                <a:gd name="T20" fmla="*/ 85 w 145"/>
                <a:gd name="T21" fmla="*/ 118 h 150"/>
                <a:gd name="T22" fmla="*/ 95 w 145"/>
                <a:gd name="T23" fmla="*/ 117 h 150"/>
                <a:gd name="T24" fmla="*/ 105 w 145"/>
                <a:gd name="T25" fmla="*/ 110 h 150"/>
                <a:gd name="T26" fmla="*/ 110 w 145"/>
                <a:gd name="T27" fmla="*/ 99 h 150"/>
                <a:gd name="T28" fmla="*/ 113 w 145"/>
                <a:gd name="T29" fmla="*/ 87 h 150"/>
                <a:gd name="T30" fmla="*/ 113 w 145"/>
                <a:gd name="T31" fmla="*/ 65 h 150"/>
                <a:gd name="T32" fmla="*/ 110 w 145"/>
                <a:gd name="T33" fmla="*/ 52 h 150"/>
                <a:gd name="T34" fmla="*/ 105 w 145"/>
                <a:gd name="T35" fmla="*/ 42 h 150"/>
                <a:gd name="T36" fmla="*/ 95 w 145"/>
                <a:gd name="T37" fmla="*/ 35 h 150"/>
                <a:gd name="T38" fmla="*/ 85 w 145"/>
                <a:gd name="T39" fmla="*/ 33 h 150"/>
                <a:gd name="T40" fmla="*/ 58 w 145"/>
                <a:gd name="T41" fmla="*/ 33 h 150"/>
                <a:gd name="T42" fmla="*/ 58 w 145"/>
                <a:gd name="T43" fmla="*/ 0 h 150"/>
                <a:gd name="T44" fmla="*/ 85 w 145"/>
                <a:gd name="T45" fmla="*/ 0 h 150"/>
                <a:gd name="T46" fmla="*/ 103 w 145"/>
                <a:gd name="T47" fmla="*/ 4 h 150"/>
                <a:gd name="T48" fmla="*/ 120 w 145"/>
                <a:gd name="T49" fmla="*/ 13 h 150"/>
                <a:gd name="T50" fmla="*/ 133 w 145"/>
                <a:gd name="T51" fmla="*/ 27 h 150"/>
                <a:gd name="T52" fmla="*/ 143 w 145"/>
                <a:gd name="T53" fmla="*/ 45 h 150"/>
                <a:gd name="T54" fmla="*/ 145 w 145"/>
                <a:gd name="T55" fmla="*/ 65 h 150"/>
                <a:gd name="T56" fmla="*/ 145 w 145"/>
                <a:gd name="T57" fmla="*/ 87 h 150"/>
                <a:gd name="T58" fmla="*/ 143 w 145"/>
                <a:gd name="T59" fmla="*/ 107 h 150"/>
                <a:gd name="T60" fmla="*/ 133 w 145"/>
                <a:gd name="T61" fmla="*/ 124 h 150"/>
                <a:gd name="T62" fmla="*/ 120 w 145"/>
                <a:gd name="T63" fmla="*/ 138 h 150"/>
                <a:gd name="T64" fmla="*/ 103 w 145"/>
                <a:gd name="T65" fmla="*/ 148 h 150"/>
                <a:gd name="T66" fmla="*/ 85 w 145"/>
                <a:gd name="T67" fmla="*/ 150 h 150"/>
                <a:gd name="T68" fmla="*/ 58 w 145"/>
                <a:gd name="T69" fmla="*/ 150 h 150"/>
                <a:gd name="T70" fmla="*/ 39 w 145"/>
                <a:gd name="T71" fmla="*/ 148 h 150"/>
                <a:gd name="T72" fmla="*/ 23 w 145"/>
                <a:gd name="T73" fmla="*/ 139 h 150"/>
                <a:gd name="T74" fmla="*/ 11 w 145"/>
                <a:gd name="T75" fmla="*/ 125 h 150"/>
                <a:gd name="T76" fmla="*/ 2 w 145"/>
                <a:gd name="T77" fmla="*/ 107 h 150"/>
                <a:gd name="T78" fmla="*/ 0 w 145"/>
                <a:gd name="T79" fmla="*/ 87 h 150"/>
                <a:gd name="T80" fmla="*/ 0 w 145"/>
                <a:gd name="T81" fmla="*/ 65 h 150"/>
                <a:gd name="T82" fmla="*/ 2 w 145"/>
                <a:gd name="T83" fmla="*/ 44 h 150"/>
                <a:gd name="T84" fmla="*/ 11 w 145"/>
                <a:gd name="T85" fmla="*/ 27 h 150"/>
                <a:gd name="T86" fmla="*/ 23 w 145"/>
                <a:gd name="T87" fmla="*/ 13 h 150"/>
                <a:gd name="T88" fmla="*/ 39 w 145"/>
                <a:gd name="T89" fmla="*/ 3 h 150"/>
                <a:gd name="T90" fmla="*/ 58 w 145"/>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5" h="150">
                  <a:moveTo>
                    <a:pt x="58" y="33"/>
                  </a:moveTo>
                  <a:lnTo>
                    <a:pt x="47" y="35"/>
                  </a:lnTo>
                  <a:lnTo>
                    <a:pt x="37" y="42"/>
                  </a:lnTo>
                  <a:lnTo>
                    <a:pt x="33" y="54"/>
                  </a:lnTo>
                  <a:lnTo>
                    <a:pt x="30" y="65"/>
                  </a:lnTo>
                  <a:lnTo>
                    <a:pt x="30" y="87"/>
                  </a:lnTo>
                  <a:lnTo>
                    <a:pt x="33" y="99"/>
                  </a:lnTo>
                  <a:lnTo>
                    <a:pt x="37" y="108"/>
                  </a:lnTo>
                  <a:lnTo>
                    <a:pt x="47" y="115"/>
                  </a:lnTo>
                  <a:lnTo>
                    <a:pt x="58" y="118"/>
                  </a:lnTo>
                  <a:lnTo>
                    <a:pt x="85" y="118"/>
                  </a:lnTo>
                  <a:lnTo>
                    <a:pt x="95" y="117"/>
                  </a:lnTo>
                  <a:lnTo>
                    <a:pt x="105" y="110"/>
                  </a:lnTo>
                  <a:lnTo>
                    <a:pt x="110" y="99"/>
                  </a:lnTo>
                  <a:lnTo>
                    <a:pt x="113" y="87"/>
                  </a:lnTo>
                  <a:lnTo>
                    <a:pt x="113" y="65"/>
                  </a:lnTo>
                  <a:lnTo>
                    <a:pt x="110" y="52"/>
                  </a:lnTo>
                  <a:lnTo>
                    <a:pt x="105" y="42"/>
                  </a:lnTo>
                  <a:lnTo>
                    <a:pt x="95" y="35"/>
                  </a:lnTo>
                  <a:lnTo>
                    <a:pt x="85" y="33"/>
                  </a:lnTo>
                  <a:lnTo>
                    <a:pt x="58" y="33"/>
                  </a:lnTo>
                  <a:close/>
                  <a:moveTo>
                    <a:pt x="58" y="0"/>
                  </a:moveTo>
                  <a:lnTo>
                    <a:pt x="85" y="0"/>
                  </a:lnTo>
                  <a:lnTo>
                    <a:pt x="103" y="4"/>
                  </a:lnTo>
                  <a:lnTo>
                    <a:pt x="120" y="13"/>
                  </a:lnTo>
                  <a:lnTo>
                    <a:pt x="133" y="27"/>
                  </a:lnTo>
                  <a:lnTo>
                    <a:pt x="143" y="45"/>
                  </a:lnTo>
                  <a:lnTo>
                    <a:pt x="145" y="65"/>
                  </a:lnTo>
                  <a:lnTo>
                    <a:pt x="145" y="87"/>
                  </a:lnTo>
                  <a:lnTo>
                    <a:pt x="143" y="107"/>
                  </a:lnTo>
                  <a:lnTo>
                    <a:pt x="133" y="124"/>
                  </a:lnTo>
                  <a:lnTo>
                    <a:pt x="120" y="138"/>
                  </a:lnTo>
                  <a:lnTo>
                    <a:pt x="103" y="148"/>
                  </a:lnTo>
                  <a:lnTo>
                    <a:pt x="85" y="150"/>
                  </a:lnTo>
                  <a:lnTo>
                    <a:pt x="58" y="150"/>
                  </a:lnTo>
                  <a:lnTo>
                    <a:pt x="39" y="148"/>
                  </a:lnTo>
                  <a:lnTo>
                    <a:pt x="23" y="139"/>
                  </a:lnTo>
                  <a:lnTo>
                    <a:pt x="11" y="125"/>
                  </a:lnTo>
                  <a:lnTo>
                    <a:pt x="2" y="107"/>
                  </a:lnTo>
                  <a:lnTo>
                    <a:pt x="0" y="87"/>
                  </a:lnTo>
                  <a:lnTo>
                    <a:pt x="0" y="65"/>
                  </a:lnTo>
                  <a:lnTo>
                    <a:pt x="2" y="44"/>
                  </a:lnTo>
                  <a:lnTo>
                    <a:pt x="11" y="27"/>
                  </a:lnTo>
                  <a:lnTo>
                    <a:pt x="23" y="13"/>
                  </a:lnTo>
                  <a:lnTo>
                    <a:pt x="39" y="3"/>
                  </a:lnTo>
                  <a:lnTo>
                    <a:pt x="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1" name="Freeform 12"/>
            <p:cNvSpPr>
              <a:spLocks noEditPoints="1"/>
            </p:cNvSpPr>
            <p:nvPr/>
          </p:nvSpPr>
          <p:spPr bwMode="auto">
            <a:xfrm>
              <a:off x="4675941" y="3606785"/>
              <a:ext cx="231775" cy="238125"/>
            </a:xfrm>
            <a:custGeom>
              <a:avLst/>
              <a:gdLst>
                <a:gd name="T0" fmla="*/ 61 w 146"/>
                <a:gd name="T1" fmla="*/ 33 h 150"/>
                <a:gd name="T2" fmla="*/ 51 w 146"/>
                <a:gd name="T3" fmla="*/ 35 h 150"/>
                <a:gd name="T4" fmla="*/ 41 w 146"/>
                <a:gd name="T5" fmla="*/ 42 h 150"/>
                <a:gd name="T6" fmla="*/ 35 w 146"/>
                <a:gd name="T7" fmla="*/ 52 h 150"/>
                <a:gd name="T8" fmla="*/ 33 w 146"/>
                <a:gd name="T9" fmla="*/ 65 h 150"/>
                <a:gd name="T10" fmla="*/ 33 w 146"/>
                <a:gd name="T11" fmla="*/ 87 h 150"/>
                <a:gd name="T12" fmla="*/ 35 w 146"/>
                <a:gd name="T13" fmla="*/ 99 h 150"/>
                <a:gd name="T14" fmla="*/ 41 w 146"/>
                <a:gd name="T15" fmla="*/ 110 h 150"/>
                <a:gd name="T16" fmla="*/ 51 w 146"/>
                <a:gd name="T17" fmla="*/ 117 h 150"/>
                <a:gd name="T18" fmla="*/ 61 w 146"/>
                <a:gd name="T19" fmla="*/ 118 h 150"/>
                <a:gd name="T20" fmla="*/ 86 w 146"/>
                <a:gd name="T21" fmla="*/ 118 h 150"/>
                <a:gd name="T22" fmla="*/ 99 w 146"/>
                <a:gd name="T23" fmla="*/ 115 h 150"/>
                <a:gd name="T24" fmla="*/ 107 w 146"/>
                <a:gd name="T25" fmla="*/ 108 h 150"/>
                <a:gd name="T26" fmla="*/ 113 w 146"/>
                <a:gd name="T27" fmla="*/ 99 h 150"/>
                <a:gd name="T28" fmla="*/ 114 w 146"/>
                <a:gd name="T29" fmla="*/ 87 h 150"/>
                <a:gd name="T30" fmla="*/ 114 w 146"/>
                <a:gd name="T31" fmla="*/ 65 h 150"/>
                <a:gd name="T32" fmla="*/ 113 w 146"/>
                <a:gd name="T33" fmla="*/ 54 h 150"/>
                <a:gd name="T34" fmla="*/ 107 w 146"/>
                <a:gd name="T35" fmla="*/ 42 h 150"/>
                <a:gd name="T36" fmla="*/ 99 w 146"/>
                <a:gd name="T37" fmla="*/ 35 h 150"/>
                <a:gd name="T38" fmla="*/ 86 w 146"/>
                <a:gd name="T39" fmla="*/ 33 h 150"/>
                <a:gd name="T40" fmla="*/ 61 w 146"/>
                <a:gd name="T41" fmla="*/ 33 h 150"/>
                <a:gd name="T42" fmla="*/ 61 w 146"/>
                <a:gd name="T43" fmla="*/ 0 h 150"/>
                <a:gd name="T44" fmla="*/ 86 w 146"/>
                <a:gd name="T45" fmla="*/ 0 h 150"/>
                <a:gd name="T46" fmla="*/ 106 w 146"/>
                <a:gd name="T47" fmla="*/ 3 h 150"/>
                <a:gd name="T48" fmla="*/ 122 w 146"/>
                <a:gd name="T49" fmla="*/ 13 h 150"/>
                <a:gd name="T50" fmla="*/ 135 w 146"/>
                <a:gd name="T51" fmla="*/ 27 h 150"/>
                <a:gd name="T52" fmla="*/ 143 w 146"/>
                <a:gd name="T53" fmla="*/ 44 h 150"/>
                <a:gd name="T54" fmla="*/ 146 w 146"/>
                <a:gd name="T55" fmla="*/ 65 h 150"/>
                <a:gd name="T56" fmla="*/ 146 w 146"/>
                <a:gd name="T57" fmla="*/ 87 h 150"/>
                <a:gd name="T58" fmla="*/ 143 w 146"/>
                <a:gd name="T59" fmla="*/ 107 h 150"/>
                <a:gd name="T60" fmla="*/ 135 w 146"/>
                <a:gd name="T61" fmla="*/ 125 h 150"/>
                <a:gd name="T62" fmla="*/ 122 w 146"/>
                <a:gd name="T63" fmla="*/ 139 h 150"/>
                <a:gd name="T64" fmla="*/ 106 w 146"/>
                <a:gd name="T65" fmla="*/ 148 h 150"/>
                <a:gd name="T66" fmla="*/ 86 w 146"/>
                <a:gd name="T67" fmla="*/ 150 h 150"/>
                <a:gd name="T68" fmla="*/ 61 w 146"/>
                <a:gd name="T69" fmla="*/ 150 h 150"/>
                <a:gd name="T70" fmla="*/ 41 w 146"/>
                <a:gd name="T71" fmla="*/ 148 h 150"/>
                <a:gd name="T72" fmla="*/ 26 w 146"/>
                <a:gd name="T73" fmla="*/ 138 h 150"/>
                <a:gd name="T74" fmla="*/ 12 w 146"/>
                <a:gd name="T75" fmla="*/ 124 h 150"/>
                <a:gd name="T76" fmla="*/ 3 w 146"/>
                <a:gd name="T77" fmla="*/ 107 h 150"/>
                <a:gd name="T78" fmla="*/ 0 w 146"/>
                <a:gd name="T79" fmla="*/ 87 h 150"/>
                <a:gd name="T80" fmla="*/ 0 w 146"/>
                <a:gd name="T81" fmla="*/ 65 h 150"/>
                <a:gd name="T82" fmla="*/ 3 w 146"/>
                <a:gd name="T83" fmla="*/ 45 h 150"/>
                <a:gd name="T84" fmla="*/ 12 w 146"/>
                <a:gd name="T85" fmla="*/ 27 h 150"/>
                <a:gd name="T86" fmla="*/ 26 w 146"/>
                <a:gd name="T87" fmla="*/ 13 h 150"/>
                <a:gd name="T88" fmla="*/ 41 w 146"/>
                <a:gd name="T89" fmla="*/ 4 h 150"/>
                <a:gd name="T90" fmla="*/ 61 w 146"/>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6" h="150">
                  <a:moveTo>
                    <a:pt x="61" y="33"/>
                  </a:moveTo>
                  <a:lnTo>
                    <a:pt x="51" y="35"/>
                  </a:lnTo>
                  <a:lnTo>
                    <a:pt x="41" y="42"/>
                  </a:lnTo>
                  <a:lnTo>
                    <a:pt x="35" y="52"/>
                  </a:lnTo>
                  <a:lnTo>
                    <a:pt x="33" y="65"/>
                  </a:lnTo>
                  <a:lnTo>
                    <a:pt x="33" y="87"/>
                  </a:lnTo>
                  <a:lnTo>
                    <a:pt x="35" y="99"/>
                  </a:lnTo>
                  <a:lnTo>
                    <a:pt x="41" y="110"/>
                  </a:lnTo>
                  <a:lnTo>
                    <a:pt x="51" y="117"/>
                  </a:lnTo>
                  <a:lnTo>
                    <a:pt x="61" y="118"/>
                  </a:lnTo>
                  <a:lnTo>
                    <a:pt x="86" y="118"/>
                  </a:lnTo>
                  <a:lnTo>
                    <a:pt x="99" y="115"/>
                  </a:lnTo>
                  <a:lnTo>
                    <a:pt x="107" y="108"/>
                  </a:lnTo>
                  <a:lnTo>
                    <a:pt x="113" y="99"/>
                  </a:lnTo>
                  <a:lnTo>
                    <a:pt x="114" y="87"/>
                  </a:lnTo>
                  <a:lnTo>
                    <a:pt x="114" y="65"/>
                  </a:lnTo>
                  <a:lnTo>
                    <a:pt x="113" y="54"/>
                  </a:lnTo>
                  <a:lnTo>
                    <a:pt x="107" y="42"/>
                  </a:lnTo>
                  <a:lnTo>
                    <a:pt x="99" y="35"/>
                  </a:lnTo>
                  <a:lnTo>
                    <a:pt x="86" y="33"/>
                  </a:lnTo>
                  <a:lnTo>
                    <a:pt x="61" y="33"/>
                  </a:lnTo>
                  <a:close/>
                  <a:moveTo>
                    <a:pt x="61" y="0"/>
                  </a:moveTo>
                  <a:lnTo>
                    <a:pt x="86" y="0"/>
                  </a:lnTo>
                  <a:lnTo>
                    <a:pt x="106" y="3"/>
                  </a:lnTo>
                  <a:lnTo>
                    <a:pt x="122" y="13"/>
                  </a:lnTo>
                  <a:lnTo>
                    <a:pt x="135" y="27"/>
                  </a:lnTo>
                  <a:lnTo>
                    <a:pt x="143" y="44"/>
                  </a:lnTo>
                  <a:lnTo>
                    <a:pt x="146" y="65"/>
                  </a:lnTo>
                  <a:lnTo>
                    <a:pt x="146" y="87"/>
                  </a:lnTo>
                  <a:lnTo>
                    <a:pt x="143" y="107"/>
                  </a:lnTo>
                  <a:lnTo>
                    <a:pt x="135" y="125"/>
                  </a:lnTo>
                  <a:lnTo>
                    <a:pt x="122" y="139"/>
                  </a:lnTo>
                  <a:lnTo>
                    <a:pt x="106" y="148"/>
                  </a:lnTo>
                  <a:lnTo>
                    <a:pt x="86" y="150"/>
                  </a:lnTo>
                  <a:lnTo>
                    <a:pt x="61" y="150"/>
                  </a:lnTo>
                  <a:lnTo>
                    <a:pt x="41" y="148"/>
                  </a:lnTo>
                  <a:lnTo>
                    <a:pt x="26" y="138"/>
                  </a:lnTo>
                  <a:lnTo>
                    <a:pt x="12" y="124"/>
                  </a:lnTo>
                  <a:lnTo>
                    <a:pt x="3" y="107"/>
                  </a:lnTo>
                  <a:lnTo>
                    <a:pt x="0" y="87"/>
                  </a:lnTo>
                  <a:lnTo>
                    <a:pt x="0" y="65"/>
                  </a:lnTo>
                  <a:lnTo>
                    <a:pt x="3" y="45"/>
                  </a:lnTo>
                  <a:lnTo>
                    <a:pt x="12" y="27"/>
                  </a:lnTo>
                  <a:lnTo>
                    <a:pt x="26" y="13"/>
                  </a:lnTo>
                  <a:lnTo>
                    <a:pt x="41" y="4"/>
                  </a:lnTo>
                  <a:lnTo>
                    <a:pt x="6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2" name="Freeform 13"/>
            <p:cNvSpPr>
              <a:spLocks noEditPoints="1"/>
            </p:cNvSpPr>
            <p:nvPr/>
          </p:nvSpPr>
          <p:spPr bwMode="auto">
            <a:xfrm>
              <a:off x="4996616" y="3606785"/>
              <a:ext cx="233363" cy="238125"/>
            </a:xfrm>
            <a:custGeom>
              <a:avLst/>
              <a:gdLst>
                <a:gd name="T0" fmla="*/ 65 w 147"/>
                <a:gd name="T1" fmla="*/ 33 h 150"/>
                <a:gd name="T2" fmla="*/ 52 w 147"/>
                <a:gd name="T3" fmla="*/ 35 h 150"/>
                <a:gd name="T4" fmla="*/ 42 w 147"/>
                <a:gd name="T5" fmla="*/ 42 h 150"/>
                <a:gd name="T6" fmla="*/ 35 w 147"/>
                <a:gd name="T7" fmla="*/ 52 h 150"/>
                <a:gd name="T8" fmla="*/ 33 w 147"/>
                <a:gd name="T9" fmla="*/ 65 h 150"/>
                <a:gd name="T10" fmla="*/ 33 w 147"/>
                <a:gd name="T11" fmla="*/ 87 h 150"/>
                <a:gd name="T12" fmla="*/ 35 w 147"/>
                <a:gd name="T13" fmla="*/ 99 h 150"/>
                <a:gd name="T14" fmla="*/ 42 w 147"/>
                <a:gd name="T15" fmla="*/ 110 h 150"/>
                <a:gd name="T16" fmla="*/ 52 w 147"/>
                <a:gd name="T17" fmla="*/ 117 h 150"/>
                <a:gd name="T18" fmla="*/ 65 w 147"/>
                <a:gd name="T19" fmla="*/ 118 h 150"/>
                <a:gd name="T20" fmla="*/ 87 w 147"/>
                <a:gd name="T21" fmla="*/ 118 h 150"/>
                <a:gd name="T22" fmla="*/ 98 w 147"/>
                <a:gd name="T23" fmla="*/ 115 h 150"/>
                <a:gd name="T24" fmla="*/ 108 w 147"/>
                <a:gd name="T25" fmla="*/ 108 h 150"/>
                <a:gd name="T26" fmla="*/ 112 w 147"/>
                <a:gd name="T27" fmla="*/ 99 h 150"/>
                <a:gd name="T28" fmla="*/ 115 w 147"/>
                <a:gd name="T29" fmla="*/ 87 h 150"/>
                <a:gd name="T30" fmla="*/ 115 w 147"/>
                <a:gd name="T31" fmla="*/ 65 h 150"/>
                <a:gd name="T32" fmla="*/ 112 w 147"/>
                <a:gd name="T33" fmla="*/ 54 h 150"/>
                <a:gd name="T34" fmla="*/ 108 w 147"/>
                <a:gd name="T35" fmla="*/ 42 h 150"/>
                <a:gd name="T36" fmla="*/ 98 w 147"/>
                <a:gd name="T37" fmla="*/ 35 h 150"/>
                <a:gd name="T38" fmla="*/ 87 w 147"/>
                <a:gd name="T39" fmla="*/ 33 h 150"/>
                <a:gd name="T40" fmla="*/ 65 w 147"/>
                <a:gd name="T41" fmla="*/ 33 h 150"/>
                <a:gd name="T42" fmla="*/ 65 w 147"/>
                <a:gd name="T43" fmla="*/ 0 h 150"/>
                <a:gd name="T44" fmla="*/ 87 w 147"/>
                <a:gd name="T45" fmla="*/ 0 h 150"/>
                <a:gd name="T46" fmla="*/ 107 w 147"/>
                <a:gd name="T47" fmla="*/ 3 h 150"/>
                <a:gd name="T48" fmla="*/ 122 w 147"/>
                <a:gd name="T49" fmla="*/ 13 h 150"/>
                <a:gd name="T50" fmla="*/ 136 w 147"/>
                <a:gd name="T51" fmla="*/ 27 h 150"/>
                <a:gd name="T52" fmla="*/ 143 w 147"/>
                <a:gd name="T53" fmla="*/ 44 h 150"/>
                <a:gd name="T54" fmla="*/ 147 w 147"/>
                <a:gd name="T55" fmla="*/ 65 h 150"/>
                <a:gd name="T56" fmla="*/ 147 w 147"/>
                <a:gd name="T57" fmla="*/ 87 h 150"/>
                <a:gd name="T58" fmla="*/ 143 w 147"/>
                <a:gd name="T59" fmla="*/ 107 h 150"/>
                <a:gd name="T60" fmla="*/ 136 w 147"/>
                <a:gd name="T61" fmla="*/ 125 h 150"/>
                <a:gd name="T62" fmla="*/ 122 w 147"/>
                <a:gd name="T63" fmla="*/ 139 h 150"/>
                <a:gd name="T64" fmla="*/ 107 w 147"/>
                <a:gd name="T65" fmla="*/ 148 h 150"/>
                <a:gd name="T66" fmla="*/ 87 w 147"/>
                <a:gd name="T67" fmla="*/ 150 h 150"/>
                <a:gd name="T68" fmla="*/ 65 w 147"/>
                <a:gd name="T69" fmla="*/ 150 h 150"/>
                <a:gd name="T70" fmla="*/ 45 w 147"/>
                <a:gd name="T71" fmla="*/ 148 h 150"/>
                <a:gd name="T72" fmla="*/ 27 w 147"/>
                <a:gd name="T73" fmla="*/ 138 h 150"/>
                <a:gd name="T74" fmla="*/ 13 w 147"/>
                <a:gd name="T75" fmla="*/ 125 h 150"/>
                <a:gd name="T76" fmla="*/ 3 w 147"/>
                <a:gd name="T77" fmla="*/ 107 h 150"/>
                <a:gd name="T78" fmla="*/ 0 w 147"/>
                <a:gd name="T79" fmla="*/ 87 h 150"/>
                <a:gd name="T80" fmla="*/ 0 w 147"/>
                <a:gd name="T81" fmla="*/ 65 h 150"/>
                <a:gd name="T82" fmla="*/ 3 w 147"/>
                <a:gd name="T83" fmla="*/ 44 h 150"/>
                <a:gd name="T84" fmla="*/ 13 w 147"/>
                <a:gd name="T85" fmla="*/ 27 h 150"/>
                <a:gd name="T86" fmla="*/ 27 w 147"/>
                <a:gd name="T87" fmla="*/ 13 h 150"/>
                <a:gd name="T88" fmla="*/ 45 w 147"/>
                <a:gd name="T89" fmla="*/ 4 h 150"/>
                <a:gd name="T90" fmla="*/ 65 w 147"/>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7" h="150">
                  <a:moveTo>
                    <a:pt x="65" y="33"/>
                  </a:moveTo>
                  <a:lnTo>
                    <a:pt x="52" y="35"/>
                  </a:lnTo>
                  <a:lnTo>
                    <a:pt x="42" y="42"/>
                  </a:lnTo>
                  <a:lnTo>
                    <a:pt x="35" y="52"/>
                  </a:lnTo>
                  <a:lnTo>
                    <a:pt x="33" y="65"/>
                  </a:lnTo>
                  <a:lnTo>
                    <a:pt x="33" y="87"/>
                  </a:lnTo>
                  <a:lnTo>
                    <a:pt x="35" y="99"/>
                  </a:lnTo>
                  <a:lnTo>
                    <a:pt x="42" y="110"/>
                  </a:lnTo>
                  <a:lnTo>
                    <a:pt x="52" y="117"/>
                  </a:lnTo>
                  <a:lnTo>
                    <a:pt x="65" y="118"/>
                  </a:lnTo>
                  <a:lnTo>
                    <a:pt x="87" y="118"/>
                  </a:lnTo>
                  <a:lnTo>
                    <a:pt x="98" y="115"/>
                  </a:lnTo>
                  <a:lnTo>
                    <a:pt x="108" y="108"/>
                  </a:lnTo>
                  <a:lnTo>
                    <a:pt x="112" y="99"/>
                  </a:lnTo>
                  <a:lnTo>
                    <a:pt x="115" y="87"/>
                  </a:lnTo>
                  <a:lnTo>
                    <a:pt x="115" y="65"/>
                  </a:lnTo>
                  <a:lnTo>
                    <a:pt x="112" y="54"/>
                  </a:lnTo>
                  <a:lnTo>
                    <a:pt x="108" y="42"/>
                  </a:lnTo>
                  <a:lnTo>
                    <a:pt x="98" y="35"/>
                  </a:lnTo>
                  <a:lnTo>
                    <a:pt x="87" y="33"/>
                  </a:lnTo>
                  <a:lnTo>
                    <a:pt x="65" y="33"/>
                  </a:lnTo>
                  <a:close/>
                  <a:moveTo>
                    <a:pt x="65" y="0"/>
                  </a:moveTo>
                  <a:lnTo>
                    <a:pt x="87" y="0"/>
                  </a:lnTo>
                  <a:lnTo>
                    <a:pt x="107" y="3"/>
                  </a:lnTo>
                  <a:lnTo>
                    <a:pt x="122" y="13"/>
                  </a:lnTo>
                  <a:lnTo>
                    <a:pt x="136" y="27"/>
                  </a:lnTo>
                  <a:lnTo>
                    <a:pt x="143" y="44"/>
                  </a:lnTo>
                  <a:lnTo>
                    <a:pt x="147" y="65"/>
                  </a:lnTo>
                  <a:lnTo>
                    <a:pt x="147" y="87"/>
                  </a:lnTo>
                  <a:lnTo>
                    <a:pt x="143" y="107"/>
                  </a:lnTo>
                  <a:lnTo>
                    <a:pt x="136" y="125"/>
                  </a:lnTo>
                  <a:lnTo>
                    <a:pt x="122" y="139"/>
                  </a:lnTo>
                  <a:lnTo>
                    <a:pt x="107" y="148"/>
                  </a:lnTo>
                  <a:lnTo>
                    <a:pt x="87" y="150"/>
                  </a:lnTo>
                  <a:lnTo>
                    <a:pt x="65" y="150"/>
                  </a:lnTo>
                  <a:lnTo>
                    <a:pt x="45" y="148"/>
                  </a:lnTo>
                  <a:lnTo>
                    <a:pt x="27" y="138"/>
                  </a:lnTo>
                  <a:lnTo>
                    <a:pt x="13" y="125"/>
                  </a:lnTo>
                  <a:lnTo>
                    <a:pt x="3" y="107"/>
                  </a:lnTo>
                  <a:lnTo>
                    <a:pt x="0" y="87"/>
                  </a:lnTo>
                  <a:lnTo>
                    <a:pt x="0" y="65"/>
                  </a:lnTo>
                  <a:lnTo>
                    <a:pt x="3"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3" name="Freeform 14"/>
            <p:cNvSpPr>
              <a:spLocks noEditPoints="1"/>
            </p:cNvSpPr>
            <p:nvPr/>
          </p:nvSpPr>
          <p:spPr bwMode="auto">
            <a:xfrm>
              <a:off x="5317291" y="3606785"/>
              <a:ext cx="241300" cy="238125"/>
            </a:xfrm>
            <a:custGeom>
              <a:avLst/>
              <a:gdLst>
                <a:gd name="T0" fmla="*/ 65 w 152"/>
                <a:gd name="T1" fmla="*/ 33 h 150"/>
                <a:gd name="T2" fmla="*/ 52 w 152"/>
                <a:gd name="T3" fmla="*/ 35 h 150"/>
                <a:gd name="T4" fmla="*/ 42 w 152"/>
                <a:gd name="T5" fmla="*/ 42 h 150"/>
                <a:gd name="T6" fmla="*/ 35 w 152"/>
                <a:gd name="T7" fmla="*/ 52 h 150"/>
                <a:gd name="T8" fmla="*/ 32 w 152"/>
                <a:gd name="T9" fmla="*/ 65 h 150"/>
                <a:gd name="T10" fmla="*/ 32 w 152"/>
                <a:gd name="T11" fmla="*/ 87 h 150"/>
                <a:gd name="T12" fmla="*/ 35 w 152"/>
                <a:gd name="T13" fmla="*/ 99 h 150"/>
                <a:gd name="T14" fmla="*/ 42 w 152"/>
                <a:gd name="T15" fmla="*/ 110 h 150"/>
                <a:gd name="T16" fmla="*/ 52 w 152"/>
                <a:gd name="T17" fmla="*/ 117 h 150"/>
                <a:gd name="T18" fmla="*/ 65 w 152"/>
                <a:gd name="T19" fmla="*/ 118 h 150"/>
                <a:gd name="T20" fmla="*/ 87 w 152"/>
                <a:gd name="T21" fmla="*/ 118 h 150"/>
                <a:gd name="T22" fmla="*/ 100 w 152"/>
                <a:gd name="T23" fmla="*/ 117 h 150"/>
                <a:gd name="T24" fmla="*/ 109 w 152"/>
                <a:gd name="T25" fmla="*/ 110 h 150"/>
                <a:gd name="T26" fmla="*/ 116 w 152"/>
                <a:gd name="T27" fmla="*/ 99 h 150"/>
                <a:gd name="T28" fmla="*/ 119 w 152"/>
                <a:gd name="T29" fmla="*/ 87 h 150"/>
                <a:gd name="T30" fmla="*/ 119 w 152"/>
                <a:gd name="T31" fmla="*/ 65 h 150"/>
                <a:gd name="T32" fmla="*/ 116 w 152"/>
                <a:gd name="T33" fmla="*/ 52 h 150"/>
                <a:gd name="T34" fmla="*/ 109 w 152"/>
                <a:gd name="T35" fmla="*/ 42 h 150"/>
                <a:gd name="T36" fmla="*/ 100 w 152"/>
                <a:gd name="T37" fmla="*/ 35 h 150"/>
                <a:gd name="T38" fmla="*/ 87 w 152"/>
                <a:gd name="T39" fmla="*/ 33 h 150"/>
                <a:gd name="T40" fmla="*/ 65 w 152"/>
                <a:gd name="T41" fmla="*/ 33 h 150"/>
                <a:gd name="T42" fmla="*/ 65 w 152"/>
                <a:gd name="T43" fmla="*/ 0 h 150"/>
                <a:gd name="T44" fmla="*/ 87 w 152"/>
                <a:gd name="T45" fmla="*/ 0 h 150"/>
                <a:gd name="T46" fmla="*/ 108 w 152"/>
                <a:gd name="T47" fmla="*/ 4 h 150"/>
                <a:gd name="T48" fmla="*/ 125 w 152"/>
                <a:gd name="T49" fmla="*/ 13 h 150"/>
                <a:gd name="T50" fmla="*/ 139 w 152"/>
                <a:gd name="T51" fmla="*/ 27 h 150"/>
                <a:gd name="T52" fmla="*/ 149 w 152"/>
                <a:gd name="T53" fmla="*/ 44 h 150"/>
                <a:gd name="T54" fmla="*/ 152 w 152"/>
                <a:gd name="T55" fmla="*/ 65 h 150"/>
                <a:gd name="T56" fmla="*/ 152 w 152"/>
                <a:gd name="T57" fmla="*/ 87 h 150"/>
                <a:gd name="T58" fmla="*/ 149 w 152"/>
                <a:gd name="T59" fmla="*/ 107 h 150"/>
                <a:gd name="T60" fmla="*/ 139 w 152"/>
                <a:gd name="T61" fmla="*/ 125 h 150"/>
                <a:gd name="T62" fmla="*/ 125 w 152"/>
                <a:gd name="T63" fmla="*/ 138 h 150"/>
                <a:gd name="T64" fmla="*/ 108 w 152"/>
                <a:gd name="T65" fmla="*/ 148 h 150"/>
                <a:gd name="T66" fmla="*/ 87 w 152"/>
                <a:gd name="T67" fmla="*/ 150 h 150"/>
                <a:gd name="T68" fmla="*/ 65 w 152"/>
                <a:gd name="T69" fmla="*/ 150 h 150"/>
                <a:gd name="T70" fmla="*/ 45 w 152"/>
                <a:gd name="T71" fmla="*/ 148 h 150"/>
                <a:gd name="T72" fmla="*/ 27 w 152"/>
                <a:gd name="T73" fmla="*/ 138 h 150"/>
                <a:gd name="T74" fmla="*/ 13 w 152"/>
                <a:gd name="T75" fmla="*/ 125 h 150"/>
                <a:gd name="T76" fmla="*/ 4 w 152"/>
                <a:gd name="T77" fmla="*/ 107 h 150"/>
                <a:gd name="T78" fmla="*/ 0 w 152"/>
                <a:gd name="T79" fmla="*/ 87 h 150"/>
                <a:gd name="T80" fmla="*/ 0 w 152"/>
                <a:gd name="T81" fmla="*/ 65 h 150"/>
                <a:gd name="T82" fmla="*/ 4 w 152"/>
                <a:gd name="T83" fmla="*/ 44 h 150"/>
                <a:gd name="T84" fmla="*/ 13 w 152"/>
                <a:gd name="T85" fmla="*/ 27 h 150"/>
                <a:gd name="T86" fmla="*/ 27 w 152"/>
                <a:gd name="T87" fmla="*/ 13 h 150"/>
                <a:gd name="T88" fmla="*/ 45 w 152"/>
                <a:gd name="T89" fmla="*/ 4 h 150"/>
                <a:gd name="T90" fmla="*/ 65 w 152"/>
                <a:gd name="T9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2" h="150">
                  <a:moveTo>
                    <a:pt x="65" y="33"/>
                  </a:moveTo>
                  <a:lnTo>
                    <a:pt x="52" y="35"/>
                  </a:lnTo>
                  <a:lnTo>
                    <a:pt x="42" y="42"/>
                  </a:lnTo>
                  <a:lnTo>
                    <a:pt x="35" y="52"/>
                  </a:lnTo>
                  <a:lnTo>
                    <a:pt x="32" y="65"/>
                  </a:lnTo>
                  <a:lnTo>
                    <a:pt x="32" y="87"/>
                  </a:lnTo>
                  <a:lnTo>
                    <a:pt x="35" y="99"/>
                  </a:lnTo>
                  <a:lnTo>
                    <a:pt x="42" y="110"/>
                  </a:lnTo>
                  <a:lnTo>
                    <a:pt x="52" y="117"/>
                  </a:lnTo>
                  <a:lnTo>
                    <a:pt x="65" y="118"/>
                  </a:lnTo>
                  <a:lnTo>
                    <a:pt x="87" y="118"/>
                  </a:lnTo>
                  <a:lnTo>
                    <a:pt x="100" y="117"/>
                  </a:lnTo>
                  <a:lnTo>
                    <a:pt x="109" y="110"/>
                  </a:lnTo>
                  <a:lnTo>
                    <a:pt x="116" y="99"/>
                  </a:lnTo>
                  <a:lnTo>
                    <a:pt x="119" y="87"/>
                  </a:lnTo>
                  <a:lnTo>
                    <a:pt x="119" y="65"/>
                  </a:lnTo>
                  <a:lnTo>
                    <a:pt x="116" y="52"/>
                  </a:lnTo>
                  <a:lnTo>
                    <a:pt x="109" y="42"/>
                  </a:lnTo>
                  <a:lnTo>
                    <a:pt x="100" y="35"/>
                  </a:lnTo>
                  <a:lnTo>
                    <a:pt x="87" y="33"/>
                  </a:lnTo>
                  <a:lnTo>
                    <a:pt x="65" y="33"/>
                  </a:lnTo>
                  <a:close/>
                  <a:moveTo>
                    <a:pt x="65" y="0"/>
                  </a:moveTo>
                  <a:lnTo>
                    <a:pt x="87" y="0"/>
                  </a:lnTo>
                  <a:lnTo>
                    <a:pt x="108" y="4"/>
                  </a:lnTo>
                  <a:lnTo>
                    <a:pt x="125" y="13"/>
                  </a:lnTo>
                  <a:lnTo>
                    <a:pt x="139" y="27"/>
                  </a:lnTo>
                  <a:lnTo>
                    <a:pt x="149" y="44"/>
                  </a:lnTo>
                  <a:lnTo>
                    <a:pt x="152" y="65"/>
                  </a:lnTo>
                  <a:lnTo>
                    <a:pt x="152" y="87"/>
                  </a:lnTo>
                  <a:lnTo>
                    <a:pt x="149" y="107"/>
                  </a:lnTo>
                  <a:lnTo>
                    <a:pt x="139" y="125"/>
                  </a:lnTo>
                  <a:lnTo>
                    <a:pt x="125" y="138"/>
                  </a:lnTo>
                  <a:lnTo>
                    <a:pt x="108" y="148"/>
                  </a:lnTo>
                  <a:lnTo>
                    <a:pt x="87" y="150"/>
                  </a:lnTo>
                  <a:lnTo>
                    <a:pt x="65" y="150"/>
                  </a:lnTo>
                  <a:lnTo>
                    <a:pt x="45" y="148"/>
                  </a:lnTo>
                  <a:lnTo>
                    <a:pt x="27" y="138"/>
                  </a:lnTo>
                  <a:lnTo>
                    <a:pt x="13" y="125"/>
                  </a:lnTo>
                  <a:lnTo>
                    <a:pt x="4" y="107"/>
                  </a:lnTo>
                  <a:lnTo>
                    <a:pt x="0" y="87"/>
                  </a:lnTo>
                  <a:lnTo>
                    <a:pt x="0" y="65"/>
                  </a:lnTo>
                  <a:lnTo>
                    <a:pt x="4" y="44"/>
                  </a:lnTo>
                  <a:lnTo>
                    <a:pt x="13" y="27"/>
                  </a:lnTo>
                  <a:lnTo>
                    <a:pt x="27" y="13"/>
                  </a:lnTo>
                  <a:lnTo>
                    <a:pt x="45" y="4"/>
                  </a:ln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4" name="Freeform 15"/>
            <p:cNvSpPr>
              <a:spLocks noEditPoints="1"/>
            </p:cNvSpPr>
            <p:nvPr/>
          </p:nvSpPr>
          <p:spPr bwMode="auto">
            <a:xfrm>
              <a:off x="5925304" y="3557573"/>
              <a:ext cx="1497013" cy="336550"/>
            </a:xfrm>
            <a:custGeom>
              <a:avLst/>
              <a:gdLst>
                <a:gd name="T0" fmla="*/ 78 w 943"/>
                <a:gd name="T1" fmla="*/ 33 h 212"/>
                <a:gd name="T2" fmla="*/ 60 w 943"/>
                <a:gd name="T3" fmla="*/ 37 h 212"/>
                <a:gd name="T4" fmla="*/ 45 w 943"/>
                <a:gd name="T5" fmla="*/ 45 h 212"/>
                <a:gd name="T6" fmla="*/ 36 w 943"/>
                <a:gd name="T7" fmla="*/ 59 h 212"/>
                <a:gd name="T8" fmla="*/ 32 w 943"/>
                <a:gd name="T9" fmla="*/ 78 h 212"/>
                <a:gd name="T10" fmla="*/ 32 w 943"/>
                <a:gd name="T11" fmla="*/ 135 h 212"/>
                <a:gd name="T12" fmla="*/ 36 w 943"/>
                <a:gd name="T13" fmla="*/ 153 h 212"/>
                <a:gd name="T14" fmla="*/ 45 w 943"/>
                <a:gd name="T15" fmla="*/ 167 h 212"/>
                <a:gd name="T16" fmla="*/ 60 w 943"/>
                <a:gd name="T17" fmla="*/ 177 h 212"/>
                <a:gd name="T18" fmla="*/ 78 w 943"/>
                <a:gd name="T19" fmla="*/ 180 h 212"/>
                <a:gd name="T20" fmla="*/ 865 w 943"/>
                <a:gd name="T21" fmla="*/ 180 h 212"/>
                <a:gd name="T22" fmla="*/ 883 w 943"/>
                <a:gd name="T23" fmla="*/ 177 h 212"/>
                <a:gd name="T24" fmla="*/ 898 w 943"/>
                <a:gd name="T25" fmla="*/ 167 h 212"/>
                <a:gd name="T26" fmla="*/ 907 w 943"/>
                <a:gd name="T27" fmla="*/ 153 h 212"/>
                <a:gd name="T28" fmla="*/ 911 w 943"/>
                <a:gd name="T29" fmla="*/ 135 h 212"/>
                <a:gd name="T30" fmla="*/ 911 w 943"/>
                <a:gd name="T31" fmla="*/ 78 h 212"/>
                <a:gd name="T32" fmla="*/ 907 w 943"/>
                <a:gd name="T33" fmla="*/ 59 h 212"/>
                <a:gd name="T34" fmla="*/ 898 w 943"/>
                <a:gd name="T35" fmla="*/ 45 h 212"/>
                <a:gd name="T36" fmla="*/ 883 w 943"/>
                <a:gd name="T37" fmla="*/ 37 h 212"/>
                <a:gd name="T38" fmla="*/ 865 w 943"/>
                <a:gd name="T39" fmla="*/ 33 h 212"/>
                <a:gd name="T40" fmla="*/ 78 w 943"/>
                <a:gd name="T41" fmla="*/ 33 h 212"/>
                <a:gd name="T42" fmla="*/ 78 w 943"/>
                <a:gd name="T43" fmla="*/ 0 h 212"/>
                <a:gd name="T44" fmla="*/ 865 w 943"/>
                <a:gd name="T45" fmla="*/ 0 h 212"/>
                <a:gd name="T46" fmla="*/ 890 w 943"/>
                <a:gd name="T47" fmla="*/ 5 h 212"/>
                <a:gd name="T48" fmla="*/ 911 w 943"/>
                <a:gd name="T49" fmla="*/ 16 h 212"/>
                <a:gd name="T50" fmla="*/ 928 w 943"/>
                <a:gd name="T51" fmla="*/ 31 h 212"/>
                <a:gd name="T52" fmla="*/ 939 w 943"/>
                <a:gd name="T53" fmla="*/ 54 h 212"/>
                <a:gd name="T54" fmla="*/ 943 w 943"/>
                <a:gd name="T55" fmla="*/ 78 h 212"/>
                <a:gd name="T56" fmla="*/ 943 w 943"/>
                <a:gd name="T57" fmla="*/ 135 h 212"/>
                <a:gd name="T58" fmla="*/ 939 w 943"/>
                <a:gd name="T59" fmla="*/ 160 h 212"/>
                <a:gd name="T60" fmla="*/ 928 w 943"/>
                <a:gd name="T61" fmla="*/ 181 h 212"/>
                <a:gd name="T62" fmla="*/ 911 w 943"/>
                <a:gd name="T63" fmla="*/ 198 h 212"/>
                <a:gd name="T64" fmla="*/ 890 w 943"/>
                <a:gd name="T65" fmla="*/ 208 h 212"/>
                <a:gd name="T66" fmla="*/ 865 w 943"/>
                <a:gd name="T67" fmla="*/ 212 h 212"/>
                <a:gd name="T68" fmla="*/ 78 w 943"/>
                <a:gd name="T69" fmla="*/ 212 h 212"/>
                <a:gd name="T70" fmla="*/ 53 w 943"/>
                <a:gd name="T71" fmla="*/ 208 h 212"/>
                <a:gd name="T72" fmla="*/ 32 w 943"/>
                <a:gd name="T73" fmla="*/ 198 h 212"/>
                <a:gd name="T74" fmla="*/ 15 w 943"/>
                <a:gd name="T75" fmla="*/ 181 h 212"/>
                <a:gd name="T76" fmla="*/ 4 w 943"/>
                <a:gd name="T77" fmla="*/ 160 h 212"/>
                <a:gd name="T78" fmla="*/ 0 w 943"/>
                <a:gd name="T79" fmla="*/ 135 h 212"/>
                <a:gd name="T80" fmla="*/ 0 w 943"/>
                <a:gd name="T81" fmla="*/ 78 h 212"/>
                <a:gd name="T82" fmla="*/ 4 w 943"/>
                <a:gd name="T83" fmla="*/ 54 h 212"/>
                <a:gd name="T84" fmla="*/ 15 w 943"/>
                <a:gd name="T85" fmla="*/ 31 h 212"/>
                <a:gd name="T86" fmla="*/ 32 w 943"/>
                <a:gd name="T87" fmla="*/ 16 h 212"/>
                <a:gd name="T88" fmla="*/ 53 w 943"/>
                <a:gd name="T89" fmla="*/ 5 h 212"/>
                <a:gd name="T90" fmla="*/ 78 w 943"/>
                <a:gd name="T91" fmla="*/ 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43" h="212">
                  <a:moveTo>
                    <a:pt x="78" y="33"/>
                  </a:moveTo>
                  <a:lnTo>
                    <a:pt x="60" y="37"/>
                  </a:lnTo>
                  <a:lnTo>
                    <a:pt x="45" y="45"/>
                  </a:lnTo>
                  <a:lnTo>
                    <a:pt x="36" y="59"/>
                  </a:lnTo>
                  <a:lnTo>
                    <a:pt x="32" y="78"/>
                  </a:lnTo>
                  <a:lnTo>
                    <a:pt x="32" y="135"/>
                  </a:lnTo>
                  <a:lnTo>
                    <a:pt x="36" y="153"/>
                  </a:lnTo>
                  <a:lnTo>
                    <a:pt x="45" y="167"/>
                  </a:lnTo>
                  <a:lnTo>
                    <a:pt x="60" y="177"/>
                  </a:lnTo>
                  <a:lnTo>
                    <a:pt x="78" y="180"/>
                  </a:lnTo>
                  <a:lnTo>
                    <a:pt x="865" y="180"/>
                  </a:lnTo>
                  <a:lnTo>
                    <a:pt x="883" y="177"/>
                  </a:lnTo>
                  <a:lnTo>
                    <a:pt x="898" y="167"/>
                  </a:lnTo>
                  <a:lnTo>
                    <a:pt x="907" y="153"/>
                  </a:lnTo>
                  <a:lnTo>
                    <a:pt x="911" y="135"/>
                  </a:lnTo>
                  <a:lnTo>
                    <a:pt x="911" y="78"/>
                  </a:lnTo>
                  <a:lnTo>
                    <a:pt x="907" y="59"/>
                  </a:lnTo>
                  <a:lnTo>
                    <a:pt x="898" y="45"/>
                  </a:lnTo>
                  <a:lnTo>
                    <a:pt x="883" y="37"/>
                  </a:lnTo>
                  <a:lnTo>
                    <a:pt x="865" y="33"/>
                  </a:lnTo>
                  <a:lnTo>
                    <a:pt x="78" y="33"/>
                  </a:lnTo>
                  <a:close/>
                  <a:moveTo>
                    <a:pt x="78" y="0"/>
                  </a:moveTo>
                  <a:lnTo>
                    <a:pt x="865" y="0"/>
                  </a:lnTo>
                  <a:lnTo>
                    <a:pt x="890" y="5"/>
                  </a:lnTo>
                  <a:lnTo>
                    <a:pt x="911" y="16"/>
                  </a:lnTo>
                  <a:lnTo>
                    <a:pt x="928" y="31"/>
                  </a:lnTo>
                  <a:lnTo>
                    <a:pt x="939" y="54"/>
                  </a:lnTo>
                  <a:lnTo>
                    <a:pt x="943" y="78"/>
                  </a:lnTo>
                  <a:lnTo>
                    <a:pt x="943" y="135"/>
                  </a:lnTo>
                  <a:lnTo>
                    <a:pt x="939" y="160"/>
                  </a:lnTo>
                  <a:lnTo>
                    <a:pt x="928" y="181"/>
                  </a:lnTo>
                  <a:lnTo>
                    <a:pt x="911" y="198"/>
                  </a:lnTo>
                  <a:lnTo>
                    <a:pt x="890" y="208"/>
                  </a:lnTo>
                  <a:lnTo>
                    <a:pt x="865" y="212"/>
                  </a:lnTo>
                  <a:lnTo>
                    <a:pt x="78" y="212"/>
                  </a:lnTo>
                  <a:lnTo>
                    <a:pt x="53" y="208"/>
                  </a:lnTo>
                  <a:lnTo>
                    <a:pt x="32" y="198"/>
                  </a:lnTo>
                  <a:lnTo>
                    <a:pt x="15" y="181"/>
                  </a:lnTo>
                  <a:lnTo>
                    <a:pt x="4" y="160"/>
                  </a:lnTo>
                  <a:lnTo>
                    <a:pt x="0" y="135"/>
                  </a:lnTo>
                  <a:lnTo>
                    <a:pt x="0" y="78"/>
                  </a:lnTo>
                  <a:lnTo>
                    <a:pt x="4" y="54"/>
                  </a:lnTo>
                  <a:lnTo>
                    <a:pt x="15" y="31"/>
                  </a:lnTo>
                  <a:lnTo>
                    <a:pt x="32" y="16"/>
                  </a:lnTo>
                  <a:lnTo>
                    <a:pt x="53" y="5"/>
                  </a:lnTo>
                  <a:lnTo>
                    <a:pt x="7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sp>
          <p:nvSpPr>
            <p:cNvPr id="115" name="Freeform 16"/>
            <p:cNvSpPr>
              <a:spLocks noEditPoints="1"/>
            </p:cNvSpPr>
            <p:nvPr/>
          </p:nvSpPr>
          <p:spPr bwMode="auto">
            <a:xfrm>
              <a:off x="7914441" y="3440098"/>
              <a:ext cx="576263" cy="573088"/>
            </a:xfrm>
            <a:custGeom>
              <a:avLst/>
              <a:gdLst>
                <a:gd name="T0" fmla="*/ 184 w 363"/>
                <a:gd name="T1" fmla="*/ 32 h 361"/>
                <a:gd name="T2" fmla="*/ 150 w 363"/>
                <a:gd name="T3" fmla="*/ 36 h 361"/>
                <a:gd name="T4" fmla="*/ 118 w 363"/>
                <a:gd name="T5" fmla="*/ 48 h 361"/>
                <a:gd name="T6" fmla="*/ 90 w 363"/>
                <a:gd name="T7" fmla="*/ 64 h 361"/>
                <a:gd name="T8" fmla="*/ 66 w 363"/>
                <a:gd name="T9" fmla="*/ 88 h 361"/>
                <a:gd name="T10" fmla="*/ 48 w 363"/>
                <a:gd name="T11" fmla="*/ 115 h 361"/>
                <a:gd name="T12" fmla="*/ 37 w 363"/>
                <a:gd name="T13" fmla="*/ 146 h 361"/>
                <a:gd name="T14" fmla="*/ 32 w 363"/>
                <a:gd name="T15" fmla="*/ 178 h 361"/>
                <a:gd name="T16" fmla="*/ 37 w 363"/>
                <a:gd name="T17" fmla="*/ 213 h 361"/>
                <a:gd name="T18" fmla="*/ 48 w 363"/>
                <a:gd name="T19" fmla="*/ 244 h 361"/>
                <a:gd name="T20" fmla="*/ 66 w 363"/>
                <a:gd name="T21" fmla="*/ 272 h 361"/>
                <a:gd name="T22" fmla="*/ 90 w 363"/>
                <a:gd name="T23" fmla="*/ 296 h 361"/>
                <a:gd name="T24" fmla="*/ 118 w 363"/>
                <a:gd name="T25" fmla="*/ 313 h 361"/>
                <a:gd name="T26" fmla="*/ 149 w 363"/>
                <a:gd name="T27" fmla="*/ 326 h 361"/>
                <a:gd name="T28" fmla="*/ 184 w 363"/>
                <a:gd name="T29" fmla="*/ 328 h 361"/>
                <a:gd name="T30" fmla="*/ 217 w 363"/>
                <a:gd name="T31" fmla="*/ 326 h 361"/>
                <a:gd name="T32" fmla="*/ 248 w 363"/>
                <a:gd name="T33" fmla="*/ 313 h 361"/>
                <a:gd name="T34" fmla="*/ 275 w 363"/>
                <a:gd name="T35" fmla="*/ 295 h 361"/>
                <a:gd name="T36" fmla="*/ 297 w 363"/>
                <a:gd name="T37" fmla="*/ 272 h 361"/>
                <a:gd name="T38" fmla="*/ 315 w 363"/>
                <a:gd name="T39" fmla="*/ 244 h 361"/>
                <a:gd name="T40" fmla="*/ 327 w 363"/>
                <a:gd name="T41" fmla="*/ 212 h 361"/>
                <a:gd name="T42" fmla="*/ 331 w 363"/>
                <a:gd name="T43" fmla="*/ 178 h 361"/>
                <a:gd name="T44" fmla="*/ 327 w 363"/>
                <a:gd name="T45" fmla="*/ 146 h 361"/>
                <a:gd name="T46" fmla="*/ 315 w 363"/>
                <a:gd name="T47" fmla="*/ 115 h 361"/>
                <a:gd name="T48" fmla="*/ 297 w 363"/>
                <a:gd name="T49" fmla="*/ 88 h 361"/>
                <a:gd name="T50" fmla="*/ 275 w 363"/>
                <a:gd name="T51" fmla="*/ 64 h 361"/>
                <a:gd name="T52" fmla="*/ 248 w 363"/>
                <a:gd name="T53" fmla="*/ 48 h 361"/>
                <a:gd name="T54" fmla="*/ 217 w 363"/>
                <a:gd name="T55" fmla="*/ 36 h 361"/>
                <a:gd name="T56" fmla="*/ 184 w 363"/>
                <a:gd name="T57" fmla="*/ 32 h 361"/>
                <a:gd name="T58" fmla="*/ 184 w 363"/>
                <a:gd name="T59" fmla="*/ 0 h 361"/>
                <a:gd name="T60" fmla="*/ 219 w 363"/>
                <a:gd name="T61" fmla="*/ 4 h 361"/>
                <a:gd name="T62" fmla="*/ 252 w 363"/>
                <a:gd name="T63" fmla="*/ 14 h 361"/>
                <a:gd name="T64" fmla="*/ 283 w 363"/>
                <a:gd name="T65" fmla="*/ 31 h 361"/>
                <a:gd name="T66" fmla="*/ 310 w 363"/>
                <a:gd name="T67" fmla="*/ 53 h 361"/>
                <a:gd name="T68" fmla="*/ 332 w 363"/>
                <a:gd name="T69" fmla="*/ 80 h 361"/>
                <a:gd name="T70" fmla="*/ 348 w 363"/>
                <a:gd name="T71" fmla="*/ 109 h 361"/>
                <a:gd name="T72" fmla="*/ 359 w 363"/>
                <a:gd name="T73" fmla="*/ 143 h 361"/>
                <a:gd name="T74" fmla="*/ 363 w 363"/>
                <a:gd name="T75" fmla="*/ 178 h 361"/>
                <a:gd name="T76" fmla="*/ 359 w 363"/>
                <a:gd name="T77" fmla="*/ 215 h 361"/>
                <a:gd name="T78" fmla="*/ 349 w 363"/>
                <a:gd name="T79" fmla="*/ 250 h 361"/>
                <a:gd name="T80" fmla="*/ 332 w 363"/>
                <a:gd name="T81" fmla="*/ 281 h 361"/>
                <a:gd name="T82" fmla="*/ 310 w 363"/>
                <a:gd name="T83" fmla="*/ 307 h 361"/>
                <a:gd name="T84" fmla="*/ 283 w 363"/>
                <a:gd name="T85" fmla="*/ 330 h 361"/>
                <a:gd name="T86" fmla="*/ 254 w 363"/>
                <a:gd name="T87" fmla="*/ 347 h 361"/>
                <a:gd name="T88" fmla="*/ 220 w 363"/>
                <a:gd name="T89" fmla="*/ 358 h 361"/>
                <a:gd name="T90" fmla="*/ 184 w 363"/>
                <a:gd name="T91" fmla="*/ 361 h 361"/>
                <a:gd name="T92" fmla="*/ 147 w 363"/>
                <a:gd name="T93" fmla="*/ 358 h 361"/>
                <a:gd name="T94" fmla="*/ 112 w 363"/>
                <a:gd name="T95" fmla="*/ 347 h 361"/>
                <a:gd name="T96" fmla="*/ 81 w 363"/>
                <a:gd name="T97" fmla="*/ 330 h 361"/>
                <a:gd name="T98" fmla="*/ 55 w 363"/>
                <a:gd name="T99" fmla="*/ 307 h 361"/>
                <a:gd name="T100" fmla="*/ 32 w 363"/>
                <a:gd name="T101" fmla="*/ 281 h 361"/>
                <a:gd name="T102" fmla="*/ 15 w 363"/>
                <a:gd name="T103" fmla="*/ 250 h 361"/>
                <a:gd name="T104" fmla="*/ 4 w 363"/>
                <a:gd name="T105" fmla="*/ 215 h 361"/>
                <a:gd name="T106" fmla="*/ 0 w 363"/>
                <a:gd name="T107" fmla="*/ 178 h 361"/>
                <a:gd name="T108" fmla="*/ 4 w 363"/>
                <a:gd name="T109" fmla="*/ 143 h 361"/>
                <a:gd name="T110" fmla="*/ 15 w 363"/>
                <a:gd name="T111" fmla="*/ 109 h 361"/>
                <a:gd name="T112" fmla="*/ 32 w 363"/>
                <a:gd name="T113" fmla="*/ 79 h 361"/>
                <a:gd name="T114" fmla="*/ 55 w 363"/>
                <a:gd name="T115" fmla="*/ 52 h 361"/>
                <a:gd name="T116" fmla="*/ 81 w 363"/>
                <a:gd name="T117" fmla="*/ 31 h 361"/>
                <a:gd name="T118" fmla="*/ 112 w 363"/>
                <a:gd name="T119" fmla="*/ 14 h 361"/>
                <a:gd name="T120" fmla="*/ 147 w 363"/>
                <a:gd name="T121" fmla="*/ 4 h 361"/>
                <a:gd name="T122" fmla="*/ 184 w 363"/>
                <a:gd name="T12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63" h="361">
                  <a:moveTo>
                    <a:pt x="184" y="32"/>
                  </a:moveTo>
                  <a:lnTo>
                    <a:pt x="150" y="36"/>
                  </a:lnTo>
                  <a:lnTo>
                    <a:pt x="118" y="48"/>
                  </a:lnTo>
                  <a:lnTo>
                    <a:pt x="90" y="64"/>
                  </a:lnTo>
                  <a:lnTo>
                    <a:pt x="66" y="88"/>
                  </a:lnTo>
                  <a:lnTo>
                    <a:pt x="48" y="115"/>
                  </a:lnTo>
                  <a:lnTo>
                    <a:pt x="37" y="146"/>
                  </a:lnTo>
                  <a:lnTo>
                    <a:pt x="32" y="178"/>
                  </a:lnTo>
                  <a:lnTo>
                    <a:pt x="37" y="213"/>
                  </a:lnTo>
                  <a:lnTo>
                    <a:pt x="48" y="244"/>
                  </a:lnTo>
                  <a:lnTo>
                    <a:pt x="66" y="272"/>
                  </a:lnTo>
                  <a:lnTo>
                    <a:pt x="90" y="296"/>
                  </a:lnTo>
                  <a:lnTo>
                    <a:pt x="118" y="313"/>
                  </a:lnTo>
                  <a:lnTo>
                    <a:pt x="149" y="326"/>
                  </a:lnTo>
                  <a:lnTo>
                    <a:pt x="184" y="328"/>
                  </a:lnTo>
                  <a:lnTo>
                    <a:pt x="217" y="326"/>
                  </a:lnTo>
                  <a:lnTo>
                    <a:pt x="248" y="313"/>
                  </a:lnTo>
                  <a:lnTo>
                    <a:pt x="275" y="295"/>
                  </a:lnTo>
                  <a:lnTo>
                    <a:pt x="297" y="272"/>
                  </a:lnTo>
                  <a:lnTo>
                    <a:pt x="315" y="244"/>
                  </a:lnTo>
                  <a:lnTo>
                    <a:pt x="327" y="212"/>
                  </a:lnTo>
                  <a:lnTo>
                    <a:pt x="331" y="178"/>
                  </a:lnTo>
                  <a:lnTo>
                    <a:pt x="327" y="146"/>
                  </a:lnTo>
                  <a:lnTo>
                    <a:pt x="315" y="115"/>
                  </a:lnTo>
                  <a:lnTo>
                    <a:pt x="297" y="88"/>
                  </a:lnTo>
                  <a:lnTo>
                    <a:pt x="275" y="64"/>
                  </a:lnTo>
                  <a:lnTo>
                    <a:pt x="248" y="48"/>
                  </a:lnTo>
                  <a:lnTo>
                    <a:pt x="217" y="36"/>
                  </a:lnTo>
                  <a:lnTo>
                    <a:pt x="184" y="32"/>
                  </a:lnTo>
                  <a:close/>
                  <a:moveTo>
                    <a:pt x="184" y="0"/>
                  </a:moveTo>
                  <a:lnTo>
                    <a:pt x="219" y="4"/>
                  </a:lnTo>
                  <a:lnTo>
                    <a:pt x="252" y="14"/>
                  </a:lnTo>
                  <a:lnTo>
                    <a:pt x="283" y="31"/>
                  </a:lnTo>
                  <a:lnTo>
                    <a:pt x="310" y="53"/>
                  </a:lnTo>
                  <a:lnTo>
                    <a:pt x="332" y="80"/>
                  </a:lnTo>
                  <a:lnTo>
                    <a:pt x="348" y="109"/>
                  </a:lnTo>
                  <a:lnTo>
                    <a:pt x="359" y="143"/>
                  </a:lnTo>
                  <a:lnTo>
                    <a:pt x="363" y="178"/>
                  </a:lnTo>
                  <a:lnTo>
                    <a:pt x="359" y="215"/>
                  </a:lnTo>
                  <a:lnTo>
                    <a:pt x="349" y="250"/>
                  </a:lnTo>
                  <a:lnTo>
                    <a:pt x="332" y="281"/>
                  </a:lnTo>
                  <a:lnTo>
                    <a:pt x="310" y="307"/>
                  </a:lnTo>
                  <a:lnTo>
                    <a:pt x="283" y="330"/>
                  </a:lnTo>
                  <a:lnTo>
                    <a:pt x="254" y="347"/>
                  </a:lnTo>
                  <a:lnTo>
                    <a:pt x="220" y="358"/>
                  </a:lnTo>
                  <a:lnTo>
                    <a:pt x="184" y="361"/>
                  </a:lnTo>
                  <a:lnTo>
                    <a:pt x="147" y="358"/>
                  </a:lnTo>
                  <a:lnTo>
                    <a:pt x="112" y="347"/>
                  </a:lnTo>
                  <a:lnTo>
                    <a:pt x="81" y="330"/>
                  </a:lnTo>
                  <a:lnTo>
                    <a:pt x="55" y="307"/>
                  </a:lnTo>
                  <a:lnTo>
                    <a:pt x="32" y="281"/>
                  </a:lnTo>
                  <a:lnTo>
                    <a:pt x="15" y="250"/>
                  </a:lnTo>
                  <a:lnTo>
                    <a:pt x="4" y="215"/>
                  </a:lnTo>
                  <a:lnTo>
                    <a:pt x="0" y="178"/>
                  </a:lnTo>
                  <a:lnTo>
                    <a:pt x="4" y="143"/>
                  </a:lnTo>
                  <a:lnTo>
                    <a:pt x="15" y="109"/>
                  </a:lnTo>
                  <a:lnTo>
                    <a:pt x="32" y="79"/>
                  </a:lnTo>
                  <a:lnTo>
                    <a:pt x="55" y="52"/>
                  </a:lnTo>
                  <a:lnTo>
                    <a:pt x="81" y="31"/>
                  </a:lnTo>
                  <a:lnTo>
                    <a:pt x="112" y="14"/>
                  </a:lnTo>
                  <a:lnTo>
                    <a:pt x="147" y="4"/>
                  </a:lnTo>
                  <a:lnTo>
                    <a:pt x="18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CA"/>
            </a:p>
          </p:txBody>
        </p:sp>
      </p:grpSp>
      <p:sp>
        <p:nvSpPr>
          <p:cNvPr id="116" name="TextBox 115"/>
          <p:cNvSpPr txBox="1"/>
          <p:nvPr/>
        </p:nvSpPr>
        <p:spPr>
          <a:xfrm>
            <a:off x="3295264" y="985507"/>
            <a:ext cx="2806602" cy="991041"/>
          </a:xfrm>
          <a:prstGeom prst="rect">
            <a:avLst/>
          </a:prstGeom>
          <a:noFill/>
        </p:spPr>
        <p:txBody>
          <a:bodyPr wrap="none" lIns="155448" tIns="155448" rIns="155448" bIns="155448" rtlCol="0">
            <a:spAutoFit/>
          </a:bodyPr>
          <a:lstStyle/>
          <a:p>
            <a:pPr algn="ctr"/>
            <a:r>
              <a:rPr lang="en-CA" sz="2400" dirty="0">
                <a:solidFill>
                  <a:schemeClr val="bg2"/>
                </a:solidFill>
                <a:latin typeface="Arial" panose="020B0604020202020204" pitchFamily="34" charset="0"/>
                <a:cs typeface="Arial" panose="020B0604020202020204" pitchFamily="34" charset="0"/>
              </a:rPr>
              <a:t>BIG-IP APM</a:t>
            </a:r>
          </a:p>
          <a:p>
            <a:pPr algn="ctr"/>
            <a:r>
              <a:rPr lang="en-CA" sz="2000" dirty="0">
                <a:solidFill>
                  <a:schemeClr val="bg2"/>
                </a:solidFill>
                <a:latin typeface="Arial" panose="020B0604020202020204" pitchFamily="34" charset="0"/>
                <a:cs typeface="Arial" panose="020B0604020202020204" pitchFamily="34" charset="0"/>
              </a:rPr>
              <a:t>(Authorization Server)</a:t>
            </a:r>
          </a:p>
        </p:txBody>
      </p:sp>
      <p:cxnSp>
        <p:nvCxnSpPr>
          <p:cNvPr id="117" name="Straight Arrow Connector 116"/>
          <p:cNvCxnSpPr>
            <a:endCxn id="108" idx="47"/>
          </p:cNvCxnSpPr>
          <p:nvPr/>
        </p:nvCxnSpPr>
        <p:spPr>
          <a:xfrm flipV="1">
            <a:off x="1593850" y="2247466"/>
            <a:ext cx="2113316" cy="800537"/>
          </a:xfrm>
          <a:prstGeom prst="straightConnector1">
            <a:avLst/>
          </a:prstGeom>
          <a:ln w="76200" cap="rnd">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flipV="1">
            <a:off x="2069221" y="3159480"/>
            <a:ext cx="12713" cy="1107720"/>
          </a:xfrm>
          <a:prstGeom prst="straightConnector1">
            <a:avLst/>
          </a:prstGeom>
          <a:ln w="76200" cap="rnd">
            <a:solidFill>
              <a:schemeClr val="bg2"/>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2081934" y="2546805"/>
            <a:ext cx="1584738" cy="645009"/>
            <a:chOff x="2081934" y="2546805"/>
            <a:chExt cx="1584738" cy="645009"/>
          </a:xfrm>
        </p:grpSpPr>
        <p:cxnSp>
          <p:nvCxnSpPr>
            <p:cNvPr id="121" name="Straight Arrow Connector 120"/>
            <p:cNvCxnSpPr/>
            <p:nvPr/>
          </p:nvCxnSpPr>
          <p:spPr>
            <a:xfrm flipV="1">
              <a:off x="2081934" y="2546805"/>
              <a:ext cx="1584738" cy="612679"/>
            </a:xfrm>
            <a:prstGeom prst="straightConnector1">
              <a:avLst/>
            </a:prstGeom>
            <a:ln w="76200" cap="rnd">
              <a:solidFill>
                <a:schemeClr val="bg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0" name="Oval 119"/>
            <p:cNvSpPr/>
            <p:nvPr/>
          </p:nvSpPr>
          <p:spPr>
            <a:xfrm>
              <a:off x="2438772" y="2751282"/>
              <a:ext cx="440532" cy="44053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000" b="1" dirty="0"/>
                <a:t>2</a:t>
              </a:r>
            </a:p>
          </p:txBody>
        </p:sp>
      </p:grpSp>
      <p:grpSp>
        <p:nvGrpSpPr>
          <p:cNvPr id="127" name="Group 126"/>
          <p:cNvGrpSpPr/>
          <p:nvPr/>
        </p:nvGrpSpPr>
        <p:grpSpPr>
          <a:xfrm>
            <a:off x="2409347" y="4762312"/>
            <a:ext cx="5380585" cy="440532"/>
            <a:chOff x="2465490" y="4060391"/>
            <a:chExt cx="5380585" cy="440532"/>
          </a:xfrm>
        </p:grpSpPr>
        <p:cxnSp>
          <p:nvCxnSpPr>
            <p:cNvPr id="128" name="Straight Arrow Connector 127"/>
            <p:cNvCxnSpPr/>
            <p:nvPr/>
          </p:nvCxnSpPr>
          <p:spPr>
            <a:xfrm>
              <a:off x="2465490" y="4267200"/>
              <a:ext cx="5380585" cy="0"/>
            </a:xfrm>
            <a:prstGeom prst="straightConnector1">
              <a:avLst/>
            </a:prstGeom>
            <a:ln w="76200" cap="rnd">
              <a:solidFill>
                <a:schemeClr val="bg2"/>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9" name="Oval 128"/>
            <p:cNvSpPr/>
            <p:nvPr/>
          </p:nvSpPr>
          <p:spPr>
            <a:xfrm>
              <a:off x="3343648" y="4060391"/>
              <a:ext cx="440532" cy="44053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000" b="1" dirty="0"/>
                <a:t>3</a:t>
              </a:r>
            </a:p>
          </p:txBody>
        </p:sp>
      </p:grpSp>
    </p:spTree>
    <p:extLst>
      <p:ext uri="{BB962C8B-B14F-4D97-AF65-F5344CB8AC3E}">
        <p14:creationId xmlns:p14="http://schemas.microsoft.com/office/powerpoint/2010/main" val="8531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4">
                                            <p:txEl>
                                              <p:pRg st="0" end="0"/>
                                            </p:txEl>
                                          </p:spTgt>
                                        </p:tgtEl>
                                        <p:attrNameLst>
                                          <p:attrName>style.visibility</p:attrName>
                                        </p:attrNameLst>
                                      </p:cBhvr>
                                      <p:to>
                                        <p:strVal val="visible"/>
                                      </p:to>
                                    </p:set>
                                    <p:animEffect transition="in" filter="wipe(left)">
                                      <p:cBhvr>
                                        <p:cTn id="7" dur="500"/>
                                        <p:tgtEl>
                                          <p:spTgt spid="94">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wipe(down)">
                                      <p:cBhvr>
                                        <p:cTn id="10" dur="200"/>
                                        <p:tgtEl>
                                          <p:spTgt spid="54"/>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17"/>
                                        </p:tgtEl>
                                        <p:attrNameLst>
                                          <p:attrName>style.visibility</p:attrName>
                                        </p:attrNameLst>
                                      </p:cBhvr>
                                      <p:to>
                                        <p:strVal val="visible"/>
                                      </p:to>
                                    </p:set>
                                    <p:animEffect transition="in" filter="wipe(left)">
                                      <p:cBhvr>
                                        <p:cTn id="14" dur="400"/>
                                        <p:tgtEl>
                                          <p:spTgt spid="117"/>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94">
                                            <p:txEl>
                                              <p:pRg st="1" end="1"/>
                                            </p:txEl>
                                          </p:spTgt>
                                        </p:tgtEl>
                                        <p:attrNameLst>
                                          <p:attrName>style.visibility</p:attrName>
                                        </p:attrNameLst>
                                      </p:cBhvr>
                                      <p:to>
                                        <p:strVal val="visible"/>
                                      </p:to>
                                    </p:set>
                                    <p:animEffect transition="in" filter="wipe(left)">
                                      <p:cBhvr>
                                        <p:cTn id="19" dur="500"/>
                                        <p:tgtEl>
                                          <p:spTgt spid="94">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94">
                                            <p:txEl>
                                              <p:pRg st="2" end="2"/>
                                            </p:txEl>
                                          </p:spTgt>
                                        </p:tgtEl>
                                        <p:attrNameLst>
                                          <p:attrName>style.visibility</p:attrName>
                                        </p:attrNameLst>
                                      </p:cBhvr>
                                      <p:to>
                                        <p:strVal val="visible"/>
                                      </p:to>
                                    </p:set>
                                    <p:animEffect transition="in" filter="wipe(left)">
                                      <p:cBhvr>
                                        <p:cTn id="24" dur="500"/>
                                        <p:tgtEl>
                                          <p:spTgt spid="94">
                                            <p:txEl>
                                              <p:pRg st="2" end="2"/>
                                            </p:txEl>
                                          </p:spTgt>
                                        </p:tgtEl>
                                      </p:cBhvr>
                                    </p:animEffect>
                                  </p:childTnLst>
                                </p:cTn>
                              </p:par>
                              <p:par>
                                <p:cTn id="25" presetID="22" presetClass="entr" presetSubtype="2" fill="hold" nodeType="withEffect">
                                  <p:stCondLst>
                                    <p:cond delay="0"/>
                                  </p:stCondLst>
                                  <p:childTnLst>
                                    <p:set>
                                      <p:cBhvr>
                                        <p:cTn id="26" dur="1" fill="hold">
                                          <p:stCondLst>
                                            <p:cond delay="0"/>
                                          </p:stCondLst>
                                        </p:cTn>
                                        <p:tgtEl>
                                          <p:spTgt spid="75"/>
                                        </p:tgtEl>
                                        <p:attrNameLst>
                                          <p:attrName>style.visibility</p:attrName>
                                        </p:attrNameLst>
                                      </p:cBhvr>
                                      <p:to>
                                        <p:strVal val="visible"/>
                                      </p:to>
                                    </p:set>
                                    <p:animEffect transition="in" filter="wipe(right)">
                                      <p:cBhvr>
                                        <p:cTn id="27" dur="400"/>
                                        <p:tgtEl>
                                          <p:spTgt spid="75"/>
                                        </p:tgtEl>
                                      </p:cBhvr>
                                    </p:animEffect>
                                  </p:childTnLst>
                                </p:cTn>
                              </p:par>
                            </p:childTnLst>
                          </p:cTn>
                        </p:par>
                        <p:par>
                          <p:cTn id="28" fill="hold">
                            <p:stCondLst>
                              <p:cond delay="500"/>
                            </p:stCondLst>
                            <p:childTnLst>
                              <p:par>
                                <p:cTn id="29" presetID="22" presetClass="entr" presetSubtype="1" fill="hold" nodeType="afterEffect">
                                  <p:stCondLst>
                                    <p:cond delay="0"/>
                                  </p:stCondLst>
                                  <p:childTnLst>
                                    <p:set>
                                      <p:cBhvr>
                                        <p:cTn id="30" dur="1" fill="hold">
                                          <p:stCondLst>
                                            <p:cond delay="0"/>
                                          </p:stCondLst>
                                        </p:cTn>
                                        <p:tgtEl>
                                          <p:spTgt spid="119"/>
                                        </p:tgtEl>
                                        <p:attrNameLst>
                                          <p:attrName>style.visibility</p:attrName>
                                        </p:attrNameLst>
                                      </p:cBhvr>
                                      <p:to>
                                        <p:strVal val="visible"/>
                                      </p:to>
                                    </p:set>
                                    <p:animEffect transition="in" filter="wipe(up)">
                                      <p:cBhvr>
                                        <p:cTn id="31" dur="200"/>
                                        <p:tgtEl>
                                          <p:spTgt spid="119"/>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94">
                                            <p:txEl>
                                              <p:pRg st="3" end="3"/>
                                            </p:txEl>
                                          </p:spTgt>
                                        </p:tgtEl>
                                        <p:attrNameLst>
                                          <p:attrName>style.visibility</p:attrName>
                                        </p:attrNameLst>
                                      </p:cBhvr>
                                      <p:to>
                                        <p:strVal val="visible"/>
                                      </p:to>
                                    </p:set>
                                    <p:animEffect transition="in" filter="wipe(left)">
                                      <p:cBhvr>
                                        <p:cTn id="36" dur="500"/>
                                        <p:tgtEl>
                                          <p:spTgt spid="94">
                                            <p:txEl>
                                              <p:pRg st="3" end="3"/>
                                            </p:txEl>
                                          </p:spTgt>
                                        </p:tgtEl>
                                      </p:cBhvr>
                                    </p:animEffect>
                                  </p:childTnLst>
                                </p:cTn>
                              </p:par>
                              <p:par>
                                <p:cTn id="37" presetID="22" presetClass="entr" presetSubtype="8" fill="hold" nodeType="withEffect">
                                  <p:stCondLst>
                                    <p:cond delay="0"/>
                                  </p:stCondLst>
                                  <p:childTnLst>
                                    <p:set>
                                      <p:cBhvr>
                                        <p:cTn id="38" dur="1" fill="hold">
                                          <p:stCondLst>
                                            <p:cond delay="0"/>
                                          </p:stCondLst>
                                        </p:cTn>
                                        <p:tgtEl>
                                          <p:spTgt spid="127"/>
                                        </p:tgtEl>
                                        <p:attrNameLst>
                                          <p:attrName>style.visibility</p:attrName>
                                        </p:attrNameLst>
                                      </p:cBhvr>
                                      <p:to>
                                        <p:strVal val="visible"/>
                                      </p:to>
                                    </p:set>
                                    <p:animEffect transition="in" filter="wipe(left)">
                                      <p:cBhvr>
                                        <p:cTn id="39" dur="500"/>
                                        <p:tgtEl>
                                          <p:spTgt spid="127"/>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94">
                                            <p:txEl>
                                              <p:pRg st="4" end="4"/>
                                            </p:txEl>
                                          </p:spTgt>
                                        </p:tgtEl>
                                        <p:attrNameLst>
                                          <p:attrName>style.visibility</p:attrName>
                                        </p:attrNameLst>
                                      </p:cBhvr>
                                      <p:to>
                                        <p:strVal val="visible"/>
                                      </p:to>
                                    </p:set>
                                    <p:animEffect transition="in" filter="wipe(left)">
                                      <p:cBhvr>
                                        <p:cTn id="44" dur="500"/>
                                        <p:tgtEl>
                                          <p:spTgt spid="94">
                                            <p:txEl>
                                              <p:pRg st="4" end="4"/>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94">
                                            <p:txEl>
                                              <p:pRg st="5" end="5"/>
                                            </p:txEl>
                                          </p:spTgt>
                                        </p:tgtEl>
                                        <p:attrNameLst>
                                          <p:attrName>style.visibility</p:attrName>
                                        </p:attrNameLst>
                                      </p:cBhvr>
                                      <p:to>
                                        <p:strVal val="visible"/>
                                      </p:to>
                                    </p:set>
                                    <p:animEffect transition="in" filter="wipe(left)">
                                      <p:cBhvr>
                                        <p:cTn id="49" dur="500"/>
                                        <p:tgtEl>
                                          <p:spTgt spid="94">
                                            <p:txEl>
                                              <p:pRg st="5" end="5"/>
                                            </p:txEl>
                                          </p:spTgt>
                                        </p:tgtEl>
                                      </p:cBhvr>
                                    </p:animEffect>
                                  </p:childTnLst>
                                </p:cTn>
                              </p:par>
                              <p:par>
                                <p:cTn id="50" presetID="22" presetClass="entr" presetSubtype="8" fill="hold"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wipe(left)">
                                      <p:cBhvr>
                                        <p:cTn id="52" dur="25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04801"/>
            <a:ext cx="11582400" cy="867930"/>
          </a:xfrm>
        </p:spPr>
        <p:txBody>
          <a:bodyPr/>
          <a:lstStyle/>
          <a:p>
            <a:r>
              <a:rPr lang="en-CA" dirty="0"/>
              <a:t>OAuth configuration – Authorization Server</a:t>
            </a:r>
          </a:p>
        </p:txBody>
      </p:sp>
      <p:sp>
        <p:nvSpPr>
          <p:cNvPr id="3" name="Footer Placeholder 2"/>
          <p:cNvSpPr>
            <a:spLocks noGrp="1"/>
          </p:cNvSpPr>
          <p:nvPr>
            <p:ph type="ftr" sz="quarter" idx="3"/>
          </p:nvPr>
        </p:nvSpPr>
        <p:spPr/>
        <p:txBody>
          <a:bodyPr/>
          <a:lstStyle/>
          <a:p>
            <a:r>
              <a:rPr lang="en-US"/>
              <a:t>© 2017 F5 Networks</a:t>
            </a:r>
            <a:endParaRPr lang="en-US" dirty="0"/>
          </a:p>
        </p:txBody>
      </p:sp>
      <p:sp>
        <p:nvSpPr>
          <p:cNvPr id="4" name="Slide Number Placeholder 3"/>
          <p:cNvSpPr>
            <a:spLocks noGrp="1"/>
          </p:cNvSpPr>
          <p:nvPr>
            <p:ph type="sldNum" sz="quarter" idx="4"/>
          </p:nvPr>
        </p:nvSpPr>
        <p:spPr/>
        <p:txBody>
          <a:bodyPr/>
          <a:lstStyle/>
          <a:p>
            <a:fld id="{49DF86D6-4B9D-4B83-AF23-D696D3CD110A}" type="slidenum">
              <a:rPr lang="en-US" smtClean="0"/>
              <a:pPr/>
              <a:t>22</a:t>
            </a:fld>
            <a:endParaRPr lang="en-US" dirty="0"/>
          </a:p>
        </p:txBody>
      </p:sp>
      <p:sp>
        <p:nvSpPr>
          <p:cNvPr id="5" name="Rectangle: Rounded Corners 4"/>
          <p:cNvSpPr/>
          <p:nvPr/>
        </p:nvSpPr>
        <p:spPr>
          <a:xfrm>
            <a:off x="304800" y="5272548"/>
            <a:ext cx="3810000" cy="112825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Scope</a:t>
            </a:r>
          </a:p>
          <a:p>
            <a:pPr algn="ctr">
              <a:lnSpc>
                <a:spcPct val="90000"/>
              </a:lnSpc>
            </a:pPr>
            <a:r>
              <a:rPr lang="en-CA" sz="2000" dirty="0"/>
              <a:t>Defines a scope that a Client can be authorized for </a:t>
            </a:r>
          </a:p>
        </p:txBody>
      </p:sp>
      <p:sp>
        <p:nvSpPr>
          <p:cNvPr id="7" name="Rectangle: Rounded Corners 6"/>
          <p:cNvSpPr/>
          <p:nvPr/>
        </p:nvSpPr>
        <p:spPr>
          <a:xfrm>
            <a:off x="5067300" y="3962978"/>
            <a:ext cx="3009900" cy="231717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Per-Session Access Policy</a:t>
            </a:r>
          </a:p>
          <a:p>
            <a:pPr algn="ctr"/>
            <a:r>
              <a:rPr lang="en-US" sz="2000" dirty="0"/>
              <a:t>Defines criteria for allowing or denying Authorization Codes and Access Tokens</a:t>
            </a:r>
          </a:p>
        </p:txBody>
      </p:sp>
      <p:sp>
        <p:nvSpPr>
          <p:cNvPr id="15" name="Rectangle: Rounded Corners 14"/>
          <p:cNvSpPr/>
          <p:nvPr/>
        </p:nvSpPr>
        <p:spPr>
          <a:xfrm>
            <a:off x="8724900" y="1267104"/>
            <a:ext cx="3162300" cy="2646375"/>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Virtual Server</a:t>
            </a:r>
          </a:p>
          <a:p>
            <a:pPr algn="ctr"/>
            <a:r>
              <a:rPr lang="en-US" sz="2000" dirty="0"/>
              <a:t>Listens for incoming connections, interfaces with resource owner, issues Authorization Codes and Access Tokens</a:t>
            </a:r>
          </a:p>
        </p:txBody>
      </p:sp>
      <p:sp>
        <p:nvSpPr>
          <p:cNvPr id="24" name="Arrow: Right 23"/>
          <p:cNvSpPr/>
          <p:nvPr/>
        </p:nvSpPr>
        <p:spPr>
          <a:xfrm rot="16200000">
            <a:off x="2037542" y="4859202"/>
            <a:ext cx="344518" cy="48217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25" name="Arrow: Right 24"/>
          <p:cNvSpPr/>
          <p:nvPr/>
        </p:nvSpPr>
        <p:spPr>
          <a:xfrm rot="19373280">
            <a:off x="4054309" y="3217867"/>
            <a:ext cx="1192772" cy="482173"/>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26" name="Arrow: Right 25"/>
          <p:cNvSpPr/>
          <p:nvPr/>
        </p:nvSpPr>
        <p:spPr>
          <a:xfrm rot="19241186">
            <a:off x="8112370" y="4188073"/>
            <a:ext cx="1039055" cy="482173"/>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28" name="Rectangle: Rounded Corners 27"/>
          <p:cNvSpPr/>
          <p:nvPr/>
        </p:nvSpPr>
        <p:spPr>
          <a:xfrm>
            <a:off x="292448" y="3347734"/>
            <a:ext cx="3810000" cy="1524000"/>
          </a:xfrm>
          <a:prstGeom prst="round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Client Application</a:t>
            </a:r>
          </a:p>
          <a:p>
            <a:pPr algn="ctr">
              <a:lnSpc>
                <a:spcPct val="90000"/>
              </a:lnSpc>
            </a:pPr>
            <a:r>
              <a:rPr lang="en-CA" sz="2000" dirty="0"/>
              <a:t>Defines the grant type, credentials, and scopes for a particular client</a:t>
            </a:r>
          </a:p>
        </p:txBody>
      </p:sp>
      <p:sp>
        <p:nvSpPr>
          <p:cNvPr id="29" name="Rectangle: Rounded Corners 28"/>
          <p:cNvSpPr/>
          <p:nvPr/>
        </p:nvSpPr>
        <p:spPr>
          <a:xfrm>
            <a:off x="292448" y="2213724"/>
            <a:ext cx="3805048" cy="997467"/>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Resource Server</a:t>
            </a:r>
          </a:p>
          <a:p>
            <a:pPr algn="ctr">
              <a:lnSpc>
                <a:spcPct val="90000"/>
              </a:lnSpc>
            </a:pPr>
            <a:r>
              <a:rPr lang="en-CA" sz="2000" dirty="0"/>
              <a:t>Defines credentials for a particular RS</a:t>
            </a:r>
          </a:p>
        </p:txBody>
      </p:sp>
      <p:sp>
        <p:nvSpPr>
          <p:cNvPr id="30" name="Rectangle: Rounded Corners 29"/>
          <p:cNvSpPr/>
          <p:nvPr/>
        </p:nvSpPr>
        <p:spPr>
          <a:xfrm>
            <a:off x="309752" y="1079714"/>
            <a:ext cx="3805048" cy="997467"/>
          </a:xfrm>
          <a:prstGeom prst="round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Database Instance</a:t>
            </a:r>
          </a:p>
          <a:p>
            <a:pPr algn="ctr">
              <a:lnSpc>
                <a:spcPct val="90000"/>
              </a:lnSpc>
            </a:pPr>
            <a:r>
              <a:rPr lang="en-CA" sz="2000" dirty="0"/>
              <a:t>Holds information about issued access tokens</a:t>
            </a:r>
          </a:p>
        </p:txBody>
      </p:sp>
      <p:sp>
        <p:nvSpPr>
          <p:cNvPr id="31" name="Rectangle: Rounded Corners 30"/>
          <p:cNvSpPr/>
          <p:nvPr/>
        </p:nvSpPr>
        <p:spPr>
          <a:xfrm>
            <a:off x="5056263" y="1079714"/>
            <a:ext cx="3009900" cy="2108351"/>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OAuth Profile</a:t>
            </a:r>
          </a:p>
          <a:p>
            <a:pPr algn="ctr"/>
            <a:r>
              <a:rPr lang="en-US" sz="2000" dirty="0"/>
              <a:t>Assigns Resource Servers, Client Applications, and a  Database Instance to an Access Policy</a:t>
            </a:r>
          </a:p>
        </p:txBody>
      </p:sp>
      <p:sp>
        <p:nvSpPr>
          <p:cNvPr id="32" name="Arrow: Right 31"/>
          <p:cNvSpPr/>
          <p:nvPr/>
        </p:nvSpPr>
        <p:spPr>
          <a:xfrm>
            <a:off x="4136973" y="2471370"/>
            <a:ext cx="879812" cy="482173"/>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33" name="Arrow: Right 32"/>
          <p:cNvSpPr/>
          <p:nvPr/>
        </p:nvSpPr>
        <p:spPr>
          <a:xfrm>
            <a:off x="4145625" y="1346627"/>
            <a:ext cx="879812" cy="482173"/>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34" name="Arrow: Right 33"/>
          <p:cNvSpPr/>
          <p:nvPr/>
        </p:nvSpPr>
        <p:spPr>
          <a:xfrm rot="5400000">
            <a:off x="6247293" y="3358473"/>
            <a:ext cx="627839" cy="482173"/>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Tree>
    <p:extLst>
      <p:ext uri="{BB962C8B-B14F-4D97-AF65-F5344CB8AC3E}">
        <p14:creationId xmlns:p14="http://schemas.microsoft.com/office/powerpoint/2010/main" val="3762507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left)">
                                      <p:cBhvr>
                                        <p:cTn id="21" dur="200"/>
                                        <p:tgtEl>
                                          <p:spTgt spid="2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par>
                          <p:cTn id="32" fill="hold">
                            <p:stCondLst>
                              <p:cond delay="500"/>
                            </p:stCondLst>
                            <p:childTnLst>
                              <p:par>
                                <p:cTn id="33" presetID="22" presetClass="entr" presetSubtype="4"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down)">
                                      <p:cBhvr>
                                        <p:cTn id="35" dur="300"/>
                                        <p:tgtEl>
                                          <p:spTgt spid="25"/>
                                        </p:tgtEl>
                                      </p:cBhvr>
                                    </p:animEffect>
                                  </p:childTnLst>
                                </p:cTn>
                              </p:par>
                            </p:childTnLst>
                          </p:cTn>
                        </p:par>
                        <p:par>
                          <p:cTn id="36" fill="hold">
                            <p:stCondLst>
                              <p:cond delay="800"/>
                            </p:stCondLst>
                            <p:childTnLst>
                              <p:par>
                                <p:cTn id="37" presetID="22" presetClass="entr" presetSubtype="8" fill="hold" grpId="0" nodeType="after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wipe(left)">
                                      <p:cBhvr>
                                        <p:cTn id="39" dur="300"/>
                                        <p:tgtEl>
                                          <p:spTgt spid="32"/>
                                        </p:tgtEl>
                                      </p:cBhvr>
                                    </p:animEffect>
                                  </p:childTnLst>
                                </p:cTn>
                              </p:par>
                            </p:childTnLst>
                          </p:cTn>
                        </p:par>
                        <p:par>
                          <p:cTn id="40" fill="hold">
                            <p:stCondLst>
                              <p:cond delay="1100"/>
                            </p:stCondLst>
                            <p:childTnLst>
                              <p:par>
                                <p:cTn id="41" presetID="22" presetClass="entr" presetSubtype="8" fill="hold" grpId="0" nodeType="afterEffect">
                                  <p:stCondLst>
                                    <p:cond delay="0"/>
                                  </p:stCondLst>
                                  <p:childTnLst>
                                    <p:set>
                                      <p:cBhvr>
                                        <p:cTn id="42" dur="1" fill="hold">
                                          <p:stCondLst>
                                            <p:cond delay="0"/>
                                          </p:stCondLst>
                                        </p:cTn>
                                        <p:tgtEl>
                                          <p:spTgt spid="33"/>
                                        </p:tgtEl>
                                        <p:attrNameLst>
                                          <p:attrName>style.visibility</p:attrName>
                                        </p:attrNameLst>
                                      </p:cBhvr>
                                      <p:to>
                                        <p:strVal val="visible"/>
                                      </p:to>
                                    </p:set>
                                    <p:animEffect transition="in" filter="wipe(left)">
                                      <p:cBhvr>
                                        <p:cTn id="43" dur="300"/>
                                        <p:tgtEl>
                                          <p:spTgt spid="33"/>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fade">
                                      <p:cBhvr>
                                        <p:cTn id="48" dur="500"/>
                                        <p:tgtEl>
                                          <p:spTgt spid="7"/>
                                        </p:tgtEl>
                                      </p:cBhvr>
                                    </p:animEffect>
                                  </p:childTnLst>
                                </p:cTn>
                              </p:par>
                            </p:childTnLst>
                          </p:cTn>
                        </p:par>
                        <p:par>
                          <p:cTn id="49" fill="hold">
                            <p:stCondLst>
                              <p:cond delay="500"/>
                            </p:stCondLst>
                            <p:childTnLst>
                              <p:par>
                                <p:cTn id="50" presetID="22" presetClass="entr" presetSubtype="1" fill="hold" grpId="0" nodeType="afterEffect">
                                  <p:stCondLst>
                                    <p:cond delay="0"/>
                                  </p:stCondLst>
                                  <p:childTnLst>
                                    <p:set>
                                      <p:cBhvr>
                                        <p:cTn id="51" dur="1" fill="hold">
                                          <p:stCondLst>
                                            <p:cond delay="0"/>
                                          </p:stCondLst>
                                        </p:cTn>
                                        <p:tgtEl>
                                          <p:spTgt spid="34"/>
                                        </p:tgtEl>
                                        <p:attrNameLst>
                                          <p:attrName>style.visibility</p:attrName>
                                        </p:attrNameLst>
                                      </p:cBhvr>
                                      <p:to>
                                        <p:strVal val="visible"/>
                                      </p:to>
                                    </p:set>
                                    <p:animEffect transition="in" filter="wipe(up)">
                                      <p:cBhvr>
                                        <p:cTn id="52" dur="200"/>
                                        <p:tgtEl>
                                          <p:spTgt spid="3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childTnLst>
                          </p:cTn>
                        </p:par>
                        <p:par>
                          <p:cTn id="58" fill="hold">
                            <p:stCondLst>
                              <p:cond delay="500"/>
                            </p:stCondLst>
                            <p:childTnLst>
                              <p:par>
                                <p:cTn id="59" presetID="22" presetClass="entr" presetSubtype="8" fill="hold" grpId="0" nodeType="after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wipe(left)">
                                      <p:cBhvr>
                                        <p:cTn id="61" dur="2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5" grpId="0" animBg="1"/>
      <p:bldP spid="24" grpId="0" animBg="1"/>
      <p:bldP spid="25" grpId="0" animBg="1"/>
      <p:bldP spid="26" grpId="0" animBg="1"/>
      <p:bldP spid="28" grpId="0" animBg="1"/>
      <p:bldP spid="29" grpId="0" animBg="1"/>
      <p:bldP spid="30" grpId="0" animBg="1"/>
      <p:bldP spid="31" grpId="0" animBg="1"/>
      <p:bldP spid="32" grpId="0" animBg="1"/>
      <p:bldP spid="33" grpId="0" animBg="1"/>
      <p:bldP spid="3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OAuth configuration – Resource Server</a:t>
            </a:r>
          </a:p>
        </p:txBody>
      </p:sp>
      <p:sp>
        <p:nvSpPr>
          <p:cNvPr id="3" name="Footer Placeholder 2"/>
          <p:cNvSpPr>
            <a:spLocks noGrp="1"/>
          </p:cNvSpPr>
          <p:nvPr>
            <p:ph type="ftr" sz="quarter" idx="3"/>
          </p:nvPr>
        </p:nvSpPr>
        <p:spPr/>
        <p:txBody>
          <a:bodyPr/>
          <a:lstStyle/>
          <a:p>
            <a:r>
              <a:rPr lang="en-US"/>
              <a:t>© 2017 F5 Networks</a:t>
            </a:r>
            <a:endParaRPr lang="en-US" dirty="0"/>
          </a:p>
        </p:txBody>
      </p:sp>
      <p:sp>
        <p:nvSpPr>
          <p:cNvPr id="4" name="Slide Number Placeholder 3"/>
          <p:cNvSpPr>
            <a:spLocks noGrp="1"/>
          </p:cNvSpPr>
          <p:nvPr>
            <p:ph type="sldNum" sz="quarter" idx="4"/>
          </p:nvPr>
        </p:nvSpPr>
        <p:spPr/>
        <p:txBody>
          <a:bodyPr/>
          <a:lstStyle/>
          <a:p>
            <a:fld id="{49DF86D6-4B9D-4B83-AF23-D696D3CD110A}" type="slidenum">
              <a:rPr lang="en-US" smtClean="0"/>
              <a:pPr/>
              <a:t>23</a:t>
            </a:fld>
            <a:endParaRPr lang="en-US" dirty="0"/>
          </a:p>
        </p:txBody>
      </p:sp>
      <p:sp>
        <p:nvSpPr>
          <p:cNvPr id="5" name="Rectangle: Rounded Corners 4"/>
          <p:cNvSpPr/>
          <p:nvPr/>
        </p:nvSpPr>
        <p:spPr>
          <a:xfrm>
            <a:off x="457200" y="4208567"/>
            <a:ext cx="3962400" cy="15240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OAuth Server</a:t>
            </a:r>
            <a:br>
              <a:rPr lang="en-CA" sz="2400" b="1" dirty="0"/>
            </a:br>
            <a:endParaRPr lang="en-CA" sz="2400" b="1" dirty="0"/>
          </a:p>
          <a:p>
            <a:pPr algn="ctr">
              <a:lnSpc>
                <a:spcPct val="90000"/>
              </a:lnSpc>
            </a:pPr>
            <a:r>
              <a:rPr lang="en-CA" sz="2000" dirty="0"/>
              <a:t>Defines OAuth Resource Server credentials</a:t>
            </a:r>
          </a:p>
        </p:txBody>
      </p:sp>
      <p:sp>
        <p:nvSpPr>
          <p:cNvPr id="7" name="Rectangle: Rounded Corners 6"/>
          <p:cNvSpPr/>
          <p:nvPr/>
        </p:nvSpPr>
        <p:spPr>
          <a:xfrm>
            <a:off x="5219700" y="1244449"/>
            <a:ext cx="3009900" cy="257825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Per-Session Access Policy</a:t>
            </a:r>
          </a:p>
          <a:p>
            <a:pPr algn="ctr"/>
            <a:endParaRPr lang="en-US" sz="2000" dirty="0"/>
          </a:p>
          <a:p>
            <a:pPr algn="ctr"/>
            <a:r>
              <a:rPr lang="en-US" sz="2000" dirty="0"/>
              <a:t>Defines criteria for allowing or denying access to the API on a per-session basis</a:t>
            </a:r>
          </a:p>
        </p:txBody>
      </p:sp>
      <p:sp>
        <p:nvSpPr>
          <p:cNvPr id="15" name="Rectangle: Rounded Corners 14"/>
          <p:cNvSpPr/>
          <p:nvPr/>
        </p:nvSpPr>
        <p:spPr>
          <a:xfrm>
            <a:off x="9029700" y="1219199"/>
            <a:ext cx="2857500" cy="210835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Virtual Server</a:t>
            </a:r>
          </a:p>
          <a:p>
            <a:pPr algn="ctr"/>
            <a:endParaRPr lang="en-US" sz="2000" dirty="0"/>
          </a:p>
          <a:p>
            <a:pPr algn="ctr"/>
            <a:r>
              <a:rPr lang="en-US" sz="2000" dirty="0"/>
              <a:t>Listens for incoming connections, proxies the user to a resource</a:t>
            </a:r>
          </a:p>
        </p:txBody>
      </p:sp>
      <p:sp>
        <p:nvSpPr>
          <p:cNvPr id="26" name="Arrow: Right 25"/>
          <p:cNvSpPr/>
          <p:nvPr/>
        </p:nvSpPr>
        <p:spPr>
          <a:xfrm>
            <a:off x="8315730" y="2032287"/>
            <a:ext cx="627839" cy="482173"/>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27" name="Arrow: Right 26"/>
          <p:cNvSpPr/>
          <p:nvPr/>
        </p:nvSpPr>
        <p:spPr>
          <a:xfrm rot="5400000">
            <a:off x="10048373" y="3563005"/>
            <a:ext cx="808951" cy="482173"/>
          </a:xfrm>
          <a:prstGeom prst="rightArrow">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28" name="Rectangle: Rounded Corners 27"/>
          <p:cNvSpPr/>
          <p:nvPr/>
        </p:nvSpPr>
        <p:spPr>
          <a:xfrm>
            <a:off x="457200" y="1227333"/>
            <a:ext cx="3962400" cy="1524000"/>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OAuth Provider</a:t>
            </a:r>
            <a:br>
              <a:rPr lang="en-CA" sz="2400" b="1" dirty="0"/>
            </a:br>
            <a:endParaRPr lang="en-CA" sz="2400" b="1" dirty="0"/>
          </a:p>
          <a:p>
            <a:pPr algn="ctr">
              <a:lnSpc>
                <a:spcPct val="90000"/>
              </a:lnSpc>
            </a:pPr>
            <a:r>
              <a:rPr lang="en-CA" sz="2000" dirty="0"/>
              <a:t>Defines AS type and endpoints</a:t>
            </a:r>
          </a:p>
        </p:txBody>
      </p:sp>
      <p:sp>
        <p:nvSpPr>
          <p:cNvPr id="29" name="Arrow: Right 28"/>
          <p:cNvSpPr/>
          <p:nvPr/>
        </p:nvSpPr>
        <p:spPr>
          <a:xfrm rot="5400000">
            <a:off x="1791209" y="3226524"/>
            <a:ext cx="1294379" cy="482173"/>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
        <p:nvSpPr>
          <p:cNvPr id="31" name="Rectangle: Rounded Corners 30"/>
          <p:cNvSpPr/>
          <p:nvPr/>
        </p:nvSpPr>
        <p:spPr>
          <a:xfrm>
            <a:off x="5219700" y="4114799"/>
            <a:ext cx="3009900" cy="2438401"/>
          </a:xfrm>
          <a:prstGeom prst="round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r>
              <a:rPr lang="en-CA" sz="2400" b="1" dirty="0"/>
              <a:t>Per-Request Access Policy</a:t>
            </a:r>
          </a:p>
          <a:p>
            <a:pPr algn="ctr"/>
            <a:endParaRPr lang="en-US" sz="2000" dirty="0"/>
          </a:p>
          <a:p>
            <a:pPr algn="ctr"/>
            <a:r>
              <a:rPr lang="en-US" sz="2000" dirty="0"/>
              <a:t>Defines criteria for allowing or denying access to the API on a per-request basis</a:t>
            </a:r>
          </a:p>
        </p:txBody>
      </p:sp>
      <p:sp>
        <p:nvSpPr>
          <p:cNvPr id="32" name="Arrow: Right 31"/>
          <p:cNvSpPr/>
          <p:nvPr/>
        </p:nvSpPr>
        <p:spPr>
          <a:xfrm>
            <a:off x="4513498" y="4729480"/>
            <a:ext cx="627839" cy="482173"/>
          </a:xfrm>
          <a:prstGeom prst="righ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grpSp>
        <p:nvGrpSpPr>
          <p:cNvPr id="23" name="Group 22"/>
          <p:cNvGrpSpPr/>
          <p:nvPr/>
        </p:nvGrpSpPr>
        <p:grpSpPr>
          <a:xfrm>
            <a:off x="9649279" y="4338055"/>
            <a:ext cx="1604927" cy="1831710"/>
            <a:chOff x="9649279" y="4338055"/>
            <a:chExt cx="1604927" cy="1831710"/>
          </a:xfrm>
        </p:grpSpPr>
        <p:sp>
          <p:nvSpPr>
            <p:cNvPr id="21" name="Rectangle 20"/>
            <p:cNvSpPr/>
            <p:nvPr/>
          </p:nvSpPr>
          <p:spPr>
            <a:xfrm>
              <a:off x="9649279" y="5412635"/>
              <a:ext cx="1604927" cy="757130"/>
            </a:xfrm>
            <a:prstGeom prst="rect">
              <a:avLst/>
            </a:prstGeom>
          </p:spPr>
          <p:txBody>
            <a:bodyPr wrap="none">
              <a:spAutoFit/>
            </a:bodyPr>
            <a:lstStyle/>
            <a:p>
              <a:pPr algn="ctr">
                <a:lnSpc>
                  <a:spcPct val="90000"/>
                </a:lnSpc>
              </a:pPr>
              <a:r>
                <a:rPr lang="en-CA" sz="2400" b="1" dirty="0">
                  <a:solidFill>
                    <a:schemeClr val="bg2"/>
                  </a:solidFill>
                </a:rPr>
                <a:t>Protected</a:t>
              </a:r>
            </a:p>
            <a:p>
              <a:pPr algn="ctr">
                <a:lnSpc>
                  <a:spcPct val="90000"/>
                </a:lnSpc>
              </a:pPr>
              <a:r>
                <a:rPr lang="en-CA" sz="2400" b="1" dirty="0">
                  <a:solidFill>
                    <a:schemeClr val="bg2"/>
                  </a:solidFill>
                </a:rPr>
                <a:t>API</a:t>
              </a:r>
            </a:p>
          </p:txBody>
        </p:sp>
        <p:sp>
          <p:nvSpPr>
            <p:cNvPr id="33" name="Freeform 880"/>
            <p:cNvSpPr>
              <a:spLocks noEditPoints="1"/>
            </p:cNvSpPr>
            <p:nvPr/>
          </p:nvSpPr>
          <p:spPr bwMode="auto">
            <a:xfrm>
              <a:off x="9968786" y="4338055"/>
              <a:ext cx="965914" cy="965914"/>
            </a:xfrm>
            <a:custGeom>
              <a:avLst/>
              <a:gdLst>
                <a:gd name="T0" fmla="*/ 702 w 898"/>
                <a:gd name="T1" fmla="*/ 898 h 898"/>
                <a:gd name="T2" fmla="*/ 197 w 898"/>
                <a:gd name="T3" fmla="*/ 898 h 898"/>
                <a:gd name="T4" fmla="*/ 0 w 898"/>
                <a:gd name="T5" fmla="*/ 701 h 898"/>
                <a:gd name="T6" fmla="*/ 0 w 898"/>
                <a:gd name="T7" fmla="*/ 196 h 898"/>
                <a:gd name="T8" fmla="*/ 197 w 898"/>
                <a:gd name="T9" fmla="*/ 0 h 898"/>
                <a:gd name="T10" fmla="*/ 702 w 898"/>
                <a:gd name="T11" fmla="*/ 0 h 898"/>
                <a:gd name="T12" fmla="*/ 898 w 898"/>
                <a:gd name="T13" fmla="*/ 196 h 898"/>
                <a:gd name="T14" fmla="*/ 898 w 898"/>
                <a:gd name="T15" fmla="*/ 701 h 898"/>
                <a:gd name="T16" fmla="*/ 702 w 898"/>
                <a:gd name="T17" fmla="*/ 898 h 898"/>
                <a:gd name="T18" fmla="*/ 197 w 898"/>
                <a:gd name="T19" fmla="*/ 18 h 898"/>
                <a:gd name="T20" fmla="*/ 19 w 898"/>
                <a:gd name="T21" fmla="*/ 196 h 898"/>
                <a:gd name="T22" fmla="*/ 19 w 898"/>
                <a:gd name="T23" fmla="*/ 701 h 898"/>
                <a:gd name="T24" fmla="*/ 197 w 898"/>
                <a:gd name="T25" fmla="*/ 879 h 898"/>
                <a:gd name="T26" fmla="*/ 702 w 898"/>
                <a:gd name="T27" fmla="*/ 879 h 898"/>
                <a:gd name="T28" fmla="*/ 880 w 898"/>
                <a:gd name="T29" fmla="*/ 701 h 898"/>
                <a:gd name="T30" fmla="*/ 880 w 898"/>
                <a:gd name="T31" fmla="*/ 196 h 898"/>
                <a:gd name="T32" fmla="*/ 702 w 898"/>
                <a:gd name="T33" fmla="*/ 18 h 898"/>
                <a:gd name="T34" fmla="*/ 197 w 898"/>
                <a:gd name="T35" fmla="*/ 18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98" h="898">
                  <a:moveTo>
                    <a:pt x="702" y="898"/>
                  </a:moveTo>
                  <a:cubicBezTo>
                    <a:pt x="197" y="898"/>
                    <a:pt x="197" y="898"/>
                    <a:pt x="197" y="898"/>
                  </a:cubicBezTo>
                  <a:cubicBezTo>
                    <a:pt x="89" y="898"/>
                    <a:pt x="0" y="809"/>
                    <a:pt x="0" y="701"/>
                  </a:cubicBezTo>
                  <a:cubicBezTo>
                    <a:pt x="0" y="196"/>
                    <a:pt x="0" y="196"/>
                    <a:pt x="0" y="196"/>
                  </a:cubicBezTo>
                  <a:cubicBezTo>
                    <a:pt x="0" y="88"/>
                    <a:pt x="89" y="0"/>
                    <a:pt x="197" y="0"/>
                  </a:cubicBezTo>
                  <a:cubicBezTo>
                    <a:pt x="702" y="0"/>
                    <a:pt x="702" y="0"/>
                    <a:pt x="702" y="0"/>
                  </a:cubicBezTo>
                  <a:cubicBezTo>
                    <a:pt x="810" y="0"/>
                    <a:pt x="898" y="88"/>
                    <a:pt x="898" y="196"/>
                  </a:cubicBezTo>
                  <a:cubicBezTo>
                    <a:pt x="898" y="701"/>
                    <a:pt x="898" y="701"/>
                    <a:pt x="898" y="701"/>
                  </a:cubicBezTo>
                  <a:cubicBezTo>
                    <a:pt x="898" y="809"/>
                    <a:pt x="810" y="898"/>
                    <a:pt x="702" y="898"/>
                  </a:cubicBezTo>
                  <a:close/>
                  <a:moveTo>
                    <a:pt x="197" y="18"/>
                  </a:moveTo>
                  <a:cubicBezTo>
                    <a:pt x="99" y="18"/>
                    <a:pt x="19" y="98"/>
                    <a:pt x="19" y="196"/>
                  </a:cubicBezTo>
                  <a:cubicBezTo>
                    <a:pt x="19" y="701"/>
                    <a:pt x="19" y="701"/>
                    <a:pt x="19" y="701"/>
                  </a:cubicBezTo>
                  <a:cubicBezTo>
                    <a:pt x="19" y="799"/>
                    <a:pt x="99" y="879"/>
                    <a:pt x="197" y="879"/>
                  </a:cubicBezTo>
                  <a:cubicBezTo>
                    <a:pt x="702" y="879"/>
                    <a:pt x="702" y="879"/>
                    <a:pt x="702" y="879"/>
                  </a:cubicBezTo>
                  <a:cubicBezTo>
                    <a:pt x="800" y="879"/>
                    <a:pt x="880" y="799"/>
                    <a:pt x="880" y="701"/>
                  </a:cubicBezTo>
                  <a:cubicBezTo>
                    <a:pt x="880" y="196"/>
                    <a:pt x="880" y="196"/>
                    <a:pt x="880" y="196"/>
                  </a:cubicBezTo>
                  <a:cubicBezTo>
                    <a:pt x="880" y="98"/>
                    <a:pt x="800" y="18"/>
                    <a:pt x="702" y="18"/>
                  </a:cubicBezTo>
                  <a:lnTo>
                    <a:pt x="197" y="1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ctr" anchorCtr="0" compatLnSpc="1">
              <a:prstTxWarp prst="textNoShape">
                <a:avLst/>
              </a:prstTxWarp>
            </a:bodyPr>
            <a:lstStyle/>
            <a:p>
              <a:pPr algn="ctr"/>
              <a:r>
                <a:rPr lang="en-US" sz="2800" dirty="0" err="1">
                  <a:solidFill>
                    <a:schemeClr val="bg2"/>
                  </a:solidFill>
                  <a:latin typeface="OCRA" panose="020B7200000000000000" pitchFamily="34" charset="0"/>
                  <a:cs typeface="Calibri Light" panose="020F0302020204030204" pitchFamily="34" charset="0"/>
                </a:rPr>
                <a:t>api</a:t>
              </a:r>
              <a:endParaRPr lang="en-US" sz="2800" dirty="0">
                <a:solidFill>
                  <a:schemeClr val="bg2"/>
                </a:solidFill>
                <a:latin typeface="OCRA" panose="020B7200000000000000" pitchFamily="34" charset="0"/>
                <a:cs typeface="Calibri Light" panose="020F0302020204030204" pitchFamily="34" charset="0"/>
              </a:endParaRPr>
            </a:p>
          </p:txBody>
        </p:sp>
      </p:grpSp>
      <p:sp>
        <p:nvSpPr>
          <p:cNvPr id="17" name="Arrow: Right 16"/>
          <p:cNvSpPr/>
          <p:nvPr/>
        </p:nvSpPr>
        <p:spPr>
          <a:xfrm rot="18899080">
            <a:off x="8219445" y="3830296"/>
            <a:ext cx="1620510" cy="482173"/>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CA" sz="2000" dirty="0"/>
          </a:p>
        </p:txBody>
      </p:sp>
    </p:spTree>
    <p:extLst>
      <p:ext uri="{BB962C8B-B14F-4D97-AF65-F5344CB8AC3E}">
        <p14:creationId xmlns:p14="http://schemas.microsoft.com/office/powerpoint/2010/main" val="578478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wipe(up)">
                                      <p:cBhvr>
                                        <p:cTn id="16" dur="2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childTnLst>
                          </p:cTn>
                        </p:par>
                        <p:par>
                          <p:cTn id="27" fill="hold">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wipe(left)">
                                      <p:cBhvr>
                                        <p:cTn id="30" dur="200"/>
                                        <p:tgtEl>
                                          <p:spTgt spid="3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wipe(left)">
                                      <p:cBhvr>
                                        <p:cTn id="39" dur="200"/>
                                        <p:tgtEl>
                                          <p:spTgt spid="2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wipe(down)">
                                      <p:cBhvr>
                                        <p:cTn id="42" dur="200"/>
                                        <p:tgtEl>
                                          <p:spTgt spid="1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500"/>
                            </p:stCondLst>
                            <p:childTnLst>
                              <p:par>
                                <p:cTn id="49" presetID="22" presetClass="entr" presetSubtype="1" fill="hold" grpId="0" nodeType="afterEffect">
                                  <p:stCondLst>
                                    <p:cond delay="0"/>
                                  </p:stCondLst>
                                  <p:childTnLst>
                                    <p:set>
                                      <p:cBhvr>
                                        <p:cTn id="50" dur="1" fill="hold">
                                          <p:stCondLst>
                                            <p:cond delay="0"/>
                                          </p:stCondLst>
                                        </p:cTn>
                                        <p:tgtEl>
                                          <p:spTgt spid="27"/>
                                        </p:tgtEl>
                                        <p:attrNameLst>
                                          <p:attrName>style.visibility</p:attrName>
                                        </p:attrNameLst>
                                      </p:cBhvr>
                                      <p:to>
                                        <p:strVal val="visible"/>
                                      </p:to>
                                    </p:set>
                                    <p:animEffect transition="in" filter="wipe(up)">
                                      <p:cBhvr>
                                        <p:cTn id="51" dur="2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5" grpId="0" animBg="1"/>
      <p:bldP spid="26" grpId="0" animBg="1"/>
      <p:bldP spid="27" grpId="0" animBg="1"/>
      <p:bldP spid="28" grpId="0" animBg="1"/>
      <p:bldP spid="29" grpId="0" animBg="1"/>
      <p:bldP spid="31" grpId="0" animBg="1"/>
      <p:bldP spid="32" grpId="0" animBg="1"/>
      <p:bldP spid="1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4376" r="6227"/>
          <a:stretch/>
        </p:blipFill>
        <p:spPr>
          <a:xfrm>
            <a:off x="6172200" y="0"/>
            <a:ext cx="6025217" cy="6861047"/>
          </a:xfrm>
          <a:prstGeom prst="rect">
            <a:avLst/>
          </a:prstGeom>
        </p:spPr>
      </p:pic>
      <p:sp>
        <p:nvSpPr>
          <p:cNvPr id="2" name="Title 1"/>
          <p:cNvSpPr>
            <a:spLocks noGrp="1"/>
          </p:cNvSpPr>
          <p:nvPr>
            <p:ph type="title"/>
          </p:nvPr>
        </p:nvSpPr>
        <p:spPr/>
        <p:txBody>
          <a:bodyPr/>
          <a:lstStyle/>
          <a:p>
            <a:r>
              <a:rPr lang="en-CA" dirty="0"/>
              <a:t>Lab 1: Access control</a:t>
            </a:r>
          </a:p>
        </p:txBody>
      </p:sp>
      <p:sp>
        <p:nvSpPr>
          <p:cNvPr id="3" name="Footer Placeholder 2"/>
          <p:cNvSpPr>
            <a:spLocks noGrp="1"/>
          </p:cNvSpPr>
          <p:nvPr>
            <p:ph type="ftr" sz="quarter" idx="3"/>
          </p:nvPr>
        </p:nvSpPr>
        <p:spPr/>
        <p:txBody>
          <a:bodyPr/>
          <a:lstStyle/>
          <a:p>
            <a:r>
              <a:rPr lang="en-US"/>
              <a:t>© 2017 F5 Networks</a:t>
            </a:r>
            <a:endParaRPr lang="en-US" dirty="0"/>
          </a:p>
        </p:txBody>
      </p:sp>
      <p:sp>
        <p:nvSpPr>
          <p:cNvPr id="4" name="Slide Number Placeholder 3"/>
          <p:cNvSpPr>
            <a:spLocks noGrp="1"/>
          </p:cNvSpPr>
          <p:nvPr>
            <p:ph type="sldNum" sz="quarter" idx="4"/>
          </p:nvPr>
        </p:nvSpPr>
        <p:spPr/>
        <p:txBody>
          <a:bodyPr/>
          <a:lstStyle/>
          <a:p>
            <a:fld id="{49DF86D6-4B9D-4B83-AF23-D696D3CD110A}" type="slidenum">
              <a:rPr lang="en-US" smtClean="0"/>
              <a:pPr/>
              <a:t>24</a:t>
            </a:fld>
            <a:endParaRPr lang="en-US" dirty="0"/>
          </a:p>
        </p:txBody>
      </p:sp>
      <p:sp>
        <p:nvSpPr>
          <p:cNvPr id="5" name="Text Placeholder 4"/>
          <p:cNvSpPr>
            <a:spLocks noGrp="1"/>
          </p:cNvSpPr>
          <p:nvPr>
            <p:ph type="body" sz="quarter" idx="10"/>
          </p:nvPr>
        </p:nvSpPr>
        <p:spPr>
          <a:xfrm>
            <a:off x="304800" y="1219200"/>
            <a:ext cx="5867400" cy="5181600"/>
          </a:xfrm>
        </p:spPr>
        <p:txBody>
          <a:bodyPr/>
          <a:lstStyle/>
          <a:p>
            <a:r>
              <a:rPr lang="en-CA" dirty="0"/>
              <a:t>Sections 2.1-2.3 in your guide</a:t>
            </a:r>
            <a:br>
              <a:rPr lang="en-CA" dirty="0"/>
            </a:br>
            <a:endParaRPr lang="en-CA" dirty="0"/>
          </a:p>
          <a:p>
            <a:pPr lvl="1"/>
            <a:r>
              <a:rPr lang="en-CA" dirty="0"/>
              <a:t>Play with Postman</a:t>
            </a:r>
          </a:p>
          <a:p>
            <a:pPr lvl="1"/>
            <a:r>
              <a:rPr lang="en-CA" dirty="0"/>
              <a:t>Configure coarse-grain authorization</a:t>
            </a:r>
          </a:p>
          <a:p>
            <a:pPr lvl="1"/>
            <a:r>
              <a:rPr lang="en-CA" dirty="0"/>
              <a:t>Configure and check fine-grain authorization</a:t>
            </a:r>
          </a:p>
        </p:txBody>
      </p:sp>
    </p:spTree>
    <p:extLst>
      <p:ext uri="{BB962C8B-B14F-4D97-AF65-F5344CB8AC3E}">
        <p14:creationId xmlns:p14="http://schemas.microsoft.com/office/powerpoint/2010/main" val="2534845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658C-31B3-4E95-8600-9A45FA619224}"/>
              </a:ext>
            </a:extLst>
          </p:cNvPr>
          <p:cNvSpPr>
            <a:spLocks noGrp="1"/>
          </p:cNvSpPr>
          <p:nvPr>
            <p:ph type="title"/>
          </p:nvPr>
        </p:nvSpPr>
        <p:spPr>
          <a:xfrm>
            <a:off x="1409700" y="2461074"/>
            <a:ext cx="10143392" cy="1371600"/>
          </a:xfrm>
        </p:spPr>
        <p:txBody>
          <a:bodyPr/>
          <a:lstStyle/>
          <a:p>
            <a:r>
              <a:rPr lang="de-DE" dirty="0"/>
              <a:t>API Security Features</a:t>
            </a:r>
          </a:p>
        </p:txBody>
      </p:sp>
    </p:spTree>
    <p:extLst>
      <p:ext uri="{BB962C8B-B14F-4D97-AF65-F5344CB8AC3E}">
        <p14:creationId xmlns:p14="http://schemas.microsoft.com/office/powerpoint/2010/main" val="160432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306388" y="304802"/>
            <a:ext cx="11582400" cy="867930"/>
          </a:xfrm>
        </p:spPr>
        <p:txBody>
          <a:bodyPr/>
          <a:lstStyle/>
          <a:p>
            <a:pPr eaLnBrk="1" hangingPunct="1"/>
            <a:r>
              <a:rPr lang="en-US" dirty="0"/>
              <a:t>REST API Security</a:t>
            </a:r>
          </a:p>
        </p:txBody>
      </p:sp>
      <p:sp>
        <p:nvSpPr>
          <p:cNvPr id="22531" name="Rectangle 3"/>
          <p:cNvSpPr>
            <a:spLocks noGrp="1" noChangeArrowheads="1"/>
          </p:cNvSpPr>
          <p:nvPr>
            <p:ph type="body" sz="quarter" idx="12"/>
          </p:nvPr>
        </p:nvSpPr>
        <p:spPr/>
        <p:txBody>
          <a:bodyPr>
            <a:normAutofit/>
          </a:bodyPr>
          <a:lstStyle/>
          <a:p>
            <a:pPr eaLnBrk="1" hangingPunct="1"/>
            <a:r>
              <a:rPr lang="en-US" sz="2800" dirty="0"/>
              <a:t>OWASP top10 protection</a:t>
            </a:r>
          </a:p>
          <a:p>
            <a:pPr eaLnBrk="1" hangingPunct="1"/>
            <a:r>
              <a:rPr lang="en-US" sz="2800" dirty="0"/>
              <a:t>Sensitive data masking </a:t>
            </a:r>
          </a:p>
          <a:p>
            <a:pPr eaLnBrk="1" hangingPunct="1"/>
            <a:r>
              <a:rPr lang="en-US" sz="2800" dirty="0"/>
              <a:t>Allowed method enforcement per URI</a:t>
            </a:r>
          </a:p>
          <a:p>
            <a:pPr eaLnBrk="1" hangingPunct="1"/>
            <a:r>
              <a:rPr lang="en-US" sz="2800" dirty="0"/>
              <a:t>JSON parsing; enforcement on URI and parameter lengths, signatures and </a:t>
            </a:r>
            <a:r>
              <a:rPr lang="en-US" sz="2800" dirty="0" err="1"/>
              <a:t>metacharacters</a:t>
            </a:r>
            <a:r>
              <a:rPr lang="en-US" sz="2800" dirty="0"/>
              <a:t> </a:t>
            </a:r>
          </a:p>
          <a:p>
            <a:pPr eaLnBrk="1" hangingPunct="1"/>
            <a:r>
              <a:rPr lang="en-US" sz="2800" dirty="0"/>
              <a:t>Login page brute force protection (with JSON/AJAX)</a:t>
            </a:r>
          </a:p>
          <a:p>
            <a:pPr eaLnBrk="1" hangingPunct="1"/>
            <a:r>
              <a:rPr lang="en-US" sz="2800" dirty="0"/>
              <a:t>L7 </a:t>
            </a:r>
            <a:r>
              <a:rPr lang="en-US" sz="2800" dirty="0" err="1"/>
              <a:t>DoS</a:t>
            </a:r>
            <a:r>
              <a:rPr lang="en-US" sz="2800" dirty="0"/>
              <a:t> protection (known bots signatures, TPS and stress based detection, SDK for mobile clients enforcement)</a:t>
            </a:r>
            <a:endParaRPr lang="en-US" sz="2000" dirty="0"/>
          </a:p>
          <a:p>
            <a:pPr eaLnBrk="1" hangingPunct="1"/>
            <a:endParaRPr lang="en-US" sz="1400" dirty="0"/>
          </a:p>
        </p:txBody>
      </p:sp>
    </p:spTree>
    <p:custDataLst>
      <p:tags r:id="rId1"/>
    </p:custDataLst>
    <p:extLst>
      <p:ext uri="{BB962C8B-B14F-4D97-AF65-F5344CB8AC3E}">
        <p14:creationId xmlns:p14="http://schemas.microsoft.com/office/powerpoint/2010/main" val="273180838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2"/>
          <p:cNvSpPr>
            <a:spLocks noGrp="1" noChangeArrowheads="1"/>
          </p:cNvSpPr>
          <p:nvPr>
            <p:ph type="title"/>
          </p:nvPr>
        </p:nvSpPr>
        <p:spPr/>
        <p:txBody>
          <a:bodyPr/>
          <a:lstStyle/>
          <a:p>
            <a:r>
              <a:rPr lang="en-US" dirty="0"/>
              <a:t>Review – ASM Security Policy Options</a:t>
            </a:r>
          </a:p>
        </p:txBody>
      </p:sp>
      <p:grpSp>
        <p:nvGrpSpPr>
          <p:cNvPr id="7" name="Group 6"/>
          <p:cNvGrpSpPr/>
          <p:nvPr/>
        </p:nvGrpSpPr>
        <p:grpSpPr>
          <a:xfrm>
            <a:off x="4704135" y="2761566"/>
            <a:ext cx="2783730" cy="814496"/>
            <a:chOff x="1596997" y="2761566"/>
            <a:chExt cx="2783730" cy="814496"/>
          </a:xfrm>
        </p:grpSpPr>
        <p:pic>
          <p:nvPicPr>
            <p:cNvPr id="55" name="Picture 54" descr="BIG-IP 10000 Series.emf"/>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96997" y="3060413"/>
              <a:ext cx="2783730" cy="515649"/>
            </a:xfrm>
            <a:prstGeom prst="rect">
              <a:avLst/>
            </a:prstGeom>
          </p:spPr>
        </p:pic>
        <p:sp>
          <p:nvSpPr>
            <p:cNvPr id="57" name="Rounded Rectangle 56"/>
            <p:cNvSpPr/>
            <p:nvPr/>
          </p:nvSpPr>
          <p:spPr>
            <a:xfrm>
              <a:off x="2584627" y="2761566"/>
              <a:ext cx="808470" cy="373763"/>
            </a:xfrm>
            <a:prstGeom prst="roundRect">
              <a:avLst/>
            </a:prstGeom>
            <a:solidFill>
              <a:schemeClr val="accent4">
                <a:lumMod val="75000"/>
              </a:schemeClr>
            </a:solidFill>
            <a:ln w="19050">
              <a:noFill/>
              <a:miter lim="800000"/>
            </a:ln>
            <a:effectLst/>
            <a:scene3d>
              <a:camera prst="orthographicFront">
                <a:rot lat="0" lon="0" rev="0"/>
              </a:camera>
              <a:lightRig rig="threePt" dir="tl">
                <a:rot lat="0" lon="0" rev="0"/>
              </a:lightRig>
            </a:scene3d>
            <a:sp3d prstMaterial="metal"/>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lnSpc>
                  <a:spcPct val="90000"/>
                </a:lnSpc>
              </a:pPr>
              <a:r>
                <a:rPr lang="en-US" sz="2200" b="1" dirty="0">
                  <a:solidFill>
                    <a:schemeClr val="bg1"/>
                  </a:solidFill>
                  <a:ea typeface="ＭＳ Ｐゴシック" pitchFamily="-106" charset="-128"/>
                </a:rPr>
                <a:t>ASM</a:t>
              </a:r>
            </a:p>
          </p:txBody>
        </p:sp>
      </p:grpSp>
      <p:grpSp>
        <p:nvGrpSpPr>
          <p:cNvPr id="4" name="Group 3"/>
          <p:cNvGrpSpPr/>
          <p:nvPr/>
        </p:nvGrpSpPr>
        <p:grpSpPr>
          <a:xfrm>
            <a:off x="4446503" y="4876164"/>
            <a:ext cx="841897" cy="1609299"/>
            <a:chOff x="5855520" y="5146756"/>
            <a:chExt cx="841897" cy="1609299"/>
          </a:xfrm>
        </p:grpSpPr>
        <p:sp>
          <p:nvSpPr>
            <p:cNvPr id="13" name="TextBox 12"/>
            <p:cNvSpPr txBox="1"/>
            <p:nvPr/>
          </p:nvSpPr>
          <p:spPr>
            <a:xfrm>
              <a:off x="5855520" y="6232835"/>
              <a:ext cx="841897" cy="523220"/>
            </a:xfrm>
            <a:prstGeom prst="rect">
              <a:avLst/>
            </a:prstGeom>
          </p:spPr>
          <p:txBody>
            <a:bodyPr vert="horz" wrap="none" lIns="91440" tIns="45720" rIns="91440" bIns="45720" rtlCol="0" anchor="t">
              <a:spAutoFit/>
            </a:bodyPr>
            <a:lstStyle/>
            <a:p>
              <a:pPr algn="ctr">
                <a:spcBef>
                  <a:spcPct val="20000"/>
                </a:spcBef>
                <a:buClr>
                  <a:schemeClr val="bg1">
                    <a:lumMod val="50000"/>
                  </a:schemeClr>
                </a:buClr>
                <a:buSzPct val="200000"/>
              </a:pPr>
              <a:r>
                <a:rPr lang="en-US" sz="1400" spc="50" dirty="0">
                  <a:solidFill>
                    <a:schemeClr val="bg1"/>
                  </a:solidFill>
                </a:rPr>
                <a:t>Intranet</a:t>
              </a:r>
              <a:br>
                <a:rPr lang="en-US" sz="1400" spc="50" dirty="0">
                  <a:solidFill>
                    <a:schemeClr val="bg1"/>
                  </a:solidFill>
                </a:rPr>
              </a:br>
              <a:endParaRPr lang="en-US" sz="1400" spc="50" dirty="0">
                <a:solidFill>
                  <a:schemeClr val="bg1"/>
                </a:solidFill>
              </a:endParaRPr>
            </a:p>
          </p:txBody>
        </p:sp>
        <p:pic>
          <p:nvPicPr>
            <p:cNvPr id="47" name="Picture 46"/>
            <p:cNvPicPr>
              <a:picLocks noChangeAspect="1"/>
            </p:cNvPicPr>
            <p:nvPr/>
          </p:nvPicPr>
          <p:blipFill>
            <a:blip r:embed="rId5"/>
            <a:stretch>
              <a:fillRect/>
            </a:stretch>
          </p:blipFill>
          <p:spPr>
            <a:xfrm>
              <a:off x="5921404" y="5146756"/>
              <a:ext cx="710129" cy="1086079"/>
            </a:xfrm>
            <a:prstGeom prst="rect">
              <a:avLst/>
            </a:prstGeom>
          </p:spPr>
        </p:pic>
      </p:grpSp>
      <p:grpSp>
        <p:nvGrpSpPr>
          <p:cNvPr id="42" name="Group 41"/>
          <p:cNvGrpSpPr/>
          <p:nvPr/>
        </p:nvGrpSpPr>
        <p:grpSpPr>
          <a:xfrm>
            <a:off x="6868334" y="4876164"/>
            <a:ext cx="877164" cy="1609299"/>
            <a:chOff x="5837887" y="5146756"/>
            <a:chExt cx="877164" cy="1609299"/>
          </a:xfrm>
        </p:grpSpPr>
        <p:sp>
          <p:nvSpPr>
            <p:cNvPr id="44" name="TextBox 43"/>
            <p:cNvSpPr txBox="1"/>
            <p:nvPr/>
          </p:nvSpPr>
          <p:spPr>
            <a:xfrm>
              <a:off x="5837887" y="6232835"/>
              <a:ext cx="877164" cy="523220"/>
            </a:xfrm>
            <a:prstGeom prst="rect">
              <a:avLst/>
            </a:prstGeom>
          </p:spPr>
          <p:txBody>
            <a:bodyPr vert="horz" wrap="none" lIns="91440" tIns="45720" rIns="91440" bIns="45720" rtlCol="0" anchor="t">
              <a:spAutoFit/>
            </a:bodyPr>
            <a:lstStyle/>
            <a:p>
              <a:pPr algn="ctr">
                <a:spcBef>
                  <a:spcPct val="20000"/>
                </a:spcBef>
                <a:buClr>
                  <a:schemeClr val="bg1">
                    <a:lumMod val="50000"/>
                  </a:schemeClr>
                </a:buClr>
                <a:buSzPct val="200000"/>
              </a:pPr>
              <a:r>
                <a:rPr lang="en-US" sz="1400" spc="50" dirty="0">
                  <a:solidFill>
                    <a:schemeClr val="bg1"/>
                  </a:solidFill>
                </a:rPr>
                <a:t>Online</a:t>
              </a:r>
              <a:br>
                <a:rPr lang="en-US" sz="1400" spc="50" dirty="0">
                  <a:solidFill>
                    <a:schemeClr val="bg1"/>
                  </a:solidFill>
                </a:rPr>
              </a:br>
              <a:r>
                <a:rPr lang="en-US" sz="1400" spc="50" dirty="0">
                  <a:solidFill>
                    <a:schemeClr val="bg1"/>
                  </a:solidFill>
                </a:rPr>
                <a:t>Banking</a:t>
              </a:r>
            </a:p>
          </p:txBody>
        </p:sp>
        <p:pic>
          <p:nvPicPr>
            <p:cNvPr id="48" name="Picture 47"/>
            <p:cNvPicPr>
              <a:picLocks noChangeAspect="1"/>
            </p:cNvPicPr>
            <p:nvPr/>
          </p:nvPicPr>
          <p:blipFill>
            <a:blip r:embed="rId5"/>
            <a:stretch>
              <a:fillRect/>
            </a:stretch>
          </p:blipFill>
          <p:spPr>
            <a:xfrm>
              <a:off x="5921405" y="5146756"/>
              <a:ext cx="710129" cy="1086079"/>
            </a:xfrm>
            <a:prstGeom prst="rect">
              <a:avLst/>
            </a:prstGeom>
          </p:spPr>
        </p:pic>
      </p:grpSp>
      <p:sp>
        <p:nvSpPr>
          <p:cNvPr id="8" name="TextBox 7"/>
          <p:cNvSpPr txBox="1"/>
          <p:nvPr/>
        </p:nvSpPr>
        <p:spPr>
          <a:xfrm>
            <a:off x="7208708" y="2501601"/>
            <a:ext cx="3514531" cy="369332"/>
          </a:xfrm>
          <a:prstGeom prst="rect">
            <a:avLst/>
          </a:prstGeom>
          <a:noFill/>
        </p:spPr>
        <p:txBody>
          <a:bodyPr wrap="square" rtlCol="0">
            <a:spAutoFit/>
          </a:bodyPr>
          <a:lstStyle/>
          <a:p>
            <a:r>
              <a:rPr lang="en-US" dirty="0">
                <a:solidFill>
                  <a:schemeClr val="bg1"/>
                </a:solidFill>
              </a:rPr>
              <a:t>VIP: api.banking.lorax.com:443</a:t>
            </a:r>
          </a:p>
        </p:txBody>
      </p:sp>
      <p:sp>
        <p:nvSpPr>
          <p:cNvPr id="51" name="TextBox 50"/>
          <p:cNvSpPr txBox="1"/>
          <p:nvPr/>
        </p:nvSpPr>
        <p:spPr>
          <a:xfrm>
            <a:off x="2974099" y="2356992"/>
            <a:ext cx="3458707" cy="369332"/>
          </a:xfrm>
          <a:prstGeom prst="rect">
            <a:avLst/>
          </a:prstGeom>
          <a:noFill/>
        </p:spPr>
        <p:txBody>
          <a:bodyPr wrap="square" rtlCol="0">
            <a:spAutoFit/>
          </a:bodyPr>
          <a:lstStyle/>
          <a:p>
            <a:r>
              <a:rPr lang="en-US" dirty="0">
                <a:solidFill>
                  <a:schemeClr val="bg1"/>
                </a:solidFill>
              </a:rPr>
              <a:t>VIP: api-intranet.lorax.com:443</a:t>
            </a:r>
          </a:p>
        </p:txBody>
      </p:sp>
      <p:pic>
        <p:nvPicPr>
          <p:cNvPr id="1030" name="Picture 6" descr="https://support.apple.com/content/dam/edam/applecare/images/en_US/appleid/featured-content-unlock-icon_2x.png"/>
          <p:cNvPicPr>
            <a:picLocks noChangeAspect="1" noChangeArrowheads="1"/>
          </p:cNvPicPr>
          <p:nvPr/>
        </p:nvPicPr>
        <p:blipFill>
          <a:blip r:embed="rId6"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490623" y="2155858"/>
            <a:ext cx="716092" cy="716092"/>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6" descr="https://support.apple.com/content/dam/edam/applecare/images/en_US/appleid/featured-content-unlock-icon_2x.png"/>
          <p:cNvPicPr>
            <a:picLocks noChangeAspect="1" noChangeArrowheads="1"/>
          </p:cNvPicPr>
          <p:nvPr/>
        </p:nvPicPr>
        <p:blipFill>
          <a:blip r:embed="rId6"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258007" y="2155858"/>
            <a:ext cx="716092" cy="71609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6" descr="https://support.apple.com/content/dam/edam/applecare/images/en_US/appleid/featured-content-unlock-icon_2x.png"/>
          <p:cNvPicPr>
            <a:picLocks noChangeAspect="1" noChangeArrowheads="1"/>
          </p:cNvPicPr>
          <p:nvPr/>
        </p:nvPicPr>
        <p:blipFill>
          <a:blip r:embed="rId7" cstate="print">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40150" y="3204779"/>
            <a:ext cx="1066800" cy="1066800"/>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6" descr="https://support.apple.com/content/dam/edam/applecare/images/en_US/appleid/featured-content-unlock-icon_2x.png"/>
          <p:cNvPicPr>
            <a:picLocks noChangeAspect="1" noChangeArrowheads="1"/>
          </p:cNvPicPr>
          <p:nvPr/>
        </p:nvPicPr>
        <p:blipFill>
          <a:blip r:embed="rId8" cstate="print">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539681" y="3171905"/>
            <a:ext cx="1065244" cy="106524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618059" y="3413972"/>
            <a:ext cx="2882135" cy="923330"/>
          </a:xfrm>
          <a:prstGeom prst="rect">
            <a:avLst/>
          </a:prstGeom>
          <a:noFill/>
        </p:spPr>
        <p:txBody>
          <a:bodyPr wrap="square" rtlCol="0">
            <a:spAutoFit/>
          </a:bodyPr>
          <a:lstStyle/>
          <a:p>
            <a:r>
              <a:rPr lang="en-US" dirty="0">
                <a:solidFill>
                  <a:schemeClr val="bg1"/>
                </a:solidFill>
              </a:rPr>
              <a:t>HTTP protocol compliance</a:t>
            </a:r>
          </a:p>
          <a:p>
            <a:r>
              <a:rPr lang="en-US" dirty="0">
                <a:solidFill>
                  <a:schemeClr val="bg1"/>
                </a:solidFill>
              </a:rPr>
              <a:t>Valid HTTP method</a:t>
            </a:r>
          </a:p>
          <a:p>
            <a:r>
              <a:rPr lang="en-US" dirty="0">
                <a:solidFill>
                  <a:schemeClr val="bg1"/>
                </a:solidFill>
              </a:rPr>
              <a:t>Attack signatures</a:t>
            </a:r>
          </a:p>
        </p:txBody>
      </p:sp>
      <p:sp>
        <p:nvSpPr>
          <p:cNvPr id="32" name="TextBox 31"/>
          <p:cNvSpPr txBox="1"/>
          <p:nvPr/>
        </p:nvSpPr>
        <p:spPr>
          <a:xfrm>
            <a:off x="8604924" y="3413972"/>
            <a:ext cx="3343235" cy="1754326"/>
          </a:xfrm>
          <a:prstGeom prst="rect">
            <a:avLst/>
          </a:prstGeom>
          <a:noFill/>
        </p:spPr>
        <p:txBody>
          <a:bodyPr wrap="square" rtlCol="0">
            <a:spAutoFit/>
          </a:bodyPr>
          <a:lstStyle/>
          <a:p>
            <a:r>
              <a:rPr lang="en-US" dirty="0">
                <a:solidFill>
                  <a:schemeClr val="bg1"/>
                </a:solidFill>
              </a:rPr>
              <a:t>HTTP protocol compliance</a:t>
            </a:r>
          </a:p>
          <a:p>
            <a:r>
              <a:rPr lang="en-US" dirty="0">
                <a:solidFill>
                  <a:schemeClr val="bg1"/>
                </a:solidFill>
              </a:rPr>
              <a:t>Valid HTTP method</a:t>
            </a:r>
          </a:p>
          <a:p>
            <a:r>
              <a:rPr lang="en-US" dirty="0">
                <a:solidFill>
                  <a:schemeClr val="bg1"/>
                </a:solidFill>
              </a:rPr>
              <a:t>Attack signatures</a:t>
            </a:r>
          </a:p>
          <a:p>
            <a:r>
              <a:rPr lang="en-US" dirty="0">
                <a:solidFill>
                  <a:schemeClr val="bg1"/>
                </a:solidFill>
              </a:rPr>
              <a:t>Data Guard</a:t>
            </a:r>
          </a:p>
          <a:p>
            <a:r>
              <a:rPr lang="en-US" dirty="0">
                <a:solidFill>
                  <a:schemeClr val="bg1"/>
                </a:solidFill>
              </a:rPr>
              <a:t>File type enforcement</a:t>
            </a:r>
          </a:p>
          <a:p>
            <a:r>
              <a:rPr lang="en-US" dirty="0">
                <a:solidFill>
                  <a:schemeClr val="bg1"/>
                </a:solidFill>
              </a:rPr>
              <a:t>Request length enforcement</a:t>
            </a:r>
          </a:p>
        </p:txBody>
      </p:sp>
      <p:sp>
        <p:nvSpPr>
          <p:cNvPr id="33" name="TextBox 32"/>
          <p:cNvSpPr txBox="1"/>
          <p:nvPr/>
        </p:nvSpPr>
        <p:spPr>
          <a:xfrm>
            <a:off x="8604924" y="5068898"/>
            <a:ext cx="3343235" cy="923330"/>
          </a:xfrm>
          <a:prstGeom prst="rect">
            <a:avLst/>
          </a:prstGeom>
          <a:noFill/>
        </p:spPr>
        <p:txBody>
          <a:bodyPr wrap="square" rtlCol="0">
            <a:spAutoFit/>
          </a:bodyPr>
          <a:lstStyle/>
          <a:p>
            <a:r>
              <a:rPr lang="en-US" dirty="0">
                <a:solidFill>
                  <a:schemeClr val="bg1"/>
                </a:solidFill>
              </a:rPr>
              <a:t>Parameter enforcement</a:t>
            </a:r>
          </a:p>
          <a:p>
            <a:r>
              <a:rPr lang="en-US" dirty="0">
                <a:solidFill>
                  <a:schemeClr val="bg1"/>
                </a:solidFill>
              </a:rPr>
              <a:t>URL enforcement</a:t>
            </a:r>
          </a:p>
          <a:p>
            <a:r>
              <a:rPr lang="en-US" dirty="0">
                <a:solidFill>
                  <a:schemeClr val="bg1"/>
                </a:solidFill>
              </a:rPr>
              <a:t>Brute force login protection</a:t>
            </a:r>
          </a:p>
        </p:txBody>
      </p:sp>
    </p:spTree>
    <p:custDataLst>
      <p:tags r:id="rId1"/>
    </p:custDataLst>
    <p:extLst>
      <p:ext uri="{BB962C8B-B14F-4D97-AF65-F5344CB8AC3E}">
        <p14:creationId xmlns:p14="http://schemas.microsoft.com/office/powerpoint/2010/main" val="31700513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accel="50000" decel="50000" fill="hold" nodeType="clickEffect">
                                  <p:stCondLst>
                                    <p:cond delay="0"/>
                                  </p:stCondLst>
                                  <p:childTnLst>
                                    <p:animScale>
                                      <p:cBhvr>
                                        <p:cTn id="6" dur="1000" fill="hold"/>
                                        <p:tgtEl>
                                          <p:spTgt spid="49"/>
                                        </p:tgtEl>
                                      </p:cBhvr>
                                      <p:by x="150000" y="150000"/>
                                    </p:animScale>
                                  </p:childTnLst>
                                </p:cTn>
                              </p:par>
                              <p:par>
                                <p:cTn id="7" presetID="6" presetClass="emph" presetSubtype="0" accel="50000" decel="50000" fill="hold" nodeType="withEffect">
                                  <p:stCondLst>
                                    <p:cond delay="0"/>
                                  </p:stCondLst>
                                  <p:childTnLst>
                                    <p:animScale>
                                      <p:cBhvr>
                                        <p:cTn id="8" dur="1000" fill="hold"/>
                                        <p:tgtEl>
                                          <p:spTgt spid="1030"/>
                                        </p:tgtEl>
                                      </p:cBhvr>
                                      <p:by x="150000" y="150000"/>
                                    </p:animScale>
                                  </p:childTnLst>
                                </p:cTn>
                              </p:par>
                              <p:par>
                                <p:cTn id="9" presetID="42" presetClass="path" presetSubtype="0" accel="50000" decel="50000" fill="hold" nodeType="withEffect">
                                  <p:stCondLst>
                                    <p:cond delay="0"/>
                                  </p:stCondLst>
                                  <p:childTnLst>
                                    <p:animMotion origin="layout" path="M 1.25E-6 4.81481E-6 L 0.10026 0.17407 " pathEditMode="relative" rAng="0" ptsTypes="AA">
                                      <p:cBhvr>
                                        <p:cTn id="10" dur="1000" fill="hold"/>
                                        <p:tgtEl>
                                          <p:spTgt spid="1030"/>
                                        </p:tgtEl>
                                        <p:attrNameLst>
                                          <p:attrName>ppt_x</p:attrName>
                                          <p:attrName>ppt_y</p:attrName>
                                        </p:attrNameLst>
                                      </p:cBhvr>
                                      <p:rCtr x="5013" y="8704"/>
                                    </p:animMotion>
                                  </p:childTnLst>
                                </p:cTn>
                              </p:par>
                              <p:par>
                                <p:cTn id="11" presetID="42" presetClass="path" presetSubtype="0" accel="50000" decel="50000" fill="hold" nodeType="withEffect">
                                  <p:stCondLst>
                                    <p:cond delay="0"/>
                                  </p:stCondLst>
                                  <p:childTnLst>
                                    <p:animMotion origin="layout" path="M -3.125E-6 4.81481E-6 L -0.12695 0.178 " pathEditMode="relative" rAng="0" ptsTypes="AA">
                                      <p:cBhvr>
                                        <p:cTn id="12" dur="1000" fill="hold"/>
                                        <p:tgtEl>
                                          <p:spTgt spid="49"/>
                                        </p:tgtEl>
                                        <p:attrNameLst>
                                          <p:attrName>ppt_x</p:attrName>
                                          <p:attrName>ppt_y</p:attrName>
                                        </p:attrNameLst>
                                      </p:cBhvr>
                                      <p:rCtr x="-6354" y="8889"/>
                                    </p:animMotion>
                                  </p:childTnLst>
                                </p:cTn>
                              </p:par>
                            </p:childTnLst>
                          </p:cTn>
                        </p:par>
                        <p:par>
                          <p:cTn id="13" fill="hold">
                            <p:stCondLst>
                              <p:cond delay="1000"/>
                            </p:stCondLst>
                            <p:childTnLst>
                              <p:par>
                                <p:cTn id="14" presetID="1" presetClass="entr" presetSubtype="0" fill="hold" nodeType="afterEffect">
                                  <p:stCondLst>
                                    <p:cond delay="0"/>
                                  </p:stCondLst>
                                  <p:childTnLst>
                                    <p:set>
                                      <p:cBhvr>
                                        <p:cTn id="15" dur="1" fill="hold">
                                          <p:stCondLst>
                                            <p:cond delay="0"/>
                                          </p:stCondLst>
                                        </p:cTn>
                                        <p:tgtEl>
                                          <p:spTgt spid="29"/>
                                        </p:tgtEl>
                                        <p:attrNameLst>
                                          <p:attrName>style.visibility</p:attrName>
                                        </p:attrNameLst>
                                      </p:cBhvr>
                                      <p:to>
                                        <p:strVal val="visible"/>
                                      </p:to>
                                    </p:set>
                                  </p:childTnLst>
                                </p:cTn>
                              </p:par>
                              <p:par>
                                <p:cTn id="16" presetID="1" presetClass="exit" presetSubtype="0" fill="hold" nodeType="withEffect">
                                  <p:stCondLst>
                                    <p:cond delay="0"/>
                                  </p:stCondLst>
                                  <p:childTnLst>
                                    <p:set>
                                      <p:cBhvr>
                                        <p:cTn id="17" dur="1" fill="hold">
                                          <p:stCondLst>
                                            <p:cond delay="0"/>
                                          </p:stCondLst>
                                        </p:cTn>
                                        <p:tgtEl>
                                          <p:spTgt spid="49"/>
                                        </p:tgtEl>
                                        <p:attrNameLst>
                                          <p:attrName>style.visibility</p:attrName>
                                        </p:attrNameLst>
                                      </p:cBhvr>
                                      <p:to>
                                        <p:strVal val="hidden"/>
                                      </p:to>
                                    </p:set>
                                  </p:childTnLst>
                                </p:cTn>
                              </p:par>
                              <p:par>
                                <p:cTn id="18" presetID="1" presetClass="exit" presetSubtype="0" fill="hold" nodeType="withEffect">
                                  <p:stCondLst>
                                    <p:cond delay="0"/>
                                  </p:stCondLst>
                                  <p:childTnLst>
                                    <p:set>
                                      <p:cBhvr>
                                        <p:cTn id="19" dur="1" fill="hold">
                                          <p:stCondLst>
                                            <p:cond delay="0"/>
                                          </p:stCondLst>
                                        </p:cTn>
                                        <p:tgtEl>
                                          <p:spTgt spid="1030"/>
                                        </p:tgtEl>
                                        <p:attrNameLst>
                                          <p:attrName>style.visibility</p:attrName>
                                        </p:attrNameLst>
                                      </p:cBhvr>
                                      <p:to>
                                        <p:strVal val="hidden"/>
                                      </p:to>
                                    </p:set>
                                  </p:childTnLst>
                                </p:cTn>
                              </p:par>
                            </p:childTnLst>
                          </p:cTn>
                        </p:par>
                        <p:par>
                          <p:cTn id="20" fill="hold">
                            <p:stCondLst>
                              <p:cond delay="1000"/>
                            </p:stCondLst>
                            <p:childTnLst>
                              <p:par>
                                <p:cTn id="21" presetID="1" presetClass="entr" presetSubtype="0" fill="hold" nodeType="after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par>
                          <p:cTn id="23" fill="hold">
                            <p:stCondLst>
                              <p:cond delay="1000"/>
                            </p:stCondLst>
                            <p:childTnLst>
                              <p:par>
                                <p:cTn id="24" presetID="22" presetClass="entr" presetSubtype="8" fill="hold" grpId="0" nodeType="afterEffect">
                                  <p:stCondLst>
                                    <p:cond delay="500"/>
                                  </p:stCondLst>
                                  <p:childTnLst>
                                    <p:set>
                                      <p:cBhvr>
                                        <p:cTn id="25" dur="1" fill="hold">
                                          <p:stCondLst>
                                            <p:cond delay="0"/>
                                          </p:stCondLst>
                                        </p:cTn>
                                        <p:tgtEl>
                                          <p:spTgt spid="32">
                                            <p:txEl>
                                              <p:pRg st="0" end="0"/>
                                            </p:txEl>
                                          </p:spTgt>
                                        </p:tgtEl>
                                        <p:attrNameLst>
                                          <p:attrName>style.visibility</p:attrName>
                                        </p:attrNameLst>
                                      </p:cBhvr>
                                      <p:to>
                                        <p:strVal val="visible"/>
                                      </p:to>
                                    </p:set>
                                    <p:animEffect transition="in" filter="wipe(left)">
                                      <p:cBhvr>
                                        <p:cTn id="26" dur="500"/>
                                        <p:tgtEl>
                                          <p:spTgt spid="32">
                                            <p:txEl>
                                              <p:pRg st="0" end="0"/>
                                            </p:txEl>
                                          </p:spTgt>
                                        </p:tgtEl>
                                      </p:cBhvr>
                                    </p:animEffect>
                                  </p:childTnLst>
                                </p:cTn>
                              </p:par>
                              <p:par>
                                <p:cTn id="27" presetID="22" presetClass="entr" presetSubtype="8" fill="hold" grpId="0" nodeType="withEffect">
                                  <p:stCondLst>
                                    <p:cond delay="500"/>
                                  </p:stCondLst>
                                  <p:childTnLst>
                                    <p:set>
                                      <p:cBhvr>
                                        <p:cTn id="28" dur="1" fill="hold">
                                          <p:stCondLst>
                                            <p:cond delay="0"/>
                                          </p:stCondLst>
                                        </p:cTn>
                                        <p:tgtEl>
                                          <p:spTgt spid="2">
                                            <p:txEl>
                                              <p:pRg st="0" end="0"/>
                                            </p:txEl>
                                          </p:spTgt>
                                        </p:tgtEl>
                                        <p:attrNameLst>
                                          <p:attrName>style.visibility</p:attrName>
                                        </p:attrNameLst>
                                      </p:cBhvr>
                                      <p:to>
                                        <p:strVal val="visible"/>
                                      </p:to>
                                    </p:set>
                                    <p:animEffect transition="in" filter="wipe(left)">
                                      <p:cBhvr>
                                        <p:cTn id="29" dur="500"/>
                                        <p:tgtEl>
                                          <p:spTgt spid="2">
                                            <p:txEl>
                                              <p:pRg st="0" end="0"/>
                                            </p:txEl>
                                          </p:spTgt>
                                        </p:tgtEl>
                                      </p:cBhvr>
                                    </p:animEffect>
                                  </p:childTnLst>
                                </p:cTn>
                              </p:par>
                              <p:par>
                                <p:cTn id="30" presetID="22" presetClass="entr" presetSubtype="8" fill="hold" grpId="0" nodeType="withEffect">
                                  <p:stCondLst>
                                    <p:cond delay="500"/>
                                  </p:stCondLst>
                                  <p:childTnLst>
                                    <p:set>
                                      <p:cBhvr>
                                        <p:cTn id="31" dur="1" fill="hold">
                                          <p:stCondLst>
                                            <p:cond delay="0"/>
                                          </p:stCondLst>
                                        </p:cTn>
                                        <p:tgtEl>
                                          <p:spTgt spid="32">
                                            <p:txEl>
                                              <p:pRg st="1" end="1"/>
                                            </p:txEl>
                                          </p:spTgt>
                                        </p:tgtEl>
                                        <p:attrNameLst>
                                          <p:attrName>style.visibility</p:attrName>
                                        </p:attrNameLst>
                                      </p:cBhvr>
                                      <p:to>
                                        <p:strVal val="visible"/>
                                      </p:to>
                                    </p:set>
                                    <p:animEffect transition="in" filter="wipe(left)">
                                      <p:cBhvr>
                                        <p:cTn id="32" dur="500"/>
                                        <p:tgtEl>
                                          <p:spTgt spid="32">
                                            <p:txEl>
                                              <p:pRg st="1" end="1"/>
                                            </p:txEl>
                                          </p:spTgt>
                                        </p:tgtEl>
                                      </p:cBhvr>
                                    </p:animEffect>
                                  </p:childTnLst>
                                </p:cTn>
                              </p:par>
                              <p:par>
                                <p:cTn id="33" presetID="22" presetClass="entr" presetSubtype="8" fill="hold" grpId="0" nodeType="withEffect">
                                  <p:stCondLst>
                                    <p:cond delay="500"/>
                                  </p:stCondLst>
                                  <p:childTnLst>
                                    <p:set>
                                      <p:cBhvr>
                                        <p:cTn id="34" dur="1" fill="hold">
                                          <p:stCondLst>
                                            <p:cond delay="0"/>
                                          </p:stCondLst>
                                        </p:cTn>
                                        <p:tgtEl>
                                          <p:spTgt spid="2">
                                            <p:txEl>
                                              <p:pRg st="1" end="1"/>
                                            </p:txEl>
                                          </p:spTgt>
                                        </p:tgtEl>
                                        <p:attrNameLst>
                                          <p:attrName>style.visibility</p:attrName>
                                        </p:attrNameLst>
                                      </p:cBhvr>
                                      <p:to>
                                        <p:strVal val="visible"/>
                                      </p:to>
                                    </p:set>
                                    <p:animEffect transition="in" filter="wipe(left)">
                                      <p:cBhvr>
                                        <p:cTn id="35" dur="500"/>
                                        <p:tgtEl>
                                          <p:spTgt spid="2">
                                            <p:txEl>
                                              <p:pRg st="1" end="1"/>
                                            </p:txEl>
                                          </p:spTgt>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32">
                                            <p:txEl>
                                              <p:pRg st="2" end="2"/>
                                            </p:txEl>
                                          </p:spTgt>
                                        </p:tgtEl>
                                        <p:attrNameLst>
                                          <p:attrName>style.visibility</p:attrName>
                                        </p:attrNameLst>
                                      </p:cBhvr>
                                      <p:to>
                                        <p:strVal val="visible"/>
                                      </p:to>
                                    </p:set>
                                    <p:animEffect transition="in" filter="wipe(left)">
                                      <p:cBhvr>
                                        <p:cTn id="38" dur="500"/>
                                        <p:tgtEl>
                                          <p:spTgt spid="32">
                                            <p:txEl>
                                              <p:pRg st="2" end="2"/>
                                            </p:txEl>
                                          </p:spTgt>
                                        </p:tgtEl>
                                      </p:cBhvr>
                                    </p:animEffect>
                                  </p:childTnLst>
                                </p:cTn>
                              </p:par>
                              <p:par>
                                <p:cTn id="39" presetID="22" presetClass="entr" presetSubtype="8" fill="hold" grpId="0" nodeType="withEffect">
                                  <p:stCondLst>
                                    <p:cond delay="500"/>
                                  </p:stCondLst>
                                  <p:childTnLst>
                                    <p:set>
                                      <p:cBhvr>
                                        <p:cTn id="40" dur="1" fill="hold">
                                          <p:stCondLst>
                                            <p:cond delay="0"/>
                                          </p:stCondLst>
                                        </p:cTn>
                                        <p:tgtEl>
                                          <p:spTgt spid="32">
                                            <p:txEl>
                                              <p:pRg st="3" end="3"/>
                                            </p:txEl>
                                          </p:spTgt>
                                        </p:tgtEl>
                                        <p:attrNameLst>
                                          <p:attrName>style.visibility</p:attrName>
                                        </p:attrNameLst>
                                      </p:cBhvr>
                                      <p:to>
                                        <p:strVal val="visible"/>
                                      </p:to>
                                    </p:set>
                                    <p:animEffect transition="in" filter="wipe(left)">
                                      <p:cBhvr>
                                        <p:cTn id="41" dur="500"/>
                                        <p:tgtEl>
                                          <p:spTgt spid="32">
                                            <p:txEl>
                                              <p:pRg st="3" end="3"/>
                                            </p:txEl>
                                          </p:spTgt>
                                        </p:tgtEl>
                                      </p:cBhvr>
                                    </p:animEffect>
                                  </p:childTnLst>
                                </p:cTn>
                              </p:par>
                              <p:par>
                                <p:cTn id="42" presetID="22" presetClass="entr" presetSubtype="8" fill="hold" grpId="0" nodeType="withEffect">
                                  <p:stCondLst>
                                    <p:cond delay="500"/>
                                  </p:stCondLst>
                                  <p:childTnLst>
                                    <p:set>
                                      <p:cBhvr>
                                        <p:cTn id="43" dur="1" fill="hold">
                                          <p:stCondLst>
                                            <p:cond delay="0"/>
                                          </p:stCondLst>
                                        </p:cTn>
                                        <p:tgtEl>
                                          <p:spTgt spid="2">
                                            <p:txEl>
                                              <p:pRg st="2" end="2"/>
                                            </p:txEl>
                                          </p:spTgt>
                                        </p:tgtEl>
                                        <p:attrNameLst>
                                          <p:attrName>style.visibility</p:attrName>
                                        </p:attrNameLst>
                                      </p:cBhvr>
                                      <p:to>
                                        <p:strVal val="visible"/>
                                      </p:to>
                                    </p:set>
                                    <p:animEffect transition="in" filter="wipe(left)">
                                      <p:cBhvr>
                                        <p:cTn id="44" dur="500"/>
                                        <p:tgtEl>
                                          <p:spTgt spid="2">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32">
                                            <p:txEl>
                                              <p:pRg st="4" end="4"/>
                                            </p:txEl>
                                          </p:spTgt>
                                        </p:tgtEl>
                                        <p:attrNameLst>
                                          <p:attrName>style.visibility</p:attrName>
                                        </p:attrNameLst>
                                      </p:cBhvr>
                                      <p:to>
                                        <p:strVal val="visible"/>
                                      </p:to>
                                    </p:set>
                                    <p:animEffect transition="in" filter="wipe(left)">
                                      <p:cBhvr>
                                        <p:cTn id="49" dur="500"/>
                                        <p:tgtEl>
                                          <p:spTgt spid="32">
                                            <p:txEl>
                                              <p:pRg st="4" end="4"/>
                                            </p:txEl>
                                          </p:spTgt>
                                        </p:tgtEl>
                                      </p:cBhvr>
                                    </p:animEffect>
                                  </p:childTnLst>
                                </p:cTn>
                              </p:par>
                            </p:childTnLst>
                          </p:cTn>
                        </p:par>
                        <p:par>
                          <p:cTn id="50" fill="hold">
                            <p:stCondLst>
                              <p:cond delay="500"/>
                            </p:stCondLst>
                            <p:childTnLst>
                              <p:par>
                                <p:cTn id="51" presetID="22" presetClass="entr" presetSubtype="8" fill="hold" grpId="0" nodeType="afterEffect">
                                  <p:stCondLst>
                                    <p:cond delay="250"/>
                                  </p:stCondLst>
                                  <p:childTnLst>
                                    <p:set>
                                      <p:cBhvr>
                                        <p:cTn id="52" dur="1" fill="hold">
                                          <p:stCondLst>
                                            <p:cond delay="0"/>
                                          </p:stCondLst>
                                        </p:cTn>
                                        <p:tgtEl>
                                          <p:spTgt spid="32">
                                            <p:txEl>
                                              <p:pRg st="5" end="5"/>
                                            </p:txEl>
                                          </p:spTgt>
                                        </p:tgtEl>
                                        <p:attrNameLst>
                                          <p:attrName>style.visibility</p:attrName>
                                        </p:attrNameLst>
                                      </p:cBhvr>
                                      <p:to>
                                        <p:strVal val="visible"/>
                                      </p:to>
                                    </p:set>
                                    <p:animEffect transition="in" filter="wipe(left)">
                                      <p:cBhvr>
                                        <p:cTn id="53" dur="500"/>
                                        <p:tgtEl>
                                          <p:spTgt spid="32">
                                            <p:txEl>
                                              <p:pRg st="5" end="5"/>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33">
                                            <p:txEl>
                                              <p:pRg st="0" end="0"/>
                                            </p:txEl>
                                          </p:spTgt>
                                        </p:tgtEl>
                                        <p:attrNameLst>
                                          <p:attrName>style.visibility</p:attrName>
                                        </p:attrNameLst>
                                      </p:cBhvr>
                                      <p:to>
                                        <p:strVal val="visible"/>
                                      </p:to>
                                    </p:set>
                                    <p:animEffect transition="in" filter="wipe(left)">
                                      <p:cBhvr>
                                        <p:cTn id="58" dur="500"/>
                                        <p:tgtEl>
                                          <p:spTgt spid="33">
                                            <p:txEl>
                                              <p:pRg st="0" end="0"/>
                                            </p:txEl>
                                          </p:spTgt>
                                        </p:tgtEl>
                                      </p:cBhvr>
                                    </p:animEffect>
                                  </p:childTnLst>
                                </p:cTn>
                              </p:par>
                            </p:childTnLst>
                          </p:cTn>
                        </p:par>
                        <p:par>
                          <p:cTn id="59" fill="hold">
                            <p:stCondLst>
                              <p:cond delay="500"/>
                            </p:stCondLst>
                            <p:childTnLst>
                              <p:par>
                                <p:cTn id="60" presetID="22" presetClass="entr" presetSubtype="8" fill="hold" grpId="0" nodeType="afterEffect">
                                  <p:stCondLst>
                                    <p:cond delay="0"/>
                                  </p:stCondLst>
                                  <p:childTnLst>
                                    <p:set>
                                      <p:cBhvr>
                                        <p:cTn id="61" dur="1" fill="hold">
                                          <p:stCondLst>
                                            <p:cond delay="0"/>
                                          </p:stCondLst>
                                        </p:cTn>
                                        <p:tgtEl>
                                          <p:spTgt spid="33">
                                            <p:txEl>
                                              <p:pRg st="1" end="1"/>
                                            </p:txEl>
                                          </p:spTgt>
                                        </p:tgtEl>
                                        <p:attrNameLst>
                                          <p:attrName>style.visibility</p:attrName>
                                        </p:attrNameLst>
                                      </p:cBhvr>
                                      <p:to>
                                        <p:strVal val="visible"/>
                                      </p:to>
                                    </p:set>
                                    <p:animEffect transition="in" filter="wipe(left)">
                                      <p:cBhvr>
                                        <p:cTn id="62" dur="500"/>
                                        <p:tgtEl>
                                          <p:spTgt spid="33">
                                            <p:txEl>
                                              <p:pRg st="1" end="1"/>
                                            </p:txEl>
                                          </p:spTgt>
                                        </p:tgtEl>
                                      </p:cBhvr>
                                    </p:animEffect>
                                  </p:childTnLst>
                                </p:cTn>
                              </p:par>
                            </p:childTnLst>
                          </p:cTn>
                        </p:par>
                        <p:par>
                          <p:cTn id="63" fill="hold">
                            <p:stCondLst>
                              <p:cond delay="1000"/>
                            </p:stCondLst>
                            <p:childTnLst>
                              <p:par>
                                <p:cTn id="64" presetID="22" presetClass="entr" presetSubtype="8" fill="hold" grpId="0" nodeType="afterEffect">
                                  <p:stCondLst>
                                    <p:cond delay="0"/>
                                  </p:stCondLst>
                                  <p:childTnLst>
                                    <p:set>
                                      <p:cBhvr>
                                        <p:cTn id="65" dur="1" fill="hold">
                                          <p:stCondLst>
                                            <p:cond delay="0"/>
                                          </p:stCondLst>
                                        </p:cTn>
                                        <p:tgtEl>
                                          <p:spTgt spid="33">
                                            <p:txEl>
                                              <p:pRg st="2" end="2"/>
                                            </p:txEl>
                                          </p:spTgt>
                                        </p:tgtEl>
                                        <p:attrNameLst>
                                          <p:attrName>style.visibility</p:attrName>
                                        </p:attrNameLst>
                                      </p:cBhvr>
                                      <p:to>
                                        <p:strVal val="visible"/>
                                      </p:to>
                                    </p:set>
                                    <p:animEffect transition="in" filter="wipe(left)">
                                      <p:cBhvr>
                                        <p:cTn id="66" dur="500"/>
                                        <p:tgtEl>
                                          <p:spTgt spid="3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2" grpId="0" uiExpand="1" build="p"/>
      <p:bldP spid="3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306388" y="304802"/>
            <a:ext cx="11582400" cy="701731"/>
          </a:xfrm>
        </p:spPr>
        <p:txBody>
          <a:bodyPr/>
          <a:lstStyle/>
          <a:p>
            <a:pPr algn="ctr" eaLnBrk="1" hangingPunct="1"/>
            <a:r>
              <a:rPr lang="en-US" sz="2800" dirty="0"/>
              <a:t>XML-SOAP-Security</a:t>
            </a:r>
          </a:p>
        </p:txBody>
      </p:sp>
      <p:sp>
        <p:nvSpPr>
          <p:cNvPr id="22531" name="Rectangle 3"/>
          <p:cNvSpPr>
            <a:spLocks noGrp="1" noChangeArrowheads="1"/>
          </p:cNvSpPr>
          <p:nvPr>
            <p:ph type="body" sz="quarter" idx="12"/>
          </p:nvPr>
        </p:nvSpPr>
        <p:spPr/>
        <p:txBody>
          <a:bodyPr>
            <a:normAutofit/>
          </a:bodyPr>
          <a:lstStyle/>
          <a:p>
            <a:pPr eaLnBrk="1" hangingPunct="1"/>
            <a:r>
              <a:rPr lang="en-US" sz="2800" dirty="0"/>
              <a:t>Well formatted validation</a:t>
            </a:r>
          </a:p>
          <a:p>
            <a:pPr eaLnBrk="1" hangingPunct="1"/>
            <a:r>
              <a:rPr lang="en-US" sz="2800" dirty="0"/>
              <a:t>Schema/WSDL validation</a:t>
            </a:r>
          </a:p>
          <a:p>
            <a:pPr eaLnBrk="1" hangingPunct="1"/>
            <a:r>
              <a:rPr lang="en-US" sz="2800" dirty="0"/>
              <a:t>Methods selection</a:t>
            </a:r>
          </a:p>
          <a:p>
            <a:pPr eaLnBrk="1" hangingPunct="1"/>
            <a:r>
              <a:rPr lang="en-US" sz="2800" dirty="0"/>
              <a:t>Attack signatures for XML platforms</a:t>
            </a:r>
          </a:p>
          <a:p>
            <a:pPr eaLnBrk="1" hangingPunct="1"/>
            <a:r>
              <a:rPr lang="en-US" sz="2800" dirty="0"/>
              <a:t>Backend Parser protection</a:t>
            </a:r>
          </a:p>
          <a:p>
            <a:r>
              <a:rPr lang="en-US" sz="2800" dirty="0"/>
              <a:t>XML Encryption and Signing</a:t>
            </a:r>
          </a:p>
          <a:p>
            <a:r>
              <a:rPr lang="en-US" sz="2800" dirty="0"/>
              <a:t>ICAP Support for SOAP attachments</a:t>
            </a:r>
          </a:p>
          <a:p>
            <a:pPr eaLnBrk="1" hangingPunct="1"/>
            <a:r>
              <a:rPr lang="en-US" sz="2800" dirty="0"/>
              <a:t>Full request Logging </a:t>
            </a:r>
          </a:p>
          <a:p>
            <a:pPr eaLnBrk="1" hangingPunct="1"/>
            <a:endParaRPr lang="en-US" sz="1400" dirty="0"/>
          </a:p>
        </p:txBody>
      </p:sp>
      <p:pic>
        <p:nvPicPr>
          <p:cNvPr id="22532" name="Picture 4"/>
          <p:cNvPicPr>
            <a:picLocks noChangeAspect="1" noChangeArrowheads="1"/>
          </p:cNvPicPr>
          <p:nvPr/>
        </p:nvPicPr>
        <p:blipFill>
          <a:blip r:embed="rId4"/>
          <a:srcRect/>
          <a:stretch>
            <a:fillRect/>
          </a:stretch>
        </p:blipFill>
        <p:spPr bwMode="auto">
          <a:xfrm>
            <a:off x="8382001" y="5105401"/>
            <a:ext cx="3659811" cy="1142999"/>
          </a:xfrm>
          <a:prstGeom prst="rect">
            <a:avLst/>
          </a:prstGeom>
          <a:noFill/>
          <a:ln w="25400">
            <a:noFill/>
            <a:miter lim="800000"/>
            <a:headEnd/>
            <a:tailEnd/>
          </a:ln>
        </p:spPr>
      </p:pic>
    </p:spTree>
    <p:custDataLst>
      <p:tags r:id="rId1"/>
    </p:custDataLst>
    <p:extLst>
      <p:ext uri="{BB962C8B-B14F-4D97-AF65-F5344CB8AC3E}">
        <p14:creationId xmlns:p14="http://schemas.microsoft.com/office/powerpoint/2010/main" val="1808845328"/>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A1129C1-D380-4DDC-9065-0561CD0841C1}"/>
              </a:ext>
            </a:extLst>
          </p:cNvPr>
          <p:cNvSpPr>
            <a:spLocks noGrp="1"/>
          </p:cNvSpPr>
          <p:nvPr>
            <p:ph type="ftr" sz="quarter" idx="10"/>
          </p:nvPr>
        </p:nvSpPr>
        <p:spPr/>
        <p:txBody>
          <a:bodyPr/>
          <a:lstStyle/>
          <a:p>
            <a:r>
              <a:rPr lang="en-US" dirty="0">
                <a:gradFill>
                  <a:gsLst>
                    <a:gs pos="0">
                      <a:srgbClr val="FFFFFF"/>
                    </a:gs>
                    <a:gs pos="100000">
                      <a:srgbClr val="FFFFFF"/>
                    </a:gs>
                  </a:gsLst>
                  <a:lin ang="5400000" scaled="1"/>
                </a:gradFill>
              </a:rPr>
              <a:t>© 2017 F5 Networks</a:t>
            </a:r>
          </a:p>
        </p:txBody>
      </p:sp>
      <p:sp>
        <p:nvSpPr>
          <p:cNvPr id="4" name="Slide Number Placeholder 3">
            <a:extLst>
              <a:ext uri="{FF2B5EF4-FFF2-40B4-BE49-F238E27FC236}">
                <a16:creationId xmlns:a16="http://schemas.microsoft.com/office/drawing/2014/main" id="{CC48002E-7C39-4FAF-9172-8955F727415F}"/>
              </a:ext>
            </a:extLst>
          </p:cNvPr>
          <p:cNvSpPr>
            <a:spLocks noGrp="1"/>
          </p:cNvSpPr>
          <p:nvPr>
            <p:ph type="sldNum" sz="quarter" idx="11"/>
          </p:nvPr>
        </p:nvSpPr>
        <p:spPr/>
        <p:txBody>
          <a:bodyPr/>
          <a:lstStyle/>
          <a:p>
            <a:fld id="{49DF86D6-4B9D-4B83-AF23-D696D3CD110A}" type="slidenum">
              <a:rPr lang="en-US" smtClean="0">
                <a:gradFill>
                  <a:gsLst>
                    <a:gs pos="0">
                      <a:srgbClr val="FFFFFF"/>
                    </a:gs>
                    <a:gs pos="100000">
                      <a:srgbClr val="FFFFFF"/>
                    </a:gs>
                  </a:gsLst>
                  <a:lin ang="5400000" scaled="1"/>
                </a:gradFill>
              </a:rPr>
              <a:pPr/>
              <a:t>29</a:t>
            </a:fld>
            <a:endParaRPr lang="en-US" dirty="0">
              <a:gradFill>
                <a:gsLst>
                  <a:gs pos="0">
                    <a:srgbClr val="FFFFFF"/>
                  </a:gs>
                  <a:gs pos="100000">
                    <a:srgbClr val="FFFFFF"/>
                  </a:gs>
                </a:gsLst>
                <a:lin ang="5400000" scaled="1"/>
              </a:gradFill>
            </a:endParaRPr>
          </a:p>
        </p:txBody>
      </p:sp>
      <p:sp>
        <p:nvSpPr>
          <p:cNvPr id="5" name="Text Placeholder 4">
            <a:extLst>
              <a:ext uri="{FF2B5EF4-FFF2-40B4-BE49-F238E27FC236}">
                <a16:creationId xmlns:a16="http://schemas.microsoft.com/office/drawing/2014/main" id="{47DAC240-7024-4FF2-B8C4-13E2E12F1A64}"/>
              </a:ext>
            </a:extLst>
          </p:cNvPr>
          <p:cNvSpPr>
            <a:spLocks noGrp="1"/>
          </p:cNvSpPr>
          <p:nvPr>
            <p:ph type="body" sz="quarter" idx="12"/>
          </p:nvPr>
        </p:nvSpPr>
        <p:spPr/>
        <p:txBody>
          <a:bodyPr/>
          <a:lstStyle/>
          <a:p>
            <a:endParaRPr lang="en-US" dirty="0"/>
          </a:p>
          <a:p>
            <a:endParaRPr lang="en-US" dirty="0"/>
          </a:p>
          <a:p>
            <a:endParaRPr lang="en-US" dirty="0"/>
          </a:p>
          <a:p>
            <a:pPr marL="0" indent="0" algn="ctr">
              <a:buNone/>
            </a:pPr>
            <a:r>
              <a:rPr lang="en-US" sz="7200" dirty="0"/>
              <a:t>Anti-Bot Mobile SDK</a:t>
            </a:r>
            <a:endParaRPr lang="en-US" dirty="0"/>
          </a:p>
        </p:txBody>
      </p:sp>
    </p:spTree>
    <p:extLst>
      <p:ext uri="{BB962C8B-B14F-4D97-AF65-F5344CB8AC3E}">
        <p14:creationId xmlns:p14="http://schemas.microsoft.com/office/powerpoint/2010/main" val="2087970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4A7088B5-1F18-6249-980D-37D64F7ADF3F}"/>
              </a:ext>
            </a:extLst>
          </p:cNvPr>
          <p:cNvSpPr/>
          <p:nvPr/>
        </p:nvSpPr>
        <p:spPr>
          <a:xfrm>
            <a:off x="5012060" y="4114454"/>
            <a:ext cx="1134610" cy="14928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sp>
        <p:nvSpPr>
          <p:cNvPr id="57" name="Rectangle 56">
            <a:extLst>
              <a:ext uri="{FF2B5EF4-FFF2-40B4-BE49-F238E27FC236}">
                <a16:creationId xmlns:a16="http://schemas.microsoft.com/office/drawing/2014/main" id="{9BBC7A0D-A6C1-904C-8F4B-01896B5E9498}"/>
              </a:ext>
            </a:extLst>
          </p:cNvPr>
          <p:cNvSpPr/>
          <p:nvPr/>
        </p:nvSpPr>
        <p:spPr>
          <a:xfrm>
            <a:off x="9897622" y="3026653"/>
            <a:ext cx="1134610" cy="14928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sp>
        <p:nvSpPr>
          <p:cNvPr id="56" name="Rectangle 55">
            <a:extLst>
              <a:ext uri="{FF2B5EF4-FFF2-40B4-BE49-F238E27FC236}">
                <a16:creationId xmlns:a16="http://schemas.microsoft.com/office/drawing/2014/main" id="{27CCEB00-5193-204C-B06A-238FC0870968}"/>
              </a:ext>
            </a:extLst>
          </p:cNvPr>
          <p:cNvSpPr/>
          <p:nvPr/>
        </p:nvSpPr>
        <p:spPr>
          <a:xfrm>
            <a:off x="6634376" y="3012372"/>
            <a:ext cx="1134610" cy="14928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sp>
        <p:nvSpPr>
          <p:cNvPr id="50" name="Rectangle 49">
            <a:extLst>
              <a:ext uri="{FF2B5EF4-FFF2-40B4-BE49-F238E27FC236}">
                <a16:creationId xmlns:a16="http://schemas.microsoft.com/office/drawing/2014/main" id="{CEBBB4B6-3182-4840-80F9-312C9822E986}"/>
              </a:ext>
            </a:extLst>
          </p:cNvPr>
          <p:cNvSpPr/>
          <p:nvPr/>
        </p:nvSpPr>
        <p:spPr>
          <a:xfrm>
            <a:off x="3328393" y="3021759"/>
            <a:ext cx="1134610" cy="14928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sp>
        <p:nvSpPr>
          <p:cNvPr id="6" name="Title 5">
            <a:extLst>
              <a:ext uri="{FF2B5EF4-FFF2-40B4-BE49-F238E27FC236}">
                <a16:creationId xmlns:a16="http://schemas.microsoft.com/office/drawing/2014/main" id="{75124A54-6CAB-DB49-80A2-223AD71BED4B}"/>
              </a:ext>
            </a:extLst>
          </p:cNvPr>
          <p:cNvSpPr>
            <a:spLocks noGrp="1"/>
          </p:cNvSpPr>
          <p:nvPr>
            <p:ph type="title"/>
          </p:nvPr>
        </p:nvSpPr>
        <p:spPr/>
        <p:txBody>
          <a:bodyPr/>
          <a:lstStyle/>
          <a:p>
            <a:r>
              <a:rPr lang="en-US" dirty="0"/>
              <a:t>Four API types for Financial Services org</a:t>
            </a:r>
          </a:p>
        </p:txBody>
      </p:sp>
      <p:sp>
        <p:nvSpPr>
          <p:cNvPr id="4" name="Slide Number Placeholder 3">
            <a:extLst>
              <a:ext uri="{FF2B5EF4-FFF2-40B4-BE49-F238E27FC236}">
                <a16:creationId xmlns:a16="http://schemas.microsoft.com/office/drawing/2014/main" id="{E05C0342-B28D-F147-AD64-2A45D1D3FA96}"/>
              </a:ext>
            </a:extLst>
          </p:cNvPr>
          <p:cNvSpPr>
            <a:spLocks noGrp="1"/>
          </p:cNvSpPr>
          <p:nvPr>
            <p:ph type="sldNum" sz="quarter" idx="4"/>
          </p:nvPr>
        </p:nvSpPr>
        <p:spPr/>
        <p:txBody>
          <a:bodyPr/>
          <a:lstStyle/>
          <a:p>
            <a:fld id="{49DF86D6-4B9D-4B83-AF23-D696D3CD110A}" type="slidenum">
              <a:rPr lang="en-US" smtClean="0"/>
              <a:pPr/>
              <a:t>3</a:t>
            </a:fld>
            <a:endParaRPr lang="en-US" dirty="0"/>
          </a:p>
        </p:txBody>
      </p:sp>
      <p:sp>
        <p:nvSpPr>
          <p:cNvPr id="14" name="TextBox 13">
            <a:extLst>
              <a:ext uri="{FF2B5EF4-FFF2-40B4-BE49-F238E27FC236}">
                <a16:creationId xmlns:a16="http://schemas.microsoft.com/office/drawing/2014/main" id="{3B4F741F-D259-7E41-80FE-277090449DBA}"/>
              </a:ext>
            </a:extLst>
          </p:cNvPr>
          <p:cNvSpPr txBox="1"/>
          <p:nvPr/>
        </p:nvSpPr>
        <p:spPr>
          <a:xfrm>
            <a:off x="304800" y="1326202"/>
            <a:ext cx="1784412" cy="1237262"/>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cs typeface="Arial" panose="020B0604020202020204" pitchFamily="34" charset="0"/>
              </a:rPr>
              <a:t>Non-API users</a:t>
            </a:r>
          </a:p>
          <a:p>
            <a:endParaRPr lang="en-US" sz="2000" b="1" dirty="0">
              <a:solidFill>
                <a:schemeClr val="bg1"/>
              </a:solidFill>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B160FB8E-E4BB-9942-AF03-E24FD3F1C441}"/>
              </a:ext>
            </a:extLst>
          </p:cNvPr>
          <p:cNvSpPr txBox="1"/>
          <p:nvPr/>
        </p:nvSpPr>
        <p:spPr>
          <a:xfrm>
            <a:off x="2516162" y="1316227"/>
            <a:ext cx="2839046" cy="1268039"/>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Self-selected use</a:t>
            </a:r>
          </a:p>
          <a:p>
            <a:pPr algn="ctr"/>
            <a:r>
              <a:rPr lang="en-US" sz="1400" dirty="0">
                <a:solidFill>
                  <a:schemeClr val="bg1"/>
                </a:solidFill>
                <a:cs typeface="Arial" panose="020B0604020202020204" pitchFamily="34" charset="0"/>
              </a:rPr>
              <a:t>Tech savvy consumers  Innovators</a:t>
            </a:r>
          </a:p>
          <a:p>
            <a:pPr algn="ctr"/>
            <a:r>
              <a:rPr lang="en-US" sz="1400" dirty="0">
                <a:solidFill>
                  <a:schemeClr val="bg1"/>
                </a:solidFill>
                <a:latin typeface="Arial" panose="020B0604020202020204" pitchFamily="34" charset="0"/>
                <a:cs typeface="Arial" panose="020B0604020202020204" pitchFamily="34" charset="0"/>
              </a:rPr>
              <a:t>Disruptors</a:t>
            </a:r>
          </a:p>
        </p:txBody>
      </p:sp>
      <p:sp>
        <p:nvSpPr>
          <p:cNvPr id="26" name="TextBox 25">
            <a:extLst>
              <a:ext uri="{FF2B5EF4-FFF2-40B4-BE49-F238E27FC236}">
                <a16:creationId xmlns:a16="http://schemas.microsoft.com/office/drawing/2014/main" id="{1AE2A182-C1CE-C942-8173-EA448D0FE925}"/>
              </a:ext>
            </a:extLst>
          </p:cNvPr>
          <p:cNvSpPr txBox="1"/>
          <p:nvPr/>
        </p:nvSpPr>
        <p:spPr>
          <a:xfrm>
            <a:off x="5782158" y="1330720"/>
            <a:ext cx="2839046" cy="1268039"/>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Enterprise use</a:t>
            </a:r>
          </a:p>
          <a:p>
            <a:pPr algn="ctr"/>
            <a:r>
              <a:rPr lang="en-US" sz="1400" dirty="0">
                <a:solidFill>
                  <a:schemeClr val="bg1"/>
                </a:solidFill>
                <a:latin typeface="Arial" panose="020B0604020202020204" pitchFamily="34" charset="0"/>
                <a:cs typeface="Arial" panose="020B0604020202020204" pitchFamily="34" charset="0"/>
              </a:rPr>
              <a:t>Business partners</a:t>
            </a:r>
          </a:p>
          <a:p>
            <a:pPr algn="ctr"/>
            <a:r>
              <a:rPr lang="en-US" sz="1400" dirty="0">
                <a:solidFill>
                  <a:schemeClr val="bg1"/>
                </a:solidFill>
                <a:latin typeface="Arial" panose="020B0604020202020204" pitchFamily="34" charset="0"/>
                <a:cs typeface="Arial" panose="020B0604020202020204" pitchFamily="34" charset="0"/>
              </a:rPr>
              <a:t>Distribution partners</a:t>
            </a:r>
          </a:p>
          <a:p>
            <a:pPr algn="ctr"/>
            <a:r>
              <a:rPr lang="en-US" sz="1400" dirty="0">
                <a:solidFill>
                  <a:schemeClr val="bg1"/>
                </a:solidFill>
                <a:latin typeface="Arial" panose="020B0604020202020204" pitchFamily="34" charset="0"/>
                <a:cs typeface="Arial" panose="020B0604020202020204" pitchFamily="34" charset="0"/>
              </a:rPr>
              <a:t>Suppliers</a:t>
            </a:r>
          </a:p>
        </p:txBody>
      </p:sp>
      <p:sp>
        <p:nvSpPr>
          <p:cNvPr id="27" name="TextBox 26">
            <a:extLst>
              <a:ext uri="{FF2B5EF4-FFF2-40B4-BE49-F238E27FC236}">
                <a16:creationId xmlns:a16="http://schemas.microsoft.com/office/drawing/2014/main" id="{E1484209-ED6A-344E-A643-D71F264A310B}"/>
              </a:ext>
            </a:extLst>
          </p:cNvPr>
          <p:cNvSpPr txBox="1"/>
          <p:nvPr/>
        </p:nvSpPr>
        <p:spPr>
          <a:xfrm>
            <a:off x="9048154" y="1330720"/>
            <a:ext cx="2839046" cy="1268039"/>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Product integration</a:t>
            </a:r>
          </a:p>
          <a:p>
            <a:pPr algn="ctr"/>
            <a:r>
              <a:rPr lang="en-US" sz="1400" dirty="0">
                <a:solidFill>
                  <a:schemeClr val="bg1"/>
                </a:solidFill>
                <a:latin typeface="Arial" panose="020B0604020202020204" pitchFamily="34" charset="0"/>
                <a:cs typeface="Arial" panose="020B0604020202020204" pitchFamily="34" charset="0"/>
              </a:rPr>
              <a:t>Business partners</a:t>
            </a:r>
          </a:p>
          <a:p>
            <a:pPr algn="ctr"/>
            <a:r>
              <a:rPr lang="en-US" sz="1400" dirty="0">
                <a:solidFill>
                  <a:schemeClr val="bg1"/>
                </a:solidFill>
                <a:latin typeface="Arial" panose="020B0604020202020204" pitchFamily="34" charset="0"/>
                <a:cs typeface="Arial" panose="020B0604020202020204" pitchFamily="34" charset="0"/>
              </a:rPr>
              <a:t>Product ecosystem</a:t>
            </a:r>
          </a:p>
          <a:p>
            <a:pPr algn="ctr"/>
            <a:r>
              <a:rPr lang="en-US" sz="1400" dirty="0">
                <a:solidFill>
                  <a:schemeClr val="bg1"/>
                </a:solidFill>
                <a:latin typeface="Arial" panose="020B0604020202020204" pitchFamily="34" charset="0"/>
                <a:cs typeface="Arial" panose="020B0604020202020204" pitchFamily="34" charset="0"/>
              </a:rPr>
              <a:t>Tech-savvy consumers</a:t>
            </a:r>
          </a:p>
        </p:txBody>
      </p:sp>
      <p:grpSp>
        <p:nvGrpSpPr>
          <p:cNvPr id="29" name="Group 28">
            <a:extLst>
              <a:ext uri="{FF2B5EF4-FFF2-40B4-BE49-F238E27FC236}">
                <a16:creationId xmlns:a16="http://schemas.microsoft.com/office/drawing/2014/main" id="{EF9CB863-A27E-CD4D-952B-B3EDA4A7D085}"/>
              </a:ext>
            </a:extLst>
          </p:cNvPr>
          <p:cNvGrpSpPr/>
          <p:nvPr/>
        </p:nvGrpSpPr>
        <p:grpSpPr>
          <a:xfrm>
            <a:off x="3328393" y="3207767"/>
            <a:ext cx="1140110" cy="1111900"/>
            <a:chOff x="4103644" y="2759075"/>
            <a:chExt cx="855305" cy="833925"/>
          </a:xfrm>
        </p:grpSpPr>
        <p:grpSp>
          <p:nvGrpSpPr>
            <p:cNvPr id="30" name="Group 29">
              <a:extLst>
                <a:ext uri="{FF2B5EF4-FFF2-40B4-BE49-F238E27FC236}">
                  <a16:creationId xmlns:a16="http://schemas.microsoft.com/office/drawing/2014/main" id="{0289D2BE-15D0-034F-8F46-5D8312B563FE}"/>
                </a:ext>
              </a:extLst>
            </p:cNvPr>
            <p:cNvGrpSpPr/>
            <p:nvPr/>
          </p:nvGrpSpPr>
          <p:grpSpPr>
            <a:xfrm>
              <a:off x="4289443" y="2759075"/>
              <a:ext cx="482600" cy="474663"/>
              <a:chOff x="2697163" y="2759075"/>
              <a:chExt cx="482600" cy="474663"/>
            </a:xfrm>
          </p:grpSpPr>
          <p:sp>
            <p:nvSpPr>
              <p:cNvPr id="32" name="Freeform 25">
                <a:extLst>
                  <a:ext uri="{FF2B5EF4-FFF2-40B4-BE49-F238E27FC236}">
                    <a16:creationId xmlns:a16="http://schemas.microsoft.com/office/drawing/2014/main" id="{F3D13BFF-4FED-1947-9711-F1C2DE94BF85}"/>
                  </a:ext>
                </a:extLst>
              </p:cNvPr>
              <p:cNvSpPr>
                <a:spLocks/>
              </p:cNvSpPr>
              <p:nvPr/>
            </p:nvSpPr>
            <p:spPr bwMode="auto">
              <a:xfrm>
                <a:off x="2697163" y="3084513"/>
                <a:ext cx="482600" cy="149225"/>
              </a:xfrm>
              <a:custGeom>
                <a:avLst/>
                <a:gdLst>
                  <a:gd name="T0" fmla="*/ 511 w 536"/>
                  <a:gd name="T1" fmla="*/ 0 h 166"/>
                  <a:gd name="T2" fmla="*/ 26 w 536"/>
                  <a:gd name="T3" fmla="*/ 0 h 166"/>
                  <a:gd name="T4" fmla="*/ 0 w 536"/>
                  <a:gd name="T5" fmla="*/ 26 h 166"/>
                  <a:gd name="T6" fmla="*/ 26 w 536"/>
                  <a:gd name="T7" fmla="*/ 52 h 166"/>
                  <a:gd name="T8" fmla="*/ 253 w 536"/>
                  <a:gd name="T9" fmla="*/ 52 h 166"/>
                  <a:gd name="T10" fmla="*/ 186 w 536"/>
                  <a:gd name="T11" fmla="*/ 147 h 166"/>
                  <a:gd name="T12" fmla="*/ 195 w 536"/>
                  <a:gd name="T13" fmla="*/ 166 h 166"/>
                  <a:gd name="T14" fmla="*/ 341 w 536"/>
                  <a:gd name="T15" fmla="*/ 166 h 166"/>
                  <a:gd name="T16" fmla="*/ 351 w 536"/>
                  <a:gd name="T17" fmla="*/ 147 h 166"/>
                  <a:gd name="T18" fmla="*/ 284 w 536"/>
                  <a:gd name="T19" fmla="*/ 52 h 166"/>
                  <a:gd name="T20" fmla="*/ 511 w 536"/>
                  <a:gd name="T21" fmla="*/ 52 h 166"/>
                  <a:gd name="T22" fmla="*/ 536 w 536"/>
                  <a:gd name="T23" fmla="*/ 26 h 166"/>
                  <a:gd name="T24" fmla="*/ 511 w 536"/>
                  <a:gd name="T25"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6" h="166">
                    <a:moveTo>
                      <a:pt x="511" y="0"/>
                    </a:moveTo>
                    <a:cubicBezTo>
                      <a:pt x="26" y="0"/>
                      <a:pt x="26" y="0"/>
                      <a:pt x="26" y="0"/>
                    </a:cubicBezTo>
                    <a:cubicBezTo>
                      <a:pt x="12" y="0"/>
                      <a:pt x="0" y="12"/>
                      <a:pt x="0" y="26"/>
                    </a:cubicBezTo>
                    <a:cubicBezTo>
                      <a:pt x="0" y="40"/>
                      <a:pt x="12" y="52"/>
                      <a:pt x="26" y="52"/>
                    </a:cubicBezTo>
                    <a:cubicBezTo>
                      <a:pt x="253" y="52"/>
                      <a:pt x="253" y="52"/>
                      <a:pt x="253" y="52"/>
                    </a:cubicBezTo>
                    <a:cubicBezTo>
                      <a:pt x="186" y="147"/>
                      <a:pt x="186" y="147"/>
                      <a:pt x="186" y="147"/>
                    </a:cubicBezTo>
                    <a:cubicBezTo>
                      <a:pt x="179" y="158"/>
                      <a:pt x="183" y="166"/>
                      <a:pt x="195" y="166"/>
                    </a:cubicBezTo>
                    <a:cubicBezTo>
                      <a:pt x="341" y="166"/>
                      <a:pt x="341" y="166"/>
                      <a:pt x="341" y="166"/>
                    </a:cubicBezTo>
                    <a:cubicBezTo>
                      <a:pt x="354" y="166"/>
                      <a:pt x="358" y="158"/>
                      <a:pt x="351" y="147"/>
                    </a:cubicBezTo>
                    <a:cubicBezTo>
                      <a:pt x="284" y="52"/>
                      <a:pt x="284" y="52"/>
                      <a:pt x="284" y="52"/>
                    </a:cubicBezTo>
                    <a:cubicBezTo>
                      <a:pt x="511" y="52"/>
                      <a:pt x="511" y="52"/>
                      <a:pt x="511" y="52"/>
                    </a:cubicBezTo>
                    <a:cubicBezTo>
                      <a:pt x="525" y="52"/>
                      <a:pt x="536" y="40"/>
                      <a:pt x="536" y="26"/>
                    </a:cubicBezTo>
                    <a:cubicBezTo>
                      <a:pt x="536" y="12"/>
                      <a:pt x="525" y="0"/>
                      <a:pt x="511" y="0"/>
                    </a:cubicBezTo>
                    <a:close/>
                  </a:path>
                </a:pathLst>
              </a:custGeom>
              <a:gradFill>
                <a:gsLst>
                  <a:gs pos="83000">
                    <a:schemeClr val="bg1"/>
                  </a:gs>
                  <a:gs pos="100000">
                    <a:schemeClr val="accent1">
                      <a:lumMod val="30000"/>
                      <a:lumOff val="70000"/>
                    </a:schemeClr>
                  </a:gs>
                </a:gsLst>
                <a:lin ang="5400000" scaled="1"/>
              </a:gra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sp>
            <p:nvSpPr>
              <p:cNvPr id="33" name="Freeform 26">
                <a:extLst>
                  <a:ext uri="{FF2B5EF4-FFF2-40B4-BE49-F238E27FC236}">
                    <a16:creationId xmlns:a16="http://schemas.microsoft.com/office/drawing/2014/main" id="{D803D601-5D87-7543-BD8C-D791B2A21945}"/>
                  </a:ext>
                </a:extLst>
              </p:cNvPr>
              <p:cNvSpPr>
                <a:spLocks noEditPoints="1"/>
              </p:cNvSpPr>
              <p:nvPr/>
            </p:nvSpPr>
            <p:spPr bwMode="auto">
              <a:xfrm>
                <a:off x="2787650" y="2759075"/>
                <a:ext cx="301625" cy="301625"/>
              </a:xfrm>
              <a:custGeom>
                <a:avLst/>
                <a:gdLst>
                  <a:gd name="T0" fmla="*/ 335 w 335"/>
                  <a:gd name="T1" fmla="*/ 168 h 335"/>
                  <a:gd name="T2" fmla="*/ 0 w 335"/>
                  <a:gd name="T3" fmla="*/ 168 h 335"/>
                  <a:gd name="T4" fmla="*/ 257 w 335"/>
                  <a:gd name="T5" fmla="*/ 55 h 335"/>
                  <a:gd name="T6" fmla="*/ 279 w 335"/>
                  <a:gd name="T7" fmla="*/ 76 h 335"/>
                  <a:gd name="T8" fmla="*/ 307 w 335"/>
                  <a:gd name="T9" fmla="*/ 146 h 335"/>
                  <a:gd name="T10" fmla="*/ 300 w 335"/>
                  <a:gd name="T11" fmla="*/ 125 h 335"/>
                  <a:gd name="T12" fmla="*/ 286 w 335"/>
                  <a:gd name="T13" fmla="*/ 117 h 335"/>
                  <a:gd name="T14" fmla="*/ 266 w 335"/>
                  <a:gd name="T15" fmla="*/ 99 h 335"/>
                  <a:gd name="T16" fmla="*/ 241 w 335"/>
                  <a:gd name="T17" fmla="*/ 102 h 335"/>
                  <a:gd name="T18" fmla="*/ 250 w 335"/>
                  <a:gd name="T19" fmla="*/ 79 h 335"/>
                  <a:gd name="T20" fmla="*/ 257 w 335"/>
                  <a:gd name="T21" fmla="*/ 59 h 335"/>
                  <a:gd name="T22" fmla="*/ 238 w 335"/>
                  <a:gd name="T23" fmla="*/ 48 h 335"/>
                  <a:gd name="T24" fmla="*/ 247 w 335"/>
                  <a:gd name="T25" fmla="*/ 69 h 335"/>
                  <a:gd name="T26" fmla="*/ 233 w 335"/>
                  <a:gd name="T27" fmla="*/ 64 h 335"/>
                  <a:gd name="T28" fmla="*/ 224 w 335"/>
                  <a:gd name="T29" fmla="*/ 163 h 335"/>
                  <a:gd name="T30" fmla="*/ 246 w 335"/>
                  <a:gd name="T31" fmla="*/ 133 h 335"/>
                  <a:gd name="T32" fmla="*/ 281 w 335"/>
                  <a:gd name="T33" fmla="*/ 130 h 335"/>
                  <a:gd name="T34" fmla="*/ 306 w 335"/>
                  <a:gd name="T35" fmla="*/ 153 h 335"/>
                  <a:gd name="T36" fmla="*/ 315 w 335"/>
                  <a:gd name="T37" fmla="*/ 184 h 335"/>
                  <a:gd name="T38" fmla="*/ 263 w 335"/>
                  <a:gd name="T39" fmla="*/ 276 h 335"/>
                  <a:gd name="T40" fmla="*/ 282 w 335"/>
                  <a:gd name="T41" fmla="*/ 215 h 335"/>
                  <a:gd name="T42" fmla="*/ 225 w 335"/>
                  <a:gd name="T43" fmla="*/ 187 h 335"/>
                  <a:gd name="T44" fmla="*/ 48 w 335"/>
                  <a:gd name="T45" fmla="*/ 157 h 335"/>
                  <a:gd name="T46" fmla="*/ 59 w 335"/>
                  <a:gd name="T47" fmla="*/ 97 h 335"/>
                  <a:gd name="T48" fmla="*/ 68 w 335"/>
                  <a:gd name="T49" fmla="*/ 60 h 335"/>
                  <a:gd name="T50" fmla="*/ 140 w 335"/>
                  <a:gd name="T51" fmla="*/ 35 h 335"/>
                  <a:gd name="T52" fmla="*/ 156 w 335"/>
                  <a:gd name="T53" fmla="*/ 35 h 335"/>
                  <a:gd name="T54" fmla="*/ 190 w 335"/>
                  <a:gd name="T55" fmla="*/ 33 h 335"/>
                  <a:gd name="T56" fmla="*/ 195 w 335"/>
                  <a:gd name="T57" fmla="*/ 60 h 335"/>
                  <a:gd name="T58" fmla="*/ 138 w 335"/>
                  <a:gd name="T59" fmla="*/ 64 h 335"/>
                  <a:gd name="T60" fmla="*/ 165 w 335"/>
                  <a:gd name="T61" fmla="*/ 77 h 335"/>
                  <a:gd name="T62" fmla="*/ 205 w 335"/>
                  <a:gd name="T63" fmla="*/ 92 h 335"/>
                  <a:gd name="T64" fmla="*/ 200 w 335"/>
                  <a:gd name="T65" fmla="*/ 119 h 335"/>
                  <a:gd name="T66" fmla="*/ 184 w 335"/>
                  <a:gd name="T67" fmla="*/ 120 h 335"/>
                  <a:gd name="T68" fmla="*/ 134 w 335"/>
                  <a:gd name="T69" fmla="*/ 148 h 335"/>
                  <a:gd name="T70" fmla="*/ 116 w 335"/>
                  <a:gd name="T71" fmla="*/ 167 h 335"/>
                  <a:gd name="T72" fmla="*/ 91 w 335"/>
                  <a:gd name="T73" fmla="*/ 147 h 335"/>
                  <a:gd name="T74" fmla="*/ 99 w 335"/>
                  <a:gd name="T75" fmla="*/ 171 h 335"/>
                  <a:gd name="T76" fmla="*/ 99 w 335"/>
                  <a:gd name="T77" fmla="*/ 197 h 335"/>
                  <a:gd name="T78" fmla="*/ 137 w 335"/>
                  <a:gd name="T79" fmla="*/ 222 h 335"/>
                  <a:gd name="T80" fmla="*/ 172 w 335"/>
                  <a:gd name="T81" fmla="*/ 247 h 335"/>
                  <a:gd name="T82" fmla="*/ 139 w 335"/>
                  <a:gd name="T83" fmla="*/ 295 h 335"/>
                  <a:gd name="T84" fmla="*/ 162 w 335"/>
                  <a:gd name="T85" fmla="*/ 318 h 335"/>
                  <a:gd name="T86" fmla="*/ 96 w 335"/>
                  <a:gd name="T87" fmla="*/ 277 h 335"/>
                  <a:gd name="T88" fmla="*/ 56 w 335"/>
                  <a:gd name="T89" fmla="*/ 231 h 335"/>
                  <a:gd name="T90" fmla="*/ 85 w 335"/>
                  <a:gd name="T91" fmla="*/ 209 h 335"/>
                  <a:gd name="T92" fmla="*/ 61 w 335"/>
                  <a:gd name="T93" fmla="*/ 174 h 335"/>
                  <a:gd name="T94" fmla="*/ 51 w 335"/>
                  <a:gd name="T95" fmla="*/ 14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5" h="335">
                    <a:moveTo>
                      <a:pt x="167" y="335"/>
                    </a:moveTo>
                    <a:cubicBezTo>
                      <a:pt x="260" y="335"/>
                      <a:pt x="335" y="260"/>
                      <a:pt x="335" y="168"/>
                    </a:cubicBezTo>
                    <a:cubicBezTo>
                      <a:pt x="335" y="75"/>
                      <a:pt x="260" y="0"/>
                      <a:pt x="167" y="0"/>
                    </a:cubicBezTo>
                    <a:cubicBezTo>
                      <a:pt x="75" y="0"/>
                      <a:pt x="0" y="75"/>
                      <a:pt x="0" y="168"/>
                    </a:cubicBezTo>
                    <a:cubicBezTo>
                      <a:pt x="0" y="260"/>
                      <a:pt x="75" y="335"/>
                      <a:pt x="167" y="335"/>
                    </a:cubicBezTo>
                    <a:close/>
                    <a:moveTo>
                      <a:pt x="257" y="55"/>
                    </a:moveTo>
                    <a:cubicBezTo>
                      <a:pt x="258" y="56"/>
                      <a:pt x="271" y="67"/>
                      <a:pt x="268" y="68"/>
                    </a:cubicBezTo>
                    <a:cubicBezTo>
                      <a:pt x="265" y="70"/>
                      <a:pt x="279" y="76"/>
                      <a:pt x="279" y="76"/>
                    </a:cubicBezTo>
                    <a:cubicBezTo>
                      <a:pt x="300" y="86"/>
                      <a:pt x="312" y="133"/>
                      <a:pt x="312" y="141"/>
                    </a:cubicBezTo>
                    <a:cubicBezTo>
                      <a:pt x="312" y="150"/>
                      <a:pt x="310" y="149"/>
                      <a:pt x="307" y="146"/>
                    </a:cubicBezTo>
                    <a:cubicBezTo>
                      <a:pt x="304" y="142"/>
                      <a:pt x="306" y="136"/>
                      <a:pt x="305" y="132"/>
                    </a:cubicBezTo>
                    <a:cubicBezTo>
                      <a:pt x="304" y="128"/>
                      <a:pt x="302" y="126"/>
                      <a:pt x="300" y="125"/>
                    </a:cubicBezTo>
                    <a:cubicBezTo>
                      <a:pt x="297" y="124"/>
                      <a:pt x="292" y="118"/>
                      <a:pt x="290" y="113"/>
                    </a:cubicBezTo>
                    <a:cubicBezTo>
                      <a:pt x="289" y="107"/>
                      <a:pt x="287" y="115"/>
                      <a:pt x="286" y="117"/>
                    </a:cubicBezTo>
                    <a:cubicBezTo>
                      <a:pt x="284" y="119"/>
                      <a:pt x="282" y="117"/>
                      <a:pt x="281" y="112"/>
                    </a:cubicBezTo>
                    <a:cubicBezTo>
                      <a:pt x="280" y="107"/>
                      <a:pt x="271" y="98"/>
                      <a:pt x="266" y="99"/>
                    </a:cubicBezTo>
                    <a:cubicBezTo>
                      <a:pt x="262" y="100"/>
                      <a:pt x="257" y="112"/>
                      <a:pt x="255" y="112"/>
                    </a:cubicBezTo>
                    <a:cubicBezTo>
                      <a:pt x="252" y="111"/>
                      <a:pt x="241" y="110"/>
                      <a:pt x="241" y="102"/>
                    </a:cubicBezTo>
                    <a:cubicBezTo>
                      <a:pt x="240" y="94"/>
                      <a:pt x="247" y="93"/>
                      <a:pt x="251" y="92"/>
                    </a:cubicBezTo>
                    <a:cubicBezTo>
                      <a:pt x="256" y="90"/>
                      <a:pt x="249" y="84"/>
                      <a:pt x="250" y="79"/>
                    </a:cubicBezTo>
                    <a:cubicBezTo>
                      <a:pt x="250" y="73"/>
                      <a:pt x="254" y="75"/>
                      <a:pt x="259" y="71"/>
                    </a:cubicBezTo>
                    <a:cubicBezTo>
                      <a:pt x="263" y="67"/>
                      <a:pt x="257" y="59"/>
                      <a:pt x="257" y="59"/>
                    </a:cubicBezTo>
                    <a:cubicBezTo>
                      <a:pt x="256" y="57"/>
                      <a:pt x="255" y="53"/>
                      <a:pt x="257" y="55"/>
                    </a:cubicBezTo>
                    <a:close/>
                    <a:moveTo>
                      <a:pt x="238" y="48"/>
                    </a:moveTo>
                    <a:cubicBezTo>
                      <a:pt x="240" y="44"/>
                      <a:pt x="249" y="55"/>
                      <a:pt x="251" y="58"/>
                    </a:cubicBezTo>
                    <a:cubicBezTo>
                      <a:pt x="252" y="61"/>
                      <a:pt x="253" y="70"/>
                      <a:pt x="247" y="69"/>
                    </a:cubicBezTo>
                    <a:cubicBezTo>
                      <a:pt x="242" y="68"/>
                      <a:pt x="244" y="63"/>
                      <a:pt x="243" y="62"/>
                    </a:cubicBezTo>
                    <a:cubicBezTo>
                      <a:pt x="241" y="60"/>
                      <a:pt x="235" y="68"/>
                      <a:pt x="233" y="64"/>
                    </a:cubicBezTo>
                    <a:cubicBezTo>
                      <a:pt x="231" y="59"/>
                      <a:pt x="238" y="48"/>
                      <a:pt x="238" y="48"/>
                    </a:cubicBezTo>
                    <a:close/>
                    <a:moveTo>
                      <a:pt x="224" y="163"/>
                    </a:moveTo>
                    <a:cubicBezTo>
                      <a:pt x="225" y="159"/>
                      <a:pt x="230" y="147"/>
                      <a:pt x="235" y="147"/>
                    </a:cubicBezTo>
                    <a:cubicBezTo>
                      <a:pt x="235" y="147"/>
                      <a:pt x="246" y="140"/>
                      <a:pt x="246" y="133"/>
                    </a:cubicBezTo>
                    <a:cubicBezTo>
                      <a:pt x="246" y="125"/>
                      <a:pt x="255" y="119"/>
                      <a:pt x="262" y="119"/>
                    </a:cubicBezTo>
                    <a:cubicBezTo>
                      <a:pt x="269" y="119"/>
                      <a:pt x="280" y="121"/>
                      <a:pt x="281" y="130"/>
                    </a:cubicBezTo>
                    <a:cubicBezTo>
                      <a:pt x="282" y="139"/>
                      <a:pt x="287" y="141"/>
                      <a:pt x="292" y="142"/>
                    </a:cubicBezTo>
                    <a:cubicBezTo>
                      <a:pt x="297" y="143"/>
                      <a:pt x="305" y="150"/>
                      <a:pt x="306" y="153"/>
                    </a:cubicBezTo>
                    <a:cubicBezTo>
                      <a:pt x="306" y="157"/>
                      <a:pt x="313" y="158"/>
                      <a:pt x="314" y="159"/>
                    </a:cubicBezTo>
                    <a:cubicBezTo>
                      <a:pt x="316" y="159"/>
                      <a:pt x="319" y="164"/>
                      <a:pt x="315" y="184"/>
                    </a:cubicBezTo>
                    <a:cubicBezTo>
                      <a:pt x="311" y="205"/>
                      <a:pt x="297" y="248"/>
                      <a:pt x="271" y="273"/>
                    </a:cubicBezTo>
                    <a:cubicBezTo>
                      <a:pt x="271" y="273"/>
                      <a:pt x="266" y="279"/>
                      <a:pt x="263" y="276"/>
                    </a:cubicBezTo>
                    <a:cubicBezTo>
                      <a:pt x="260" y="273"/>
                      <a:pt x="269" y="265"/>
                      <a:pt x="273" y="258"/>
                    </a:cubicBezTo>
                    <a:cubicBezTo>
                      <a:pt x="277" y="250"/>
                      <a:pt x="283" y="222"/>
                      <a:pt x="282" y="215"/>
                    </a:cubicBezTo>
                    <a:cubicBezTo>
                      <a:pt x="282" y="207"/>
                      <a:pt x="269" y="205"/>
                      <a:pt x="259" y="210"/>
                    </a:cubicBezTo>
                    <a:cubicBezTo>
                      <a:pt x="250" y="214"/>
                      <a:pt x="228" y="198"/>
                      <a:pt x="225" y="187"/>
                    </a:cubicBezTo>
                    <a:cubicBezTo>
                      <a:pt x="222" y="176"/>
                      <a:pt x="224" y="166"/>
                      <a:pt x="224" y="163"/>
                    </a:cubicBezTo>
                    <a:close/>
                    <a:moveTo>
                      <a:pt x="48" y="157"/>
                    </a:moveTo>
                    <a:cubicBezTo>
                      <a:pt x="48" y="148"/>
                      <a:pt x="48" y="127"/>
                      <a:pt x="49" y="124"/>
                    </a:cubicBezTo>
                    <a:cubicBezTo>
                      <a:pt x="50" y="120"/>
                      <a:pt x="51" y="100"/>
                      <a:pt x="59" y="97"/>
                    </a:cubicBezTo>
                    <a:cubicBezTo>
                      <a:pt x="68" y="94"/>
                      <a:pt x="65" y="86"/>
                      <a:pt x="64" y="79"/>
                    </a:cubicBezTo>
                    <a:cubicBezTo>
                      <a:pt x="63" y="73"/>
                      <a:pt x="61" y="65"/>
                      <a:pt x="68" y="60"/>
                    </a:cubicBezTo>
                    <a:cubicBezTo>
                      <a:pt x="68" y="60"/>
                      <a:pt x="95" y="38"/>
                      <a:pt x="133" y="28"/>
                    </a:cubicBezTo>
                    <a:cubicBezTo>
                      <a:pt x="133" y="28"/>
                      <a:pt x="140" y="28"/>
                      <a:pt x="140" y="35"/>
                    </a:cubicBezTo>
                    <a:cubicBezTo>
                      <a:pt x="139" y="42"/>
                      <a:pt x="149" y="36"/>
                      <a:pt x="150" y="35"/>
                    </a:cubicBezTo>
                    <a:cubicBezTo>
                      <a:pt x="152" y="33"/>
                      <a:pt x="155" y="32"/>
                      <a:pt x="156" y="35"/>
                    </a:cubicBezTo>
                    <a:cubicBezTo>
                      <a:pt x="157" y="38"/>
                      <a:pt x="163" y="35"/>
                      <a:pt x="165" y="33"/>
                    </a:cubicBezTo>
                    <a:cubicBezTo>
                      <a:pt x="167" y="30"/>
                      <a:pt x="177" y="24"/>
                      <a:pt x="190" y="33"/>
                    </a:cubicBezTo>
                    <a:cubicBezTo>
                      <a:pt x="202" y="41"/>
                      <a:pt x="213" y="58"/>
                      <a:pt x="210" y="59"/>
                    </a:cubicBezTo>
                    <a:cubicBezTo>
                      <a:pt x="208" y="60"/>
                      <a:pt x="197" y="68"/>
                      <a:pt x="195" y="60"/>
                    </a:cubicBezTo>
                    <a:cubicBezTo>
                      <a:pt x="193" y="52"/>
                      <a:pt x="182" y="49"/>
                      <a:pt x="174" y="50"/>
                    </a:cubicBezTo>
                    <a:cubicBezTo>
                      <a:pt x="166" y="51"/>
                      <a:pt x="139" y="53"/>
                      <a:pt x="138" y="64"/>
                    </a:cubicBezTo>
                    <a:cubicBezTo>
                      <a:pt x="137" y="74"/>
                      <a:pt x="155" y="71"/>
                      <a:pt x="155" y="81"/>
                    </a:cubicBezTo>
                    <a:cubicBezTo>
                      <a:pt x="156" y="92"/>
                      <a:pt x="163" y="88"/>
                      <a:pt x="165" y="77"/>
                    </a:cubicBezTo>
                    <a:cubicBezTo>
                      <a:pt x="167" y="67"/>
                      <a:pt x="175" y="53"/>
                      <a:pt x="188" y="61"/>
                    </a:cubicBezTo>
                    <a:cubicBezTo>
                      <a:pt x="201" y="69"/>
                      <a:pt x="204" y="81"/>
                      <a:pt x="205" y="92"/>
                    </a:cubicBezTo>
                    <a:cubicBezTo>
                      <a:pt x="205" y="102"/>
                      <a:pt x="208" y="109"/>
                      <a:pt x="208" y="114"/>
                    </a:cubicBezTo>
                    <a:cubicBezTo>
                      <a:pt x="208" y="120"/>
                      <a:pt x="203" y="128"/>
                      <a:pt x="200" y="119"/>
                    </a:cubicBezTo>
                    <a:cubicBezTo>
                      <a:pt x="196" y="110"/>
                      <a:pt x="193" y="97"/>
                      <a:pt x="189" y="102"/>
                    </a:cubicBezTo>
                    <a:cubicBezTo>
                      <a:pt x="185" y="107"/>
                      <a:pt x="192" y="119"/>
                      <a:pt x="184" y="120"/>
                    </a:cubicBezTo>
                    <a:cubicBezTo>
                      <a:pt x="176" y="121"/>
                      <a:pt x="170" y="114"/>
                      <a:pt x="162" y="119"/>
                    </a:cubicBezTo>
                    <a:cubicBezTo>
                      <a:pt x="154" y="124"/>
                      <a:pt x="138" y="143"/>
                      <a:pt x="134" y="148"/>
                    </a:cubicBezTo>
                    <a:cubicBezTo>
                      <a:pt x="130" y="154"/>
                      <a:pt x="121" y="147"/>
                      <a:pt x="119" y="152"/>
                    </a:cubicBezTo>
                    <a:cubicBezTo>
                      <a:pt x="117" y="157"/>
                      <a:pt x="119" y="167"/>
                      <a:pt x="116" y="167"/>
                    </a:cubicBezTo>
                    <a:cubicBezTo>
                      <a:pt x="112" y="167"/>
                      <a:pt x="108" y="159"/>
                      <a:pt x="109" y="154"/>
                    </a:cubicBezTo>
                    <a:cubicBezTo>
                      <a:pt x="111" y="149"/>
                      <a:pt x="99" y="147"/>
                      <a:pt x="91" y="147"/>
                    </a:cubicBezTo>
                    <a:cubicBezTo>
                      <a:pt x="83" y="148"/>
                      <a:pt x="73" y="169"/>
                      <a:pt x="78" y="171"/>
                    </a:cubicBezTo>
                    <a:cubicBezTo>
                      <a:pt x="84" y="174"/>
                      <a:pt x="102" y="159"/>
                      <a:pt x="99" y="171"/>
                    </a:cubicBezTo>
                    <a:cubicBezTo>
                      <a:pt x="95" y="183"/>
                      <a:pt x="84" y="183"/>
                      <a:pt x="91" y="187"/>
                    </a:cubicBezTo>
                    <a:cubicBezTo>
                      <a:pt x="97" y="191"/>
                      <a:pt x="101" y="191"/>
                      <a:pt x="99" y="197"/>
                    </a:cubicBezTo>
                    <a:cubicBezTo>
                      <a:pt x="97" y="203"/>
                      <a:pt x="92" y="207"/>
                      <a:pt x="97" y="210"/>
                    </a:cubicBezTo>
                    <a:cubicBezTo>
                      <a:pt x="103" y="213"/>
                      <a:pt x="127" y="216"/>
                      <a:pt x="137" y="222"/>
                    </a:cubicBezTo>
                    <a:cubicBezTo>
                      <a:pt x="147" y="228"/>
                      <a:pt x="158" y="231"/>
                      <a:pt x="167" y="232"/>
                    </a:cubicBezTo>
                    <a:cubicBezTo>
                      <a:pt x="175" y="233"/>
                      <a:pt x="175" y="240"/>
                      <a:pt x="172" y="247"/>
                    </a:cubicBezTo>
                    <a:cubicBezTo>
                      <a:pt x="168" y="255"/>
                      <a:pt x="166" y="272"/>
                      <a:pt x="154" y="275"/>
                    </a:cubicBezTo>
                    <a:cubicBezTo>
                      <a:pt x="141" y="278"/>
                      <a:pt x="149" y="288"/>
                      <a:pt x="139" y="295"/>
                    </a:cubicBezTo>
                    <a:cubicBezTo>
                      <a:pt x="129" y="303"/>
                      <a:pt x="142" y="312"/>
                      <a:pt x="150" y="313"/>
                    </a:cubicBezTo>
                    <a:cubicBezTo>
                      <a:pt x="158" y="314"/>
                      <a:pt x="164" y="313"/>
                      <a:pt x="162" y="318"/>
                    </a:cubicBezTo>
                    <a:cubicBezTo>
                      <a:pt x="160" y="323"/>
                      <a:pt x="139" y="318"/>
                      <a:pt x="121" y="312"/>
                    </a:cubicBezTo>
                    <a:cubicBezTo>
                      <a:pt x="102" y="306"/>
                      <a:pt x="99" y="287"/>
                      <a:pt x="96" y="277"/>
                    </a:cubicBezTo>
                    <a:cubicBezTo>
                      <a:pt x="92" y="268"/>
                      <a:pt x="74" y="266"/>
                      <a:pt x="68" y="264"/>
                    </a:cubicBezTo>
                    <a:cubicBezTo>
                      <a:pt x="61" y="262"/>
                      <a:pt x="47" y="233"/>
                      <a:pt x="56" y="231"/>
                    </a:cubicBezTo>
                    <a:cubicBezTo>
                      <a:pt x="64" y="228"/>
                      <a:pt x="62" y="225"/>
                      <a:pt x="65" y="221"/>
                    </a:cubicBezTo>
                    <a:cubicBezTo>
                      <a:pt x="68" y="216"/>
                      <a:pt x="81" y="210"/>
                      <a:pt x="85" y="209"/>
                    </a:cubicBezTo>
                    <a:cubicBezTo>
                      <a:pt x="89" y="208"/>
                      <a:pt x="89" y="197"/>
                      <a:pt x="83" y="195"/>
                    </a:cubicBezTo>
                    <a:cubicBezTo>
                      <a:pt x="76" y="192"/>
                      <a:pt x="63" y="183"/>
                      <a:pt x="61" y="174"/>
                    </a:cubicBezTo>
                    <a:cubicBezTo>
                      <a:pt x="60" y="165"/>
                      <a:pt x="56" y="137"/>
                      <a:pt x="57" y="135"/>
                    </a:cubicBezTo>
                    <a:cubicBezTo>
                      <a:pt x="58" y="133"/>
                      <a:pt x="51" y="139"/>
                      <a:pt x="51" y="148"/>
                    </a:cubicBezTo>
                    <a:cubicBezTo>
                      <a:pt x="51" y="157"/>
                      <a:pt x="48" y="167"/>
                      <a:pt x="48" y="157"/>
                    </a:cubicBez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grpSp>
        <p:sp>
          <p:nvSpPr>
            <p:cNvPr id="31" name="TextBox 30">
              <a:extLst>
                <a:ext uri="{FF2B5EF4-FFF2-40B4-BE49-F238E27FC236}">
                  <a16:creationId xmlns:a16="http://schemas.microsoft.com/office/drawing/2014/main" id="{7CB17D97-34EF-F742-B7BE-3ADB84C07A01}"/>
                </a:ext>
              </a:extLst>
            </p:cNvPr>
            <p:cNvSpPr txBox="1"/>
            <p:nvPr/>
          </p:nvSpPr>
          <p:spPr>
            <a:xfrm>
              <a:off x="4103644" y="3232902"/>
              <a:ext cx="855305" cy="360098"/>
            </a:xfrm>
            <a:prstGeom prst="rect">
              <a:avLst/>
            </a:prstGeom>
            <a:noFill/>
          </p:spPr>
          <p:txBody>
            <a:bodyPr wrap="square" rtlCol="0">
              <a:spAutoFit/>
            </a:bodyPr>
            <a:lstStyle/>
            <a:p>
              <a:pPr algn="ctr">
                <a:lnSpc>
                  <a:spcPct val="90000"/>
                </a:lnSpc>
              </a:pPr>
              <a:r>
                <a:rPr lang="en-US" sz="1400" b="1" dirty="0">
                  <a:solidFill>
                    <a:schemeClr val="accent5"/>
                  </a:solidFill>
                  <a:latin typeface="Arial" panose="020B0604020202020204" pitchFamily="34" charset="0"/>
                  <a:cs typeface="Arial" panose="020B0604020202020204" pitchFamily="34" charset="0"/>
                </a:rPr>
                <a:t>Open Web APIs</a:t>
              </a:r>
            </a:p>
          </p:txBody>
        </p:sp>
      </p:grpSp>
      <p:grpSp>
        <p:nvGrpSpPr>
          <p:cNvPr id="35" name="Group 34">
            <a:extLst>
              <a:ext uri="{FF2B5EF4-FFF2-40B4-BE49-F238E27FC236}">
                <a16:creationId xmlns:a16="http://schemas.microsoft.com/office/drawing/2014/main" id="{D83E7470-E83E-F74A-A4A5-417293576D6F}"/>
              </a:ext>
            </a:extLst>
          </p:cNvPr>
          <p:cNvGrpSpPr/>
          <p:nvPr/>
        </p:nvGrpSpPr>
        <p:grpSpPr>
          <a:xfrm>
            <a:off x="6631626" y="3230315"/>
            <a:ext cx="1140110" cy="865084"/>
            <a:chOff x="5120274" y="2798763"/>
            <a:chExt cx="855305" cy="648813"/>
          </a:xfrm>
        </p:grpSpPr>
        <p:sp>
          <p:nvSpPr>
            <p:cNvPr id="36" name="Freeform 22">
              <a:extLst>
                <a:ext uri="{FF2B5EF4-FFF2-40B4-BE49-F238E27FC236}">
                  <a16:creationId xmlns:a16="http://schemas.microsoft.com/office/drawing/2014/main" id="{06EE36B8-ACE0-AC4B-8702-58DA55896276}"/>
                </a:ext>
              </a:extLst>
            </p:cNvPr>
            <p:cNvSpPr>
              <a:spLocks noEditPoints="1"/>
            </p:cNvSpPr>
            <p:nvPr/>
          </p:nvSpPr>
          <p:spPr bwMode="auto">
            <a:xfrm>
              <a:off x="5307030" y="2798763"/>
              <a:ext cx="482600" cy="434975"/>
            </a:xfrm>
            <a:custGeom>
              <a:avLst/>
              <a:gdLst>
                <a:gd name="T0" fmla="*/ 243 w 536"/>
                <a:gd name="T1" fmla="*/ 228 h 483"/>
                <a:gd name="T2" fmla="*/ 292 w 536"/>
                <a:gd name="T3" fmla="*/ 257 h 483"/>
                <a:gd name="T4" fmla="*/ 201 w 536"/>
                <a:gd name="T5" fmla="*/ 276 h 483"/>
                <a:gd name="T6" fmla="*/ 101 w 536"/>
                <a:gd name="T7" fmla="*/ 217 h 483"/>
                <a:gd name="T8" fmla="*/ 76 w 536"/>
                <a:gd name="T9" fmla="*/ 123 h 483"/>
                <a:gd name="T10" fmla="*/ 110 w 536"/>
                <a:gd name="T11" fmla="*/ 64 h 483"/>
                <a:gd name="T12" fmla="*/ 204 w 536"/>
                <a:gd name="T13" fmla="*/ 39 h 483"/>
                <a:gd name="T14" fmla="*/ 305 w 536"/>
                <a:gd name="T15" fmla="*/ 98 h 483"/>
                <a:gd name="T16" fmla="*/ 338 w 536"/>
                <a:gd name="T17" fmla="*/ 170 h 483"/>
                <a:gd name="T18" fmla="*/ 200 w 536"/>
                <a:gd name="T19" fmla="*/ 89 h 483"/>
                <a:gd name="T20" fmla="*/ 141 w 536"/>
                <a:gd name="T21" fmla="*/ 105 h 483"/>
                <a:gd name="T22" fmla="*/ 126 w 536"/>
                <a:gd name="T23" fmla="*/ 130 h 483"/>
                <a:gd name="T24" fmla="*/ 142 w 536"/>
                <a:gd name="T25" fmla="*/ 188 h 483"/>
                <a:gd name="T26" fmla="*/ 206 w 536"/>
                <a:gd name="T27" fmla="*/ 226 h 483"/>
                <a:gd name="T28" fmla="*/ 243 w 536"/>
                <a:gd name="T29" fmla="*/ 228 h 483"/>
                <a:gd name="T30" fmla="*/ 328 w 536"/>
                <a:gd name="T31" fmla="*/ 68 h 483"/>
                <a:gd name="T32" fmla="*/ 392 w 536"/>
                <a:gd name="T33" fmla="*/ 105 h 483"/>
                <a:gd name="T34" fmla="*/ 407 w 536"/>
                <a:gd name="T35" fmla="*/ 163 h 483"/>
                <a:gd name="T36" fmla="*/ 392 w 536"/>
                <a:gd name="T37" fmla="*/ 189 h 483"/>
                <a:gd name="T38" fmla="*/ 334 w 536"/>
                <a:gd name="T39" fmla="*/ 204 h 483"/>
                <a:gd name="T40" fmla="*/ 195 w 536"/>
                <a:gd name="T41" fmla="*/ 123 h 483"/>
                <a:gd name="T42" fmla="*/ 229 w 536"/>
                <a:gd name="T43" fmla="*/ 196 h 483"/>
                <a:gd name="T44" fmla="*/ 329 w 536"/>
                <a:gd name="T45" fmla="*/ 254 h 483"/>
                <a:gd name="T46" fmla="*/ 424 w 536"/>
                <a:gd name="T47" fmla="*/ 229 h 483"/>
                <a:gd name="T48" fmla="*/ 458 w 536"/>
                <a:gd name="T49" fmla="*/ 171 h 483"/>
                <a:gd name="T50" fmla="*/ 433 w 536"/>
                <a:gd name="T51" fmla="*/ 76 h 483"/>
                <a:gd name="T52" fmla="*/ 332 w 536"/>
                <a:gd name="T53" fmla="*/ 18 h 483"/>
                <a:gd name="T54" fmla="*/ 242 w 536"/>
                <a:gd name="T55" fmla="*/ 37 h 483"/>
                <a:gd name="T56" fmla="*/ 291 w 536"/>
                <a:gd name="T57" fmla="*/ 65 h 483"/>
                <a:gd name="T58" fmla="*/ 328 w 536"/>
                <a:gd name="T59" fmla="*/ 68 h 483"/>
                <a:gd name="T60" fmla="*/ 536 w 536"/>
                <a:gd name="T61" fmla="*/ 343 h 483"/>
                <a:gd name="T62" fmla="*/ 510 w 536"/>
                <a:gd name="T63" fmla="*/ 317 h 483"/>
                <a:gd name="T64" fmla="*/ 26 w 536"/>
                <a:gd name="T65" fmla="*/ 317 h 483"/>
                <a:gd name="T66" fmla="*/ 0 w 536"/>
                <a:gd name="T67" fmla="*/ 343 h 483"/>
                <a:gd name="T68" fmla="*/ 26 w 536"/>
                <a:gd name="T69" fmla="*/ 369 h 483"/>
                <a:gd name="T70" fmla="*/ 253 w 536"/>
                <a:gd name="T71" fmla="*/ 369 h 483"/>
                <a:gd name="T72" fmla="*/ 186 w 536"/>
                <a:gd name="T73" fmla="*/ 464 h 483"/>
                <a:gd name="T74" fmla="*/ 195 w 536"/>
                <a:gd name="T75" fmla="*/ 483 h 483"/>
                <a:gd name="T76" fmla="*/ 341 w 536"/>
                <a:gd name="T77" fmla="*/ 483 h 483"/>
                <a:gd name="T78" fmla="*/ 351 w 536"/>
                <a:gd name="T79" fmla="*/ 464 h 483"/>
                <a:gd name="T80" fmla="*/ 284 w 536"/>
                <a:gd name="T81" fmla="*/ 369 h 483"/>
                <a:gd name="T82" fmla="*/ 510 w 536"/>
                <a:gd name="T83" fmla="*/ 369 h 483"/>
                <a:gd name="T84" fmla="*/ 536 w 536"/>
                <a:gd name="T85" fmla="*/ 343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6" h="483">
                  <a:moveTo>
                    <a:pt x="243" y="228"/>
                  </a:moveTo>
                  <a:cubicBezTo>
                    <a:pt x="292" y="257"/>
                    <a:pt x="292" y="257"/>
                    <a:pt x="292" y="257"/>
                  </a:cubicBezTo>
                  <a:cubicBezTo>
                    <a:pt x="272" y="285"/>
                    <a:pt x="232" y="294"/>
                    <a:pt x="201" y="276"/>
                  </a:cubicBezTo>
                  <a:cubicBezTo>
                    <a:pt x="101" y="217"/>
                    <a:pt x="101" y="217"/>
                    <a:pt x="101" y="217"/>
                  </a:cubicBezTo>
                  <a:cubicBezTo>
                    <a:pt x="68" y="198"/>
                    <a:pt x="56" y="155"/>
                    <a:pt x="76" y="123"/>
                  </a:cubicBezTo>
                  <a:cubicBezTo>
                    <a:pt x="110" y="64"/>
                    <a:pt x="110" y="64"/>
                    <a:pt x="110" y="64"/>
                  </a:cubicBezTo>
                  <a:cubicBezTo>
                    <a:pt x="129" y="31"/>
                    <a:pt x="171" y="20"/>
                    <a:pt x="204" y="39"/>
                  </a:cubicBezTo>
                  <a:cubicBezTo>
                    <a:pt x="305" y="98"/>
                    <a:pt x="305" y="98"/>
                    <a:pt x="305" y="98"/>
                  </a:cubicBezTo>
                  <a:cubicBezTo>
                    <a:pt x="331" y="113"/>
                    <a:pt x="343" y="142"/>
                    <a:pt x="338" y="170"/>
                  </a:cubicBezTo>
                  <a:cubicBezTo>
                    <a:pt x="200" y="89"/>
                    <a:pt x="200" y="89"/>
                    <a:pt x="200" y="89"/>
                  </a:cubicBezTo>
                  <a:cubicBezTo>
                    <a:pt x="179" y="77"/>
                    <a:pt x="153" y="84"/>
                    <a:pt x="141" y="105"/>
                  </a:cubicBezTo>
                  <a:cubicBezTo>
                    <a:pt x="126" y="130"/>
                    <a:pt x="126" y="130"/>
                    <a:pt x="126" y="130"/>
                  </a:cubicBezTo>
                  <a:cubicBezTo>
                    <a:pt x="115" y="150"/>
                    <a:pt x="122" y="177"/>
                    <a:pt x="142" y="188"/>
                  </a:cubicBezTo>
                  <a:cubicBezTo>
                    <a:pt x="206" y="226"/>
                    <a:pt x="206" y="226"/>
                    <a:pt x="206" y="226"/>
                  </a:cubicBezTo>
                  <a:cubicBezTo>
                    <a:pt x="218" y="233"/>
                    <a:pt x="231" y="233"/>
                    <a:pt x="243" y="228"/>
                  </a:cubicBezTo>
                  <a:close/>
                  <a:moveTo>
                    <a:pt x="328" y="68"/>
                  </a:moveTo>
                  <a:cubicBezTo>
                    <a:pt x="392" y="105"/>
                    <a:pt x="392" y="105"/>
                    <a:pt x="392" y="105"/>
                  </a:cubicBezTo>
                  <a:cubicBezTo>
                    <a:pt x="412" y="117"/>
                    <a:pt x="419" y="143"/>
                    <a:pt x="407" y="163"/>
                  </a:cubicBezTo>
                  <a:cubicBezTo>
                    <a:pt x="392" y="189"/>
                    <a:pt x="392" y="189"/>
                    <a:pt x="392" y="189"/>
                  </a:cubicBezTo>
                  <a:cubicBezTo>
                    <a:pt x="381" y="209"/>
                    <a:pt x="354" y="216"/>
                    <a:pt x="334" y="204"/>
                  </a:cubicBezTo>
                  <a:cubicBezTo>
                    <a:pt x="195" y="123"/>
                    <a:pt x="195" y="123"/>
                    <a:pt x="195" y="123"/>
                  </a:cubicBezTo>
                  <a:cubicBezTo>
                    <a:pt x="190" y="151"/>
                    <a:pt x="203" y="181"/>
                    <a:pt x="229" y="196"/>
                  </a:cubicBezTo>
                  <a:cubicBezTo>
                    <a:pt x="329" y="254"/>
                    <a:pt x="329" y="254"/>
                    <a:pt x="329" y="254"/>
                  </a:cubicBezTo>
                  <a:cubicBezTo>
                    <a:pt x="362" y="274"/>
                    <a:pt x="405" y="262"/>
                    <a:pt x="424" y="229"/>
                  </a:cubicBezTo>
                  <a:cubicBezTo>
                    <a:pt x="458" y="171"/>
                    <a:pt x="458" y="171"/>
                    <a:pt x="458" y="171"/>
                  </a:cubicBezTo>
                  <a:cubicBezTo>
                    <a:pt x="477" y="138"/>
                    <a:pt x="466" y="95"/>
                    <a:pt x="433" y="76"/>
                  </a:cubicBezTo>
                  <a:cubicBezTo>
                    <a:pt x="332" y="18"/>
                    <a:pt x="332" y="18"/>
                    <a:pt x="332" y="18"/>
                  </a:cubicBezTo>
                  <a:cubicBezTo>
                    <a:pt x="302" y="0"/>
                    <a:pt x="262" y="8"/>
                    <a:pt x="242" y="37"/>
                  </a:cubicBezTo>
                  <a:cubicBezTo>
                    <a:pt x="291" y="65"/>
                    <a:pt x="291" y="65"/>
                    <a:pt x="291" y="65"/>
                  </a:cubicBezTo>
                  <a:cubicBezTo>
                    <a:pt x="302" y="60"/>
                    <a:pt x="316" y="61"/>
                    <a:pt x="328" y="68"/>
                  </a:cubicBezTo>
                  <a:close/>
                  <a:moveTo>
                    <a:pt x="536" y="343"/>
                  </a:moveTo>
                  <a:cubicBezTo>
                    <a:pt x="536" y="329"/>
                    <a:pt x="525" y="317"/>
                    <a:pt x="510" y="317"/>
                  </a:cubicBezTo>
                  <a:cubicBezTo>
                    <a:pt x="26" y="317"/>
                    <a:pt x="26" y="317"/>
                    <a:pt x="26" y="317"/>
                  </a:cubicBezTo>
                  <a:cubicBezTo>
                    <a:pt x="12" y="317"/>
                    <a:pt x="0" y="329"/>
                    <a:pt x="0" y="343"/>
                  </a:cubicBezTo>
                  <a:cubicBezTo>
                    <a:pt x="0" y="357"/>
                    <a:pt x="12" y="369"/>
                    <a:pt x="26" y="369"/>
                  </a:cubicBezTo>
                  <a:cubicBezTo>
                    <a:pt x="253" y="369"/>
                    <a:pt x="253" y="369"/>
                    <a:pt x="253" y="369"/>
                  </a:cubicBezTo>
                  <a:cubicBezTo>
                    <a:pt x="186" y="464"/>
                    <a:pt x="186" y="464"/>
                    <a:pt x="186" y="464"/>
                  </a:cubicBezTo>
                  <a:cubicBezTo>
                    <a:pt x="179" y="475"/>
                    <a:pt x="183" y="483"/>
                    <a:pt x="195" y="483"/>
                  </a:cubicBezTo>
                  <a:cubicBezTo>
                    <a:pt x="341" y="483"/>
                    <a:pt x="341" y="483"/>
                    <a:pt x="341" y="483"/>
                  </a:cubicBezTo>
                  <a:cubicBezTo>
                    <a:pt x="354" y="483"/>
                    <a:pt x="358" y="475"/>
                    <a:pt x="351" y="464"/>
                  </a:cubicBezTo>
                  <a:cubicBezTo>
                    <a:pt x="284" y="369"/>
                    <a:pt x="284" y="369"/>
                    <a:pt x="284" y="369"/>
                  </a:cubicBezTo>
                  <a:cubicBezTo>
                    <a:pt x="510" y="369"/>
                    <a:pt x="510" y="369"/>
                    <a:pt x="510" y="369"/>
                  </a:cubicBezTo>
                  <a:cubicBezTo>
                    <a:pt x="525" y="369"/>
                    <a:pt x="536" y="357"/>
                    <a:pt x="536" y="343"/>
                  </a:cubicBez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A5502E8D-6472-0D48-86DA-AD68729EA896}"/>
                </a:ext>
              </a:extLst>
            </p:cNvPr>
            <p:cNvSpPr txBox="1"/>
            <p:nvPr/>
          </p:nvSpPr>
          <p:spPr>
            <a:xfrm>
              <a:off x="5120274" y="3232902"/>
              <a:ext cx="855305" cy="214674"/>
            </a:xfrm>
            <a:prstGeom prst="rect">
              <a:avLst/>
            </a:prstGeom>
            <a:noFill/>
          </p:spPr>
          <p:txBody>
            <a:bodyPr wrap="square" rtlCol="0">
              <a:spAutoFit/>
            </a:bodyPr>
            <a:lstStyle/>
            <a:p>
              <a:pPr algn="ctr">
                <a:lnSpc>
                  <a:spcPct val="90000"/>
                </a:lnSpc>
              </a:pPr>
              <a:r>
                <a:rPr lang="en-US" sz="1400" b="1" dirty="0">
                  <a:solidFill>
                    <a:schemeClr val="accent5"/>
                  </a:solidFill>
                  <a:latin typeface="Arial" panose="020B0604020202020204" pitchFamily="34" charset="0"/>
                  <a:cs typeface="Arial" panose="020B0604020202020204" pitchFamily="34" charset="0"/>
                </a:rPr>
                <a:t>B2B APIs</a:t>
              </a:r>
            </a:p>
          </p:txBody>
        </p:sp>
      </p:grpSp>
      <p:grpSp>
        <p:nvGrpSpPr>
          <p:cNvPr id="38" name="Group 37">
            <a:extLst>
              <a:ext uri="{FF2B5EF4-FFF2-40B4-BE49-F238E27FC236}">
                <a16:creationId xmlns:a16="http://schemas.microsoft.com/office/drawing/2014/main" id="{DA130CF6-117D-AE45-95CD-0087517D1DA7}"/>
              </a:ext>
            </a:extLst>
          </p:cNvPr>
          <p:cNvGrpSpPr/>
          <p:nvPr/>
        </p:nvGrpSpPr>
        <p:grpSpPr>
          <a:xfrm>
            <a:off x="9897622" y="3664234"/>
            <a:ext cx="1140110" cy="677983"/>
            <a:chOff x="4103644" y="3084513"/>
            <a:chExt cx="855305" cy="508487"/>
          </a:xfrm>
        </p:grpSpPr>
        <p:sp>
          <p:nvSpPr>
            <p:cNvPr id="39" name="Freeform 25">
              <a:extLst>
                <a:ext uri="{FF2B5EF4-FFF2-40B4-BE49-F238E27FC236}">
                  <a16:creationId xmlns:a16="http://schemas.microsoft.com/office/drawing/2014/main" id="{876A893B-5B35-AD46-8D00-F1B9BEE83CAC}"/>
                </a:ext>
              </a:extLst>
            </p:cNvPr>
            <p:cNvSpPr>
              <a:spLocks/>
            </p:cNvSpPr>
            <p:nvPr/>
          </p:nvSpPr>
          <p:spPr bwMode="auto">
            <a:xfrm>
              <a:off x="4289443" y="3084513"/>
              <a:ext cx="482600" cy="149225"/>
            </a:xfrm>
            <a:custGeom>
              <a:avLst/>
              <a:gdLst>
                <a:gd name="T0" fmla="*/ 511 w 536"/>
                <a:gd name="T1" fmla="*/ 0 h 166"/>
                <a:gd name="T2" fmla="*/ 26 w 536"/>
                <a:gd name="T3" fmla="*/ 0 h 166"/>
                <a:gd name="T4" fmla="*/ 0 w 536"/>
                <a:gd name="T5" fmla="*/ 26 h 166"/>
                <a:gd name="T6" fmla="*/ 26 w 536"/>
                <a:gd name="T7" fmla="*/ 52 h 166"/>
                <a:gd name="T8" fmla="*/ 253 w 536"/>
                <a:gd name="T9" fmla="*/ 52 h 166"/>
                <a:gd name="T10" fmla="*/ 186 w 536"/>
                <a:gd name="T11" fmla="*/ 147 h 166"/>
                <a:gd name="T12" fmla="*/ 195 w 536"/>
                <a:gd name="T13" fmla="*/ 166 h 166"/>
                <a:gd name="T14" fmla="*/ 341 w 536"/>
                <a:gd name="T15" fmla="*/ 166 h 166"/>
                <a:gd name="T16" fmla="*/ 351 w 536"/>
                <a:gd name="T17" fmla="*/ 147 h 166"/>
                <a:gd name="T18" fmla="*/ 284 w 536"/>
                <a:gd name="T19" fmla="*/ 52 h 166"/>
                <a:gd name="T20" fmla="*/ 511 w 536"/>
                <a:gd name="T21" fmla="*/ 52 h 166"/>
                <a:gd name="T22" fmla="*/ 536 w 536"/>
                <a:gd name="T23" fmla="*/ 26 h 166"/>
                <a:gd name="T24" fmla="*/ 511 w 536"/>
                <a:gd name="T25"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6" h="166">
                  <a:moveTo>
                    <a:pt x="511" y="0"/>
                  </a:moveTo>
                  <a:cubicBezTo>
                    <a:pt x="26" y="0"/>
                    <a:pt x="26" y="0"/>
                    <a:pt x="26" y="0"/>
                  </a:cubicBezTo>
                  <a:cubicBezTo>
                    <a:pt x="12" y="0"/>
                    <a:pt x="0" y="12"/>
                    <a:pt x="0" y="26"/>
                  </a:cubicBezTo>
                  <a:cubicBezTo>
                    <a:pt x="0" y="40"/>
                    <a:pt x="12" y="52"/>
                    <a:pt x="26" y="52"/>
                  </a:cubicBezTo>
                  <a:cubicBezTo>
                    <a:pt x="253" y="52"/>
                    <a:pt x="253" y="52"/>
                    <a:pt x="253" y="52"/>
                  </a:cubicBezTo>
                  <a:cubicBezTo>
                    <a:pt x="186" y="147"/>
                    <a:pt x="186" y="147"/>
                    <a:pt x="186" y="147"/>
                  </a:cubicBezTo>
                  <a:cubicBezTo>
                    <a:pt x="179" y="158"/>
                    <a:pt x="183" y="166"/>
                    <a:pt x="195" y="166"/>
                  </a:cubicBezTo>
                  <a:cubicBezTo>
                    <a:pt x="341" y="166"/>
                    <a:pt x="341" y="166"/>
                    <a:pt x="341" y="166"/>
                  </a:cubicBezTo>
                  <a:cubicBezTo>
                    <a:pt x="354" y="166"/>
                    <a:pt x="358" y="158"/>
                    <a:pt x="351" y="147"/>
                  </a:cubicBezTo>
                  <a:cubicBezTo>
                    <a:pt x="284" y="52"/>
                    <a:pt x="284" y="52"/>
                    <a:pt x="284" y="52"/>
                  </a:cubicBezTo>
                  <a:cubicBezTo>
                    <a:pt x="511" y="52"/>
                    <a:pt x="511" y="52"/>
                    <a:pt x="511" y="52"/>
                  </a:cubicBezTo>
                  <a:cubicBezTo>
                    <a:pt x="525" y="52"/>
                    <a:pt x="536" y="40"/>
                    <a:pt x="536" y="26"/>
                  </a:cubicBezTo>
                  <a:cubicBezTo>
                    <a:pt x="536" y="12"/>
                    <a:pt x="525" y="0"/>
                    <a:pt x="511" y="0"/>
                  </a:cubicBez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20BC083F-F3AE-6949-8717-C053214C96EE}"/>
                </a:ext>
              </a:extLst>
            </p:cNvPr>
            <p:cNvSpPr txBox="1"/>
            <p:nvPr/>
          </p:nvSpPr>
          <p:spPr>
            <a:xfrm>
              <a:off x="4103644" y="3232902"/>
              <a:ext cx="855305" cy="360098"/>
            </a:xfrm>
            <a:prstGeom prst="rect">
              <a:avLst/>
            </a:prstGeom>
            <a:noFill/>
          </p:spPr>
          <p:txBody>
            <a:bodyPr wrap="square" rtlCol="0">
              <a:spAutoFit/>
            </a:bodyPr>
            <a:lstStyle/>
            <a:p>
              <a:pPr algn="ctr">
                <a:lnSpc>
                  <a:spcPct val="90000"/>
                </a:lnSpc>
              </a:pPr>
              <a:r>
                <a:rPr lang="en-US" sz="1400" b="1" dirty="0">
                  <a:solidFill>
                    <a:schemeClr val="accent5"/>
                  </a:solidFill>
                  <a:latin typeface="Arial" panose="020B0604020202020204" pitchFamily="34" charset="0"/>
                  <a:cs typeface="Arial" panose="020B0604020202020204" pitchFamily="34" charset="0"/>
                </a:rPr>
                <a:t>Product APIs</a:t>
              </a:r>
            </a:p>
          </p:txBody>
        </p:sp>
      </p:grpSp>
      <p:sp>
        <p:nvSpPr>
          <p:cNvPr id="41" name="Freeform 20">
            <a:extLst>
              <a:ext uri="{FF2B5EF4-FFF2-40B4-BE49-F238E27FC236}">
                <a16:creationId xmlns:a16="http://schemas.microsoft.com/office/drawing/2014/main" id="{14242B3E-1592-114D-9C58-F87899F498A2}"/>
              </a:ext>
            </a:extLst>
          </p:cNvPr>
          <p:cNvSpPr>
            <a:spLocks noEditPoints="1"/>
          </p:cNvSpPr>
          <p:nvPr/>
        </p:nvSpPr>
        <p:spPr bwMode="auto">
          <a:xfrm>
            <a:off x="10201367" y="3174598"/>
            <a:ext cx="529029" cy="457200"/>
          </a:xfrm>
          <a:custGeom>
            <a:avLst/>
            <a:gdLst>
              <a:gd name="T0" fmla="*/ 422 w 440"/>
              <a:gd name="T1" fmla="*/ 316 h 380"/>
              <a:gd name="T2" fmla="*/ 235 w 440"/>
              <a:gd name="T3" fmla="*/ 378 h 380"/>
              <a:gd name="T4" fmla="*/ 220 w 440"/>
              <a:gd name="T5" fmla="*/ 380 h 380"/>
              <a:gd name="T6" fmla="*/ 205 w 440"/>
              <a:gd name="T7" fmla="*/ 378 h 380"/>
              <a:gd name="T8" fmla="*/ 19 w 440"/>
              <a:gd name="T9" fmla="*/ 316 h 380"/>
              <a:gd name="T10" fmla="*/ 0 w 440"/>
              <a:gd name="T11" fmla="*/ 297 h 380"/>
              <a:gd name="T12" fmla="*/ 19 w 440"/>
              <a:gd name="T13" fmla="*/ 277 h 380"/>
              <a:gd name="T14" fmla="*/ 21 w 440"/>
              <a:gd name="T15" fmla="*/ 277 h 380"/>
              <a:gd name="T16" fmla="*/ 189 w 440"/>
              <a:gd name="T17" fmla="*/ 332 h 380"/>
              <a:gd name="T18" fmla="*/ 220 w 440"/>
              <a:gd name="T19" fmla="*/ 337 h 380"/>
              <a:gd name="T20" fmla="*/ 251 w 440"/>
              <a:gd name="T21" fmla="*/ 332 h 380"/>
              <a:gd name="T22" fmla="*/ 420 w 440"/>
              <a:gd name="T23" fmla="*/ 277 h 380"/>
              <a:gd name="T24" fmla="*/ 422 w 440"/>
              <a:gd name="T25" fmla="*/ 277 h 380"/>
              <a:gd name="T26" fmla="*/ 440 w 440"/>
              <a:gd name="T27" fmla="*/ 297 h 380"/>
              <a:gd name="T28" fmla="*/ 422 w 440"/>
              <a:gd name="T29" fmla="*/ 316 h 380"/>
              <a:gd name="T30" fmla="*/ 440 w 440"/>
              <a:gd name="T31" fmla="*/ 202 h 380"/>
              <a:gd name="T32" fmla="*/ 422 w 440"/>
              <a:gd name="T33" fmla="*/ 222 h 380"/>
              <a:gd name="T34" fmla="*/ 235 w 440"/>
              <a:gd name="T35" fmla="*/ 283 h 380"/>
              <a:gd name="T36" fmla="*/ 220 w 440"/>
              <a:gd name="T37" fmla="*/ 286 h 380"/>
              <a:gd name="T38" fmla="*/ 205 w 440"/>
              <a:gd name="T39" fmla="*/ 283 h 380"/>
              <a:gd name="T40" fmla="*/ 19 w 440"/>
              <a:gd name="T41" fmla="*/ 222 h 380"/>
              <a:gd name="T42" fmla="*/ 0 w 440"/>
              <a:gd name="T43" fmla="*/ 202 h 380"/>
              <a:gd name="T44" fmla="*/ 0 w 440"/>
              <a:gd name="T45" fmla="*/ 202 h 380"/>
              <a:gd name="T46" fmla="*/ 0 w 440"/>
              <a:gd name="T47" fmla="*/ 179 h 380"/>
              <a:gd name="T48" fmla="*/ 0 w 440"/>
              <a:gd name="T49" fmla="*/ 179 h 380"/>
              <a:gd name="T50" fmla="*/ 19 w 440"/>
              <a:gd name="T51" fmla="*/ 160 h 380"/>
              <a:gd name="T52" fmla="*/ 21 w 440"/>
              <a:gd name="T53" fmla="*/ 159 h 380"/>
              <a:gd name="T54" fmla="*/ 82 w 440"/>
              <a:gd name="T55" fmla="*/ 179 h 380"/>
              <a:gd name="T56" fmla="*/ 153 w 440"/>
              <a:gd name="T57" fmla="*/ 202 h 380"/>
              <a:gd name="T58" fmla="*/ 189 w 440"/>
              <a:gd name="T59" fmla="*/ 214 h 380"/>
              <a:gd name="T60" fmla="*/ 220 w 440"/>
              <a:gd name="T61" fmla="*/ 219 h 380"/>
              <a:gd name="T62" fmla="*/ 251 w 440"/>
              <a:gd name="T63" fmla="*/ 215 h 380"/>
              <a:gd name="T64" fmla="*/ 288 w 440"/>
              <a:gd name="T65" fmla="*/ 202 h 380"/>
              <a:gd name="T66" fmla="*/ 359 w 440"/>
              <a:gd name="T67" fmla="*/ 179 h 380"/>
              <a:gd name="T68" fmla="*/ 420 w 440"/>
              <a:gd name="T69" fmla="*/ 159 h 380"/>
              <a:gd name="T70" fmla="*/ 422 w 440"/>
              <a:gd name="T71" fmla="*/ 160 h 380"/>
              <a:gd name="T72" fmla="*/ 440 w 440"/>
              <a:gd name="T73" fmla="*/ 179 h 380"/>
              <a:gd name="T74" fmla="*/ 440 w 440"/>
              <a:gd name="T75" fmla="*/ 202 h 380"/>
              <a:gd name="T76" fmla="*/ 422 w 440"/>
              <a:gd name="T77" fmla="*/ 104 h 380"/>
              <a:gd name="T78" fmla="*/ 235 w 440"/>
              <a:gd name="T79" fmla="*/ 166 h 380"/>
              <a:gd name="T80" fmla="*/ 220 w 440"/>
              <a:gd name="T81" fmla="*/ 168 h 380"/>
              <a:gd name="T82" fmla="*/ 205 w 440"/>
              <a:gd name="T83" fmla="*/ 166 h 380"/>
              <a:gd name="T84" fmla="*/ 19 w 440"/>
              <a:gd name="T85" fmla="*/ 104 h 380"/>
              <a:gd name="T86" fmla="*/ 0 w 440"/>
              <a:gd name="T87" fmla="*/ 85 h 380"/>
              <a:gd name="T88" fmla="*/ 19 w 440"/>
              <a:gd name="T89" fmla="*/ 65 h 380"/>
              <a:gd name="T90" fmla="*/ 205 w 440"/>
              <a:gd name="T91" fmla="*/ 4 h 380"/>
              <a:gd name="T92" fmla="*/ 235 w 440"/>
              <a:gd name="T93" fmla="*/ 4 h 380"/>
              <a:gd name="T94" fmla="*/ 422 w 440"/>
              <a:gd name="T95" fmla="*/ 65 h 380"/>
              <a:gd name="T96" fmla="*/ 440 w 440"/>
              <a:gd name="T97" fmla="*/ 85 h 380"/>
              <a:gd name="T98" fmla="*/ 422 w 440"/>
              <a:gd name="T99" fmla="*/ 10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0" h="380">
                <a:moveTo>
                  <a:pt x="422" y="316"/>
                </a:moveTo>
                <a:cubicBezTo>
                  <a:pt x="235" y="378"/>
                  <a:pt x="235" y="378"/>
                  <a:pt x="235" y="378"/>
                </a:cubicBezTo>
                <a:cubicBezTo>
                  <a:pt x="230" y="379"/>
                  <a:pt x="225" y="380"/>
                  <a:pt x="220" y="380"/>
                </a:cubicBezTo>
                <a:cubicBezTo>
                  <a:pt x="215" y="380"/>
                  <a:pt x="210" y="379"/>
                  <a:pt x="205" y="378"/>
                </a:cubicBezTo>
                <a:cubicBezTo>
                  <a:pt x="19" y="316"/>
                  <a:pt x="19" y="316"/>
                  <a:pt x="19" y="316"/>
                </a:cubicBezTo>
                <a:cubicBezTo>
                  <a:pt x="7" y="313"/>
                  <a:pt x="0" y="305"/>
                  <a:pt x="0" y="297"/>
                </a:cubicBezTo>
                <a:cubicBezTo>
                  <a:pt x="0" y="289"/>
                  <a:pt x="7" y="281"/>
                  <a:pt x="19" y="277"/>
                </a:cubicBezTo>
                <a:cubicBezTo>
                  <a:pt x="21" y="277"/>
                  <a:pt x="21" y="277"/>
                  <a:pt x="21" y="277"/>
                </a:cubicBezTo>
                <a:cubicBezTo>
                  <a:pt x="189" y="332"/>
                  <a:pt x="189" y="332"/>
                  <a:pt x="189" y="332"/>
                </a:cubicBezTo>
                <a:cubicBezTo>
                  <a:pt x="199" y="336"/>
                  <a:pt x="209" y="337"/>
                  <a:pt x="220" y="337"/>
                </a:cubicBezTo>
                <a:cubicBezTo>
                  <a:pt x="231" y="337"/>
                  <a:pt x="242" y="336"/>
                  <a:pt x="251" y="332"/>
                </a:cubicBezTo>
                <a:cubicBezTo>
                  <a:pt x="420" y="277"/>
                  <a:pt x="420" y="277"/>
                  <a:pt x="420" y="277"/>
                </a:cubicBezTo>
                <a:cubicBezTo>
                  <a:pt x="422" y="277"/>
                  <a:pt x="422" y="277"/>
                  <a:pt x="422" y="277"/>
                </a:cubicBezTo>
                <a:cubicBezTo>
                  <a:pt x="433" y="281"/>
                  <a:pt x="440" y="289"/>
                  <a:pt x="440" y="297"/>
                </a:cubicBezTo>
                <a:cubicBezTo>
                  <a:pt x="440" y="305"/>
                  <a:pt x="433" y="313"/>
                  <a:pt x="422" y="316"/>
                </a:cubicBezTo>
                <a:close/>
                <a:moveTo>
                  <a:pt x="440" y="202"/>
                </a:moveTo>
                <a:cubicBezTo>
                  <a:pt x="440" y="211"/>
                  <a:pt x="433" y="218"/>
                  <a:pt x="422" y="222"/>
                </a:cubicBezTo>
                <a:cubicBezTo>
                  <a:pt x="235" y="283"/>
                  <a:pt x="235" y="283"/>
                  <a:pt x="235" y="283"/>
                </a:cubicBezTo>
                <a:cubicBezTo>
                  <a:pt x="230" y="285"/>
                  <a:pt x="225" y="286"/>
                  <a:pt x="220" y="286"/>
                </a:cubicBezTo>
                <a:cubicBezTo>
                  <a:pt x="215" y="286"/>
                  <a:pt x="210" y="285"/>
                  <a:pt x="205" y="283"/>
                </a:cubicBezTo>
                <a:cubicBezTo>
                  <a:pt x="19" y="222"/>
                  <a:pt x="19" y="222"/>
                  <a:pt x="19" y="222"/>
                </a:cubicBezTo>
                <a:cubicBezTo>
                  <a:pt x="7" y="218"/>
                  <a:pt x="0" y="211"/>
                  <a:pt x="0" y="202"/>
                </a:cubicBezTo>
                <a:cubicBezTo>
                  <a:pt x="0" y="202"/>
                  <a:pt x="0" y="202"/>
                  <a:pt x="0" y="202"/>
                </a:cubicBezTo>
                <a:cubicBezTo>
                  <a:pt x="0" y="179"/>
                  <a:pt x="0" y="179"/>
                  <a:pt x="0" y="179"/>
                </a:cubicBezTo>
                <a:cubicBezTo>
                  <a:pt x="0" y="179"/>
                  <a:pt x="0" y="179"/>
                  <a:pt x="0" y="179"/>
                </a:cubicBezTo>
                <a:cubicBezTo>
                  <a:pt x="0" y="171"/>
                  <a:pt x="7" y="163"/>
                  <a:pt x="19" y="160"/>
                </a:cubicBezTo>
                <a:cubicBezTo>
                  <a:pt x="21" y="159"/>
                  <a:pt x="21" y="159"/>
                  <a:pt x="21" y="159"/>
                </a:cubicBezTo>
                <a:cubicBezTo>
                  <a:pt x="82" y="179"/>
                  <a:pt x="82" y="179"/>
                  <a:pt x="82" y="179"/>
                </a:cubicBezTo>
                <a:cubicBezTo>
                  <a:pt x="153" y="202"/>
                  <a:pt x="153" y="202"/>
                  <a:pt x="153" y="202"/>
                </a:cubicBezTo>
                <a:cubicBezTo>
                  <a:pt x="189" y="214"/>
                  <a:pt x="189" y="214"/>
                  <a:pt x="189" y="214"/>
                </a:cubicBezTo>
                <a:cubicBezTo>
                  <a:pt x="199" y="218"/>
                  <a:pt x="209" y="219"/>
                  <a:pt x="220" y="219"/>
                </a:cubicBezTo>
                <a:cubicBezTo>
                  <a:pt x="231" y="219"/>
                  <a:pt x="242" y="218"/>
                  <a:pt x="251" y="215"/>
                </a:cubicBezTo>
                <a:cubicBezTo>
                  <a:pt x="288" y="202"/>
                  <a:pt x="288" y="202"/>
                  <a:pt x="288" y="202"/>
                </a:cubicBezTo>
                <a:cubicBezTo>
                  <a:pt x="359" y="179"/>
                  <a:pt x="359" y="179"/>
                  <a:pt x="359" y="179"/>
                </a:cubicBezTo>
                <a:cubicBezTo>
                  <a:pt x="420" y="159"/>
                  <a:pt x="420" y="159"/>
                  <a:pt x="420" y="159"/>
                </a:cubicBezTo>
                <a:cubicBezTo>
                  <a:pt x="422" y="160"/>
                  <a:pt x="422" y="160"/>
                  <a:pt x="422" y="160"/>
                </a:cubicBezTo>
                <a:cubicBezTo>
                  <a:pt x="433" y="163"/>
                  <a:pt x="440" y="171"/>
                  <a:pt x="440" y="179"/>
                </a:cubicBezTo>
                <a:lnTo>
                  <a:pt x="440" y="202"/>
                </a:lnTo>
                <a:close/>
                <a:moveTo>
                  <a:pt x="422" y="104"/>
                </a:moveTo>
                <a:cubicBezTo>
                  <a:pt x="235" y="166"/>
                  <a:pt x="235" y="166"/>
                  <a:pt x="235" y="166"/>
                </a:cubicBezTo>
                <a:cubicBezTo>
                  <a:pt x="230" y="167"/>
                  <a:pt x="225" y="168"/>
                  <a:pt x="220" y="168"/>
                </a:cubicBezTo>
                <a:cubicBezTo>
                  <a:pt x="215" y="168"/>
                  <a:pt x="210" y="167"/>
                  <a:pt x="205" y="166"/>
                </a:cubicBezTo>
                <a:cubicBezTo>
                  <a:pt x="19" y="104"/>
                  <a:pt x="19" y="104"/>
                  <a:pt x="19" y="104"/>
                </a:cubicBezTo>
                <a:cubicBezTo>
                  <a:pt x="7" y="100"/>
                  <a:pt x="0" y="93"/>
                  <a:pt x="0" y="85"/>
                </a:cubicBezTo>
                <a:cubicBezTo>
                  <a:pt x="0" y="76"/>
                  <a:pt x="7" y="69"/>
                  <a:pt x="19" y="65"/>
                </a:cubicBezTo>
                <a:cubicBezTo>
                  <a:pt x="205" y="4"/>
                  <a:pt x="205" y="4"/>
                  <a:pt x="205" y="4"/>
                </a:cubicBezTo>
                <a:cubicBezTo>
                  <a:pt x="215" y="0"/>
                  <a:pt x="226" y="0"/>
                  <a:pt x="235" y="4"/>
                </a:cubicBezTo>
                <a:cubicBezTo>
                  <a:pt x="422" y="65"/>
                  <a:pt x="422" y="65"/>
                  <a:pt x="422" y="65"/>
                </a:cubicBezTo>
                <a:cubicBezTo>
                  <a:pt x="433" y="69"/>
                  <a:pt x="440" y="76"/>
                  <a:pt x="440" y="85"/>
                </a:cubicBezTo>
                <a:cubicBezTo>
                  <a:pt x="440" y="93"/>
                  <a:pt x="433" y="100"/>
                  <a:pt x="422" y="104"/>
                </a:cubicBez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dirty="0">
              <a:latin typeface="Arial" panose="020B0604020202020204" pitchFamily="34" charset="0"/>
              <a:cs typeface="Arial" panose="020B0604020202020204" pitchFamily="34" charset="0"/>
            </a:endParaRPr>
          </a:p>
        </p:txBody>
      </p:sp>
      <p:grpSp>
        <p:nvGrpSpPr>
          <p:cNvPr id="42" name="Group 41">
            <a:extLst>
              <a:ext uri="{FF2B5EF4-FFF2-40B4-BE49-F238E27FC236}">
                <a16:creationId xmlns:a16="http://schemas.microsoft.com/office/drawing/2014/main" id="{C9C0374A-BC90-2E4C-8E9E-3A8654E0D770}"/>
              </a:ext>
            </a:extLst>
          </p:cNvPr>
          <p:cNvGrpSpPr/>
          <p:nvPr/>
        </p:nvGrpSpPr>
        <p:grpSpPr>
          <a:xfrm>
            <a:off x="5012060" y="4348415"/>
            <a:ext cx="1140110" cy="1050516"/>
            <a:chOff x="3082883" y="2805113"/>
            <a:chExt cx="855305" cy="787887"/>
          </a:xfrm>
        </p:grpSpPr>
        <p:grpSp>
          <p:nvGrpSpPr>
            <p:cNvPr id="43" name="Group 42">
              <a:extLst>
                <a:ext uri="{FF2B5EF4-FFF2-40B4-BE49-F238E27FC236}">
                  <a16:creationId xmlns:a16="http://schemas.microsoft.com/office/drawing/2014/main" id="{3A085CEC-506F-0B4D-BAC7-50697220C908}"/>
                </a:ext>
              </a:extLst>
            </p:cNvPr>
            <p:cNvGrpSpPr/>
            <p:nvPr/>
          </p:nvGrpSpPr>
          <p:grpSpPr>
            <a:xfrm>
              <a:off x="3270268" y="2805113"/>
              <a:ext cx="482600" cy="428625"/>
              <a:chOff x="1677988" y="2805113"/>
              <a:chExt cx="482600" cy="428625"/>
            </a:xfrm>
          </p:grpSpPr>
          <p:sp>
            <p:nvSpPr>
              <p:cNvPr id="45" name="Freeform 23">
                <a:extLst>
                  <a:ext uri="{FF2B5EF4-FFF2-40B4-BE49-F238E27FC236}">
                    <a16:creationId xmlns:a16="http://schemas.microsoft.com/office/drawing/2014/main" id="{56FF8EF1-29C2-B845-A26E-B66AC96F7B81}"/>
                  </a:ext>
                </a:extLst>
              </p:cNvPr>
              <p:cNvSpPr>
                <a:spLocks noEditPoints="1"/>
              </p:cNvSpPr>
              <p:nvPr/>
            </p:nvSpPr>
            <p:spPr bwMode="auto">
              <a:xfrm>
                <a:off x="1758950" y="2805113"/>
                <a:ext cx="320675" cy="249237"/>
              </a:xfrm>
              <a:custGeom>
                <a:avLst/>
                <a:gdLst>
                  <a:gd name="T0" fmla="*/ 144 w 357"/>
                  <a:gd name="T1" fmla="*/ 276 h 276"/>
                  <a:gd name="T2" fmla="*/ 150 w 357"/>
                  <a:gd name="T3" fmla="*/ 192 h 276"/>
                  <a:gd name="T4" fmla="*/ 213 w 357"/>
                  <a:gd name="T5" fmla="*/ 199 h 276"/>
                  <a:gd name="T6" fmla="*/ 322 w 357"/>
                  <a:gd name="T7" fmla="*/ 276 h 276"/>
                  <a:gd name="T8" fmla="*/ 357 w 357"/>
                  <a:gd name="T9" fmla="*/ 34 h 276"/>
                  <a:gd name="T10" fmla="*/ 34 w 357"/>
                  <a:gd name="T11" fmla="*/ 0 h 276"/>
                  <a:gd name="T12" fmla="*/ 0 w 357"/>
                  <a:gd name="T13" fmla="*/ 241 h 276"/>
                  <a:gd name="T14" fmla="*/ 245 w 357"/>
                  <a:gd name="T15" fmla="*/ 37 h 276"/>
                  <a:gd name="T16" fmla="*/ 307 w 357"/>
                  <a:gd name="T17" fmla="*/ 30 h 276"/>
                  <a:gd name="T18" fmla="*/ 314 w 357"/>
                  <a:gd name="T19" fmla="*/ 77 h 276"/>
                  <a:gd name="T20" fmla="*/ 252 w 357"/>
                  <a:gd name="T21" fmla="*/ 83 h 276"/>
                  <a:gd name="T22" fmla="*/ 245 w 357"/>
                  <a:gd name="T23" fmla="*/ 37 h 276"/>
                  <a:gd name="T24" fmla="*/ 252 w 357"/>
                  <a:gd name="T25" fmla="*/ 111 h 276"/>
                  <a:gd name="T26" fmla="*/ 314 w 357"/>
                  <a:gd name="T27" fmla="*/ 118 h 276"/>
                  <a:gd name="T28" fmla="*/ 307 w 357"/>
                  <a:gd name="T29" fmla="*/ 164 h 276"/>
                  <a:gd name="T30" fmla="*/ 245 w 357"/>
                  <a:gd name="T31" fmla="*/ 158 h 276"/>
                  <a:gd name="T32" fmla="*/ 245 w 357"/>
                  <a:gd name="T33" fmla="*/ 199 h 276"/>
                  <a:gd name="T34" fmla="*/ 307 w 357"/>
                  <a:gd name="T35" fmla="*/ 192 h 276"/>
                  <a:gd name="T36" fmla="*/ 314 w 357"/>
                  <a:gd name="T37" fmla="*/ 239 h 276"/>
                  <a:gd name="T38" fmla="*/ 252 w 357"/>
                  <a:gd name="T39" fmla="*/ 245 h 276"/>
                  <a:gd name="T40" fmla="*/ 245 w 357"/>
                  <a:gd name="T41" fmla="*/ 199 h 276"/>
                  <a:gd name="T42" fmla="*/ 150 w 357"/>
                  <a:gd name="T43" fmla="*/ 30 h 276"/>
                  <a:gd name="T44" fmla="*/ 213 w 357"/>
                  <a:gd name="T45" fmla="*/ 37 h 276"/>
                  <a:gd name="T46" fmla="*/ 206 w 357"/>
                  <a:gd name="T47" fmla="*/ 83 h 276"/>
                  <a:gd name="T48" fmla="*/ 144 w 357"/>
                  <a:gd name="T49" fmla="*/ 77 h 276"/>
                  <a:gd name="T50" fmla="*/ 144 w 357"/>
                  <a:gd name="T51" fmla="*/ 118 h 276"/>
                  <a:gd name="T52" fmla="*/ 206 w 357"/>
                  <a:gd name="T53" fmla="*/ 111 h 276"/>
                  <a:gd name="T54" fmla="*/ 213 w 357"/>
                  <a:gd name="T55" fmla="*/ 158 h 276"/>
                  <a:gd name="T56" fmla="*/ 150 w 357"/>
                  <a:gd name="T57" fmla="*/ 164 h 276"/>
                  <a:gd name="T58" fmla="*/ 144 w 357"/>
                  <a:gd name="T59" fmla="*/ 118 h 276"/>
                  <a:gd name="T60" fmla="*/ 49 w 357"/>
                  <a:gd name="T61" fmla="*/ 30 h 276"/>
                  <a:gd name="T62" fmla="*/ 111 w 357"/>
                  <a:gd name="T63" fmla="*/ 37 h 276"/>
                  <a:gd name="T64" fmla="*/ 104 w 357"/>
                  <a:gd name="T65" fmla="*/ 83 h 276"/>
                  <a:gd name="T66" fmla="*/ 42 w 357"/>
                  <a:gd name="T67" fmla="*/ 77 h 276"/>
                  <a:gd name="T68" fmla="*/ 42 w 357"/>
                  <a:gd name="T69" fmla="*/ 118 h 276"/>
                  <a:gd name="T70" fmla="*/ 104 w 357"/>
                  <a:gd name="T71" fmla="*/ 111 h 276"/>
                  <a:gd name="T72" fmla="*/ 111 w 357"/>
                  <a:gd name="T73" fmla="*/ 158 h 276"/>
                  <a:gd name="T74" fmla="*/ 49 w 357"/>
                  <a:gd name="T75" fmla="*/ 164 h 276"/>
                  <a:gd name="T76" fmla="*/ 42 w 357"/>
                  <a:gd name="T77" fmla="*/ 118 h 276"/>
                  <a:gd name="T78" fmla="*/ 49 w 357"/>
                  <a:gd name="T79" fmla="*/ 192 h 276"/>
                  <a:gd name="T80" fmla="*/ 111 w 357"/>
                  <a:gd name="T81" fmla="*/ 199 h 276"/>
                  <a:gd name="T82" fmla="*/ 104 w 357"/>
                  <a:gd name="T83" fmla="*/ 245 h 276"/>
                  <a:gd name="T84" fmla="*/ 42 w 357"/>
                  <a:gd name="T85" fmla="*/ 239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7" h="276">
                    <a:moveTo>
                      <a:pt x="34" y="276"/>
                    </a:moveTo>
                    <a:cubicBezTo>
                      <a:pt x="144" y="276"/>
                      <a:pt x="144" y="276"/>
                      <a:pt x="144" y="276"/>
                    </a:cubicBezTo>
                    <a:cubicBezTo>
                      <a:pt x="144" y="199"/>
                      <a:pt x="144" y="199"/>
                      <a:pt x="144" y="199"/>
                    </a:cubicBezTo>
                    <a:cubicBezTo>
                      <a:pt x="144" y="195"/>
                      <a:pt x="147" y="192"/>
                      <a:pt x="150" y="192"/>
                    </a:cubicBezTo>
                    <a:cubicBezTo>
                      <a:pt x="206" y="192"/>
                      <a:pt x="206" y="192"/>
                      <a:pt x="206" y="192"/>
                    </a:cubicBezTo>
                    <a:cubicBezTo>
                      <a:pt x="210" y="192"/>
                      <a:pt x="213" y="195"/>
                      <a:pt x="213" y="199"/>
                    </a:cubicBezTo>
                    <a:cubicBezTo>
                      <a:pt x="213" y="276"/>
                      <a:pt x="213" y="276"/>
                      <a:pt x="213" y="276"/>
                    </a:cubicBezTo>
                    <a:cubicBezTo>
                      <a:pt x="322" y="276"/>
                      <a:pt x="322" y="276"/>
                      <a:pt x="322" y="276"/>
                    </a:cubicBezTo>
                    <a:cubicBezTo>
                      <a:pt x="341" y="276"/>
                      <a:pt x="357" y="260"/>
                      <a:pt x="357" y="241"/>
                    </a:cubicBezTo>
                    <a:cubicBezTo>
                      <a:pt x="357" y="34"/>
                      <a:pt x="357" y="34"/>
                      <a:pt x="357" y="34"/>
                    </a:cubicBezTo>
                    <a:cubicBezTo>
                      <a:pt x="357" y="15"/>
                      <a:pt x="341" y="0"/>
                      <a:pt x="322" y="0"/>
                    </a:cubicBezTo>
                    <a:cubicBezTo>
                      <a:pt x="34" y="0"/>
                      <a:pt x="34" y="0"/>
                      <a:pt x="34" y="0"/>
                    </a:cubicBezTo>
                    <a:cubicBezTo>
                      <a:pt x="15" y="0"/>
                      <a:pt x="0" y="15"/>
                      <a:pt x="0" y="34"/>
                    </a:cubicBezTo>
                    <a:cubicBezTo>
                      <a:pt x="0" y="241"/>
                      <a:pt x="0" y="241"/>
                      <a:pt x="0" y="241"/>
                    </a:cubicBezTo>
                    <a:cubicBezTo>
                      <a:pt x="0" y="260"/>
                      <a:pt x="15" y="276"/>
                      <a:pt x="34" y="276"/>
                    </a:cubicBezTo>
                    <a:close/>
                    <a:moveTo>
                      <a:pt x="245" y="37"/>
                    </a:moveTo>
                    <a:cubicBezTo>
                      <a:pt x="245" y="33"/>
                      <a:pt x="248" y="30"/>
                      <a:pt x="252" y="30"/>
                    </a:cubicBezTo>
                    <a:cubicBezTo>
                      <a:pt x="307" y="30"/>
                      <a:pt x="307" y="30"/>
                      <a:pt x="307" y="30"/>
                    </a:cubicBezTo>
                    <a:cubicBezTo>
                      <a:pt x="311" y="30"/>
                      <a:pt x="314" y="33"/>
                      <a:pt x="314" y="37"/>
                    </a:cubicBezTo>
                    <a:cubicBezTo>
                      <a:pt x="314" y="77"/>
                      <a:pt x="314" y="77"/>
                      <a:pt x="314" y="77"/>
                    </a:cubicBezTo>
                    <a:cubicBezTo>
                      <a:pt x="314" y="81"/>
                      <a:pt x="311" y="83"/>
                      <a:pt x="307" y="83"/>
                    </a:cubicBezTo>
                    <a:cubicBezTo>
                      <a:pt x="252" y="83"/>
                      <a:pt x="252" y="83"/>
                      <a:pt x="252" y="83"/>
                    </a:cubicBezTo>
                    <a:cubicBezTo>
                      <a:pt x="248" y="83"/>
                      <a:pt x="245" y="81"/>
                      <a:pt x="245" y="77"/>
                    </a:cubicBezTo>
                    <a:lnTo>
                      <a:pt x="245" y="37"/>
                    </a:lnTo>
                    <a:close/>
                    <a:moveTo>
                      <a:pt x="245" y="118"/>
                    </a:moveTo>
                    <a:cubicBezTo>
                      <a:pt x="245" y="114"/>
                      <a:pt x="248" y="111"/>
                      <a:pt x="252" y="111"/>
                    </a:cubicBezTo>
                    <a:cubicBezTo>
                      <a:pt x="307" y="111"/>
                      <a:pt x="307" y="111"/>
                      <a:pt x="307" y="111"/>
                    </a:cubicBezTo>
                    <a:cubicBezTo>
                      <a:pt x="311" y="111"/>
                      <a:pt x="314" y="114"/>
                      <a:pt x="314" y="118"/>
                    </a:cubicBezTo>
                    <a:cubicBezTo>
                      <a:pt x="314" y="158"/>
                      <a:pt x="314" y="158"/>
                      <a:pt x="314" y="158"/>
                    </a:cubicBezTo>
                    <a:cubicBezTo>
                      <a:pt x="314" y="161"/>
                      <a:pt x="311" y="164"/>
                      <a:pt x="307" y="164"/>
                    </a:cubicBezTo>
                    <a:cubicBezTo>
                      <a:pt x="252" y="164"/>
                      <a:pt x="252" y="164"/>
                      <a:pt x="252" y="164"/>
                    </a:cubicBezTo>
                    <a:cubicBezTo>
                      <a:pt x="248" y="164"/>
                      <a:pt x="245" y="161"/>
                      <a:pt x="245" y="158"/>
                    </a:cubicBezTo>
                    <a:lnTo>
                      <a:pt x="245" y="118"/>
                    </a:lnTo>
                    <a:close/>
                    <a:moveTo>
                      <a:pt x="245" y="199"/>
                    </a:moveTo>
                    <a:cubicBezTo>
                      <a:pt x="245" y="195"/>
                      <a:pt x="248" y="192"/>
                      <a:pt x="252" y="192"/>
                    </a:cubicBezTo>
                    <a:cubicBezTo>
                      <a:pt x="307" y="192"/>
                      <a:pt x="307" y="192"/>
                      <a:pt x="307" y="192"/>
                    </a:cubicBezTo>
                    <a:cubicBezTo>
                      <a:pt x="311" y="192"/>
                      <a:pt x="314" y="195"/>
                      <a:pt x="314" y="199"/>
                    </a:cubicBezTo>
                    <a:cubicBezTo>
                      <a:pt x="314" y="239"/>
                      <a:pt x="314" y="239"/>
                      <a:pt x="314" y="239"/>
                    </a:cubicBezTo>
                    <a:cubicBezTo>
                      <a:pt x="314" y="242"/>
                      <a:pt x="311" y="245"/>
                      <a:pt x="307" y="245"/>
                    </a:cubicBezTo>
                    <a:cubicBezTo>
                      <a:pt x="252" y="245"/>
                      <a:pt x="252" y="245"/>
                      <a:pt x="252" y="245"/>
                    </a:cubicBezTo>
                    <a:cubicBezTo>
                      <a:pt x="248" y="245"/>
                      <a:pt x="245" y="242"/>
                      <a:pt x="245" y="239"/>
                    </a:cubicBezTo>
                    <a:lnTo>
                      <a:pt x="245" y="199"/>
                    </a:lnTo>
                    <a:close/>
                    <a:moveTo>
                      <a:pt x="144" y="37"/>
                    </a:moveTo>
                    <a:cubicBezTo>
                      <a:pt x="144" y="33"/>
                      <a:pt x="147" y="30"/>
                      <a:pt x="150" y="30"/>
                    </a:cubicBezTo>
                    <a:cubicBezTo>
                      <a:pt x="206" y="30"/>
                      <a:pt x="206" y="30"/>
                      <a:pt x="206" y="30"/>
                    </a:cubicBezTo>
                    <a:cubicBezTo>
                      <a:pt x="210" y="30"/>
                      <a:pt x="213" y="33"/>
                      <a:pt x="213" y="37"/>
                    </a:cubicBezTo>
                    <a:cubicBezTo>
                      <a:pt x="213" y="77"/>
                      <a:pt x="213" y="77"/>
                      <a:pt x="213" y="77"/>
                    </a:cubicBezTo>
                    <a:cubicBezTo>
                      <a:pt x="213" y="81"/>
                      <a:pt x="210" y="83"/>
                      <a:pt x="206" y="83"/>
                    </a:cubicBezTo>
                    <a:cubicBezTo>
                      <a:pt x="150" y="83"/>
                      <a:pt x="150" y="83"/>
                      <a:pt x="150" y="83"/>
                    </a:cubicBezTo>
                    <a:cubicBezTo>
                      <a:pt x="147" y="83"/>
                      <a:pt x="144" y="81"/>
                      <a:pt x="144" y="77"/>
                    </a:cubicBezTo>
                    <a:lnTo>
                      <a:pt x="144" y="37"/>
                    </a:lnTo>
                    <a:close/>
                    <a:moveTo>
                      <a:pt x="144" y="118"/>
                    </a:moveTo>
                    <a:cubicBezTo>
                      <a:pt x="144" y="114"/>
                      <a:pt x="147" y="111"/>
                      <a:pt x="150" y="111"/>
                    </a:cubicBezTo>
                    <a:cubicBezTo>
                      <a:pt x="206" y="111"/>
                      <a:pt x="206" y="111"/>
                      <a:pt x="206" y="111"/>
                    </a:cubicBezTo>
                    <a:cubicBezTo>
                      <a:pt x="210" y="111"/>
                      <a:pt x="213" y="114"/>
                      <a:pt x="213" y="118"/>
                    </a:cubicBezTo>
                    <a:cubicBezTo>
                      <a:pt x="213" y="158"/>
                      <a:pt x="213" y="158"/>
                      <a:pt x="213" y="158"/>
                    </a:cubicBezTo>
                    <a:cubicBezTo>
                      <a:pt x="213" y="161"/>
                      <a:pt x="210" y="164"/>
                      <a:pt x="206" y="164"/>
                    </a:cubicBezTo>
                    <a:cubicBezTo>
                      <a:pt x="150" y="164"/>
                      <a:pt x="150" y="164"/>
                      <a:pt x="150" y="164"/>
                    </a:cubicBezTo>
                    <a:cubicBezTo>
                      <a:pt x="147" y="164"/>
                      <a:pt x="144" y="161"/>
                      <a:pt x="144" y="158"/>
                    </a:cubicBezTo>
                    <a:lnTo>
                      <a:pt x="144" y="118"/>
                    </a:lnTo>
                    <a:close/>
                    <a:moveTo>
                      <a:pt x="42" y="37"/>
                    </a:moveTo>
                    <a:cubicBezTo>
                      <a:pt x="42" y="33"/>
                      <a:pt x="45" y="30"/>
                      <a:pt x="49" y="30"/>
                    </a:cubicBezTo>
                    <a:cubicBezTo>
                      <a:pt x="104" y="30"/>
                      <a:pt x="104" y="30"/>
                      <a:pt x="104" y="30"/>
                    </a:cubicBezTo>
                    <a:cubicBezTo>
                      <a:pt x="108" y="30"/>
                      <a:pt x="111" y="33"/>
                      <a:pt x="111" y="37"/>
                    </a:cubicBezTo>
                    <a:cubicBezTo>
                      <a:pt x="111" y="77"/>
                      <a:pt x="111" y="77"/>
                      <a:pt x="111" y="77"/>
                    </a:cubicBezTo>
                    <a:cubicBezTo>
                      <a:pt x="111" y="81"/>
                      <a:pt x="108" y="83"/>
                      <a:pt x="104" y="83"/>
                    </a:cubicBezTo>
                    <a:cubicBezTo>
                      <a:pt x="49" y="83"/>
                      <a:pt x="49" y="83"/>
                      <a:pt x="49" y="83"/>
                    </a:cubicBezTo>
                    <a:cubicBezTo>
                      <a:pt x="45" y="83"/>
                      <a:pt x="42" y="81"/>
                      <a:pt x="42" y="77"/>
                    </a:cubicBezTo>
                    <a:lnTo>
                      <a:pt x="42" y="37"/>
                    </a:lnTo>
                    <a:close/>
                    <a:moveTo>
                      <a:pt x="42" y="118"/>
                    </a:moveTo>
                    <a:cubicBezTo>
                      <a:pt x="42" y="114"/>
                      <a:pt x="45" y="111"/>
                      <a:pt x="49" y="111"/>
                    </a:cubicBezTo>
                    <a:cubicBezTo>
                      <a:pt x="104" y="111"/>
                      <a:pt x="104" y="111"/>
                      <a:pt x="104" y="111"/>
                    </a:cubicBezTo>
                    <a:cubicBezTo>
                      <a:pt x="108" y="111"/>
                      <a:pt x="111" y="114"/>
                      <a:pt x="111" y="118"/>
                    </a:cubicBezTo>
                    <a:cubicBezTo>
                      <a:pt x="111" y="158"/>
                      <a:pt x="111" y="158"/>
                      <a:pt x="111" y="158"/>
                    </a:cubicBezTo>
                    <a:cubicBezTo>
                      <a:pt x="111" y="161"/>
                      <a:pt x="108" y="164"/>
                      <a:pt x="104" y="164"/>
                    </a:cubicBezTo>
                    <a:cubicBezTo>
                      <a:pt x="49" y="164"/>
                      <a:pt x="49" y="164"/>
                      <a:pt x="49" y="164"/>
                    </a:cubicBezTo>
                    <a:cubicBezTo>
                      <a:pt x="45" y="164"/>
                      <a:pt x="42" y="161"/>
                      <a:pt x="42" y="158"/>
                    </a:cubicBezTo>
                    <a:lnTo>
                      <a:pt x="42" y="118"/>
                    </a:lnTo>
                    <a:close/>
                    <a:moveTo>
                      <a:pt x="42" y="199"/>
                    </a:moveTo>
                    <a:cubicBezTo>
                      <a:pt x="42" y="195"/>
                      <a:pt x="45" y="192"/>
                      <a:pt x="49" y="192"/>
                    </a:cubicBezTo>
                    <a:cubicBezTo>
                      <a:pt x="104" y="192"/>
                      <a:pt x="104" y="192"/>
                      <a:pt x="104" y="192"/>
                    </a:cubicBezTo>
                    <a:cubicBezTo>
                      <a:pt x="108" y="192"/>
                      <a:pt x="111" y="195"/>
                      <a:pt x="111" y="199"/>
                    </a:cubicBezTo>
                    <a:cubicBezTo>
                      <a:pt x="111" y="239"/>
                      <a:pt x="111" y="239"/>
                      <a:pt x="111" y="239"/>
                    </a:cubicBezTo>
                    <a:cubicBezTo>
                      <a:pt x="111" y="242"/>
                      <a:pt x="108" y="245"/>
                      <a:pt x="104" y="245"/>
                    </a:cubicBezTo>
                    <a:cubicBezTo>
                      <a:pt x="49" y="245"/>
                      <a:pt x="49" y="245"/>
                      <a:pt x="49" y="245"/>
                    </a:cubicBezTo>
                    <a:cubicBezTo>
                      <a:pt x="45" y="245"/>
                      <a:pt x="42" y="242"/>
                      <a:pt x="42" y="239"/>
                    </a:cubicBezTo>
                    <a:lnTo>
                      <a:pt x="42" y="199"/>
                    </a:ln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sp>
            <p:nvSpPr>
              <p:cNvPr id="46" name="Freeform 24">
                <a:extLst>
                  <a:ext uri="{FF2B5EF4-FFF2-40B4-BE49-F238E27FC236}">
                    <a16:creationId xmlns:a16="http://schemas.microsoft.com/office/drawing/2014/main" id="{FE6DA091-F4C8-FB45-B55C-3B10A6064C9B}"/>
                  </a:ext>
                </a:extLst>
              </p:cNvPr>
              <p:cNvSpPr>
                <a:spLocks/>
              </p:cNvSpPr>
              <p:nvPr/>
            </p:nvSpPr>
            <p:spPr bwMode="auto">
              <a:xfrm>
                <a:off x="1677988" y="3084513"/>
                <a:ext cx="482600" cy="149225"/>
              </a:xfrm>
              <a:custGeom>
                <a:avLst/>
                <a:gdLst>
                  <a:gd name="T0" fmla="*/ 510 w 536"/>
                  <a:gd name="T1" fmla="*/ 0 h 166"/>
                  <a:gd name="T2" fmla="*/ 26 w 536"/>
                  <a:gd name="T3" fmla="*/ 0 h 166"/>
                  <a:gd name="T4" fmla="*/ 0 w 536"/>
                  <a:gd name="T5" fmla="*/ 26 h 166"/>
                  <a:gd name="T6" fmla="*/ 26 w 536"/>
                  <a:gd name="T7" fmla="*/ 52 h 166"/>
                  <a:gd name="T8" fmla="*/ 253 w 536"/>
                  <a:gd name="T9" fmla="*/ 52 h 166"/>
                  <a:gd name="T10" fmla="*/ 186 w 536"/>
                  <a:gd name="T11" fmla="*/ 147 h 166"/>
                  <a:gd name="T12" fmla="*/ 195 w 536"/>
                  <a:gd name="T13" fmla="*/ 166 h 166"/>
                  <a:gd name="T14" fmla="*/ 341 w 536"/>
                  <a:gd name="T15" fmla="*/ 166 h 166"/>
                  <a:gd name="T16" fmla="*/ 351 w 536"/>
                  <a:gd name="T17" fmla="*/ 147 h 166"/>
                  <a:gd name="T18" fmla="*/ 284 w 536"/>
                  <a:gd name="T19" fmla="*/ 52 h 166"/>
                  <a:gd name="T20" fmla="*/ 510 w 536"/>
                  <a:gd name="T21" fmla="*/ 52 h 166"/>
                  <a:gd name="T22" fmla="*/ 536 w 536"/>
                  <a:gd name="T23" fmla="*/ 26 h 166"/>
                  <a:gd name="T24" fmla="*/ 510 w 536"/>
                  <a:gd name="T25"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6" h="166">
                    <a:moveTo>
                      <a:pt x="510" y="0"/>
                    </a:moveTo>
                    <a:cubicBezTo>
                      <a:pt x="26" y="0"/>
                      <a:pt x="26" y="0"/>
                      <a:pt x="26" y="0"/>
                    </a:cubicBezTo>
                    <a:cubicBezTo>
                      <a:pt x="12" y="0"/>
                      <a:pt x="0" y="12"/>
                      <a:pt x="0" y="26"/>
                    </a:cubicBezTo>
                    <a:cubicBezTo>
                      <a:pt x="0" y="40"/>
                      <a:pt x="12" y="52"/>
                      <a:pt x="26" y="52"/>
                    </a:cubicBezTo>
                    <a:cubicBezTo>
                      <a:pt x="253" y="52"/>
                      <a:pt x="253" y="52"/>
                      <a:pt x="253" y="52"/>
                    </a:cubicBezTo>
                    <a:cubicBezTo>
                      <a:pt x="186" y="147"/>
                      <a:pt x="186" y="147"/>
                      <a:pt x="186" y="147"/>
                    </a:cubicBezTo>
                    <a:cubicBezTo>
                      <a:pt x="179" y="158"/>
                      <a:pt x="183" y="166"/>
                      <a:pt x="195" y="166"/>
                    </a:cubicBezTo>
                    <a:cubicBezTo>
                      <a:pt x="341" y="166"/>
                      <a:pt x="341" y="166"/>
                      <a:pt x="341" y="166"/>
                    </a:cubicBezTo>
                    <a:cubicBezTo>
                      <a:pt x="354" y="166"/>
                      <a:pt x="358" y="158"/>
                      <a:pt x="351" y="147"/>
                    </a:cubicBezTo>
                    <a:cubicBezTo>
                      <a:pt x="284" y="52"/>
                      <a:pt x="284" y="52"/>
                      <a:pt x="284" y="52"/>
                    </a:cubicBezTo>
                    <a:cubicBezTo>
                      <a:pt x="510" y="52"/>
                      <a:pt x="510" y="52"/>
                      <a:pt x="510" y="52"/>
                    </a:cubicBezTo>
                    <a:cubicBezTo>
                      <a:pt x="525" y="52"/>
                      <a:pt x="536" y="40"/>
                      <a:pt x="536" y="26"/>
                    </a:cubicBezTo>
                    <a:cubicBezTo>
                      <a:pt x="536" y="12"/>
                      <a:pt x="525" y="0"/>
                      <a:pt x="510" y="0"/>
                    </a:cubicBezTo>
                    <a:close/>
                  </a:path>
                </a:pathLst>
              </a:custGeom>
              <a:pattFill prst="pct5">
                <a:fgClr>
                  <a:schemeClr val="bg1"/>
                </a:fgClr>
                <a:bgClr>
                  <a:schemeClr val="bg1"/>
                </a:bgClr>
              </a:patt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latin typeface="Arial" panose="020B0604020202020204" pitchFamily="34" charset="0"/>
                  <a:cs typeface="Arial" panose="020B0604020202020204" pitchFamily="34" charset="0"/>
                </a:endParaRPr>
              </a:p>
            </p:txBody>
          </p:sp>
        </p:grpSp>
        <p:sp>
          <p:nvSpPr>
            <p:cNvPr id="44" name="TextBox 43">
              <a:extLst>
                <a:ext uri="{FF2B5EF4-FFF2-40B4-BE49-F238E27FC236}">
                  <a16:creationId xmlns:a16="http://schemas.microsoft.com/office/drawing/2014/main" id="{057DB9D4-49BD-AA43-BAB3-0EA52A3826CB}"/>
                </a:ext>
              </a:extLst>
            </p:cNvPr>
            <p:cNvSpPr txBox="1"/>
            <p:nvPr/>
          </p:nvSpPr>
          <p:spPr>
            <a:xfrm>
              <a:off x="3082883" y="3232902"/>
              <a:ext cx="855305" cy="360098"/>
            </a:xfrm>
            <a:prstGeom prst="rect">
              <a:avLst/>
            </a:prstGeom>
            <a:noFill/>
          </p:spPr>
          <p:txBody>
            <a:bodyPr wrap="square" rtlCol="0">
              <a:spAutoFit/>
            </a:bodyPr>
            <a:lstStyle/>
            <a:p>
              <a:pPr algn="ctr">
                <a:lnSpc>
                  <a:spcPct val="90000"/>
                </a:lnSpc>
              </a:pPr>
              <a:r>
                <a:rPr lang="en-US" sz="1400" b="1" dirty="0">
                  <a:solidFill>
                    <a:schemeClr val="accent5"/>
                  </a:solidFill>
                  <a:latin typeface="Arial" panose="020B0604020202020204" pitchFamily="34" charset="0"/>
                  <a:cs typeface="Arial" panose="020B0604020202020204" pitchFamily="34" charset="0"/>
                </a:rPr>
                <a:t>Internal API</a:t>
              </a:r>
            </a:p>
          </p:txBody>
        </p:sp>
      </p:grpSp>
      <p:sp>
        <p:nvSpPr>
          <p:cNvPr id="47" name="TextBox 46">
            <a:extLst>
              <a:ext uri="{FF2B5EF4-FFF2-40B4-BE49-F238E27FC236}">
                <a16:creationId xmlns:a16="http://schemas.microsoft.com/office/drawing/2014/main" id="{280EAC82-CD3B-DB48-A5D6-1414243DA50C}"/>
              </a:ext>
            </a:extLst>
          </p:cNvPr>
          <p:cNvSpPr txBox="1"/>
          <p:nvPr/>
        </p:nvSpPr>
        <p:spPr>
          <a:xfrm>
            <a:off x="304801" y="6064980"/>
            <a:ext cx="8316404" cy="621709"/>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Enterprise Applications (custom, off-the-shelf, on premise, cloud)</a:t>
            </a:r>
          </a:p>
        </p:txBody>
      </p:sp>
      <p:sp>
        <p:nvSpPr>
          <p:cNvPr id="48" name="TextBox 47">
            <a:extLst>
              <a:ext uri="{FF2B5EF4-FFF2-40B4-BE49-F238E27FC236}">
                <a16:creationId xmlns:a16="http://schemas.microsoft.com/office/drawing/2014/main" id="{DB50D824-D02A-0641-9C3F-F2606C8E0B43}"/>
              </a:ext>
            </a:extLst>
          </p:cNvPr>
          <p:cNvSpPr txBox="1"/>
          <p:nvPr/>
        </p:nvSpPr>
        <p:spPr>
          <a:xfrm>
            <a:off x="9048154" y="6064980"/>
            <a:ext cx="2839046" cy="621709"/>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Products</a:t>
            </a:r>
          </a:p>
        </p:txBody>
      </p:sp>
      <p:sp>
        <p:nvSpPr>
          <p:cNvPr id="49" name="TextBox 48">
            <a:extLst>
              <a:ext uri="{FF2B5EF4-FFF2-40B4-BE49-F238E27FC236}">
                <a16:creationId xmlns:a16="http://schemas.microsoft.com/office/drawing/2014/main" id="{D23A855F-477D-7E49-840A-F61C4D0865D0}"/>
              </a:ext>
            </a:extLst>
          </p:cNvPr>
          <p:cNvSpPr txBox="1"/>
          <p:nvPr/>
        </p:nvSpPr>
        <p:spPr>
          <a:xfrm>
            <a:off x="304800" y="3012582"/>
            <a:ext cx="1784412" cy="1498872"/>
          </a:xfrm>
          <a:prstGeom prst="rect">
            <a:avLst/>
          </a:prstGeom>
          <a:noFill/>
          <a:ln>
            <a:solidFill>
              <a:schemeClr val="bg1"/>
            </a:solidFill>
          </a:ln>
        </p:spPr>
        <p:txBody>
          <a:bodyPr wrap="square" lIns="155448" tIns="155448" rIns="155448" bIns="155448" rtlCol="0">
            <a:spAutoFit/>
          </a:bodyPr>
          <a:lstStyle/>
          <a:p>
            <a:pPr algn="ctr"/>
            <a:r>
              <a:rPr lang="en-US" sz="2000" b="1" dirty="0">
                <a:solidFill>
                  <a:schemeClr val="bg1"/>
                </a:solidFill>
                <a:latin typeface="Arial" panose="020B0604020202020204" pitchFamily="34" charset="0"/>
                <a:cs typeface="Arial" panose="020B0604020202020204" pitchFamily="34" charset="0"/>
              </a:rPr>
              <a:t>Digital experience </a:t>
            </a:r>
          </a:p>
          <a:p>
            <a:pPr algn="ctr"/>
            <a:r>
              <a:rPr lang="en-US" sz="1400" b="1" dirty="0">
                <a:solidFill>
                  <a:schemeClr val="bg1"/>
                </a:solidFill>
                <a:latin typeface="Arial" panose="020B0604020202020204" pitchFamily="34" charset="0"/>
                <a:cs typeface="Arial" panose="020B0604020202020204" pitchFamily="34" charset="0"/>
              </a:rPr>
              <a:t>Mobile</a:t>
            </a:r>
          </a:p>
          <a:p>
            <a:pPr algn="ctr"/>
            <a:r>
              <a:rPr lang="en-US" sz="1400" b="1" dirty="0">
                <a:solidFill>
                  <a:schemeClr val="bg1"/>
                </a:solidFill>
                <a:latin typeface="Arial" panose="020B0604020202020204" pitchFamily="34" charset="0"/>
                <a:cs typeface="Arial" panose="020B0604020202020204" pitchFamily="34" charset="0"/>
              </a:rPr>
              <a:t>Web</a:t>
            </a:r>
          </a:p>
          <a:p>
            <a:pPr algn="ctr"/>
            <a:endParaRPr lang="en-US" sz="900" b="1" dirty="0">
              <a:solidFill>
                <a:schemeClr val="bg1"/>
              </a:solidFill>
              <a:latin typeface="Arial" panose="020B0604020202020204" pitchFamily="34" charset="0"/>
              <a:cs typeface="Arial" panose="020B0604020202020204" pitchFamily="34" charset="0"/>
            </a:endParaRPr>
          </a:p>
        </p:txBody>
      </p:sp>
      <p:cxnSp>
        <p:nvCxnSpPr>
          <p:cNvPr id="60" name="Straight Arrow Connector 59">
            <a:extLst>
              <a:ext uri="{FF2B5EF4-FFF2-40B4-BE49-F238E27FC236}">
                <a16:creationId xmlns:a16="http://schemas.microsoft.com/office/drawing/2014/main" id="{531704AE-027F-D24F-8E39-BA0D60AB5CD8}"/>
              </a:ext>
            </a:extLst>
          </p:cNvPr>
          <p:cNvCxnSpPr>
            <a:cxnSpLocks/>
          </p:cNvCxnSpPr>
          <p:nvPr/>
        </p:nvCxnSpPr>
        <p:spPr>
          <a:xfrm>
            <a:off x="3888033" y="2584266"/>
            <a:ext cx="0" cy="43554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3EE639D1-8E80-5D46-BD7A-E78B7B425650}"/>
              </a:ext>
            </a:extLst>
          </p:cNvPr>
          <p:cNvCxnSpPr>
            <a:cxnSpLocks/>
          </p:cNvCxnSpPr>
          <p:nvPr/>
        </p:nvCxnSpPr>
        <p:spPr>
          <a:xfrm>
            <a:off x="1197006" y="2563464"/>
            <a:ext cx="0" cy="44890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D97141C2-41F6-C543-B615-F9A991BE14F5}"/>
              </a:ext>
            </a:extLst>
          </p:cNvPr>
          <p:cNvCxnSpPr>
            <a:cxnSpLocks/>
            <a:stCxn id="26" idx="2"/>
          </p:cNvCxnSpPr>
          <p:nvPr/>
        </p:nvCxnSpPr>
        <p:spPr>
          <a:xfrm>
            <a:off x="7201681" y="2598759"/>
            <a:ext cx="759" cy="4136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04EBACFA-96DA-D449-B7BE-3E0012F85981}"/>
              </a:ext>
            </a:extLst>
          </p:cNvPr>
          <p:cNvCxnSpPr>
            <a:cxnSpLocks/>
          </p:cNvCxnSpPr>
          <p:nvPr/>
        </p:nvCxnSpPr>
        <p:spPr>
          <a:xfrm>
            <a:off x="10515600" y="2627829"/>
            <a:ext cx="0" cy="39882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12F7A317-188F-7946-B5BA-4C8A17F1793F}"/>
              </a:ext>
            </a:extLst>
          </p:cNvPr>
          <p:cNvCxnSpPr>
            <a:cxnSpLocks/>
            <a:endCxn id="49" idx="2"/>
          </p:cNvCxnSpPr>
          <p:nvPr/>
        </p:nvCxnSpPr>
        <p:spPr>
          <a:xfrm flipV="1">
            <a:off x="1197006" y="4511454"/>
            <a:ext cx="0" cy="155352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6EDC4CFA-19FC-CA4E-8D4A-686288379B1C}"/>
              </a:ext>
            </a:extLst>
          </p:cNvPr>
          <p:cNvCxnSpPr/>
          <p:nvPr/>
        </p:nvCxnSpPr>
        <p:spPr>
          <a:xfrm flipH="1">
            <a:off x="1620982" y="5468587"/>
            <a:ext cx="339107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110E4585-E27A-DE43-A530-8DAA0822377A}"/>
              </a:ext>
            </a:extLst>
          </p:cNvPr>
          <p:cNvCxnSpPr>
            <a:cxnSpLocks/>
          </p:cNvCxnSpPr>
          <p:nvPr/>
        </p:nvCxnSpPr>
        <p:spPr>
          <a:xfrm flipV="1">
            <a:off x="1620982" y="4514573"/>
            <a:ext cx="0" cy="95401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A4F7E3D0-BF2F-CD44-92CB-6509BBDAE459}"/>
              </a:ext>
            </a:extLst>
          </p:cNvPr>
          <p:cNvCxnSpPr>
            <a:cxnSpLocks/>
          </p:cNvCxnSpPr>
          <p:nvPr/>
        </p:nvCxnSpPr>
        <p:spPr>
          <a:xfrm flipV="1">
            <a:off x="7523868" y="4497866"/>
            <a:ext cx="0" cy="158070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1DB5D6A9-7CED-BF4B-A5BC-2394845C757B}"/>
              </a:ext>
            </a:extLst>
          </p:cNvPr>
          <p:cNvCxnSpPr>
            <a:cxnSpLocks/>
            <a:stCxn id="44" idx="1"/>
          </p:cNvCxnSpPr>
          <p:nvPr/>
        </p:nvCxnSpPr>
        <p:spPr>
          <a:xfrm flipH="1">
            <a:off x="3888033" y="5158866"/>
            <a:ext cx="112402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1B3620AB-7296-3742-972A-7A9E962C3876}"/>
              </a:ext>
            </a:extLst>
          </p:cNvPr>
          <p:cNvCxnSpPr>
            <a:cxnSpLocks/>
          </p:cNvCxnSpPr>
          <p:nvPr/>
        </p:nvCxnSpPr>
        <p:spPr>
          <a:xfrm>
            <a:off x="3888033" y="4512042"/>
            <a:ext cx="0" cy="646823"/>
          </a:xfrm>
          <a:prstGeom prst="line">
            <a:avLst/>
          </a:prstGeom>
          <a:ln>
            <a:solidFill>
              <a:schemeClr val="bg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164870D-12C7-5F4B-8C69-3B288DB97CA2}"/>
              </a:ext>
            </a:extLst>
          </p:cNvPr>
          <p:cNvCxnSpPr>
            <a:cxnSpLocks/>
          </p:cNvCxnSpPr>
          <p:nvPr/>
        </p:nvCxnSpPr>
        <p:spPr>
          <a:xfrm flipH="1">
            <a:off x="6141554" y="5158865"/>
            <a:ext cx="69627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7DC948AE-7F4B-7441-A1FC-ECE9DFE4D82A}"/>
              </a:ext>
            </a:extLst>
          </p:cNvPr>
          <p:cNvCxnSpPr>
            <a:cxnSpLocks/>
          </p:cNvCxnSpPr>
          <p:nvPr/>
        </p:nvCxnSpPr>
        <p:spPr>
          <a:xfrm flipH="1" flipV="1">
            <a:off x="6837829" y="4505186"/>
            <a:ext cx="3362" cy="653679"/>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9AACD100-8E7B-B74D-BBE1-432706A7A6C5}"/>
              </a:ext>
            </a:extLst>
          </p:cNvPr>
          <p:cNvCxnSpPr/>
          <p:nvPr/>
        </p:nvCxnSpPr>
        <p:spPr>
          <a:xfrm flipV="1">
            <a:off x="5863119" y="5607268"/>
            <a:ext cx="0" cy="45771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9" name="Oval 118">
            <a:extLst>
              <a:ext uri="{FF2B5EF4-FFF2-40B4-BE49-F238E27FC236}">
                <a16:creationId xmlns:a16="http://schemas.microsoft.com/office/drawing/2014/main" id="{52E27643-D1D5-C649-AD73-53876933E18A}"/>
              </a:ext>
            </a:extLst>
          </p:cNvPr>
          <p:cNvSpPr/>
          <p:nvPr/>
        </p:nvSpPr>
        <p:spPr>
          <a:xfrm>
            <a:off x="5296703" y="5607138"/>
            <a:ext cx="123359" cy="136600"/>
          </a:xfrm>
          <a:prstGeom prst="ellipse">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sp>
        <p:nvSpPr>
          <p:cNvPr id="121" name="Rounded Rectangle 120">
            <a:extLst>
              <a:ext uri="{FF2B5EF4-FFF2-40B4-BE49-F238E27FC236}">
                <a16:creationId xmlns:a16="http://schemas.microsoft.com/office/drawing/2014/main" id="{6B5FC911-5B66-0D48-B5FD-8662F1EED1B2}"/>
              </a:ext>
            </a:extLst>
          </p:cNvPr>
          <p:cNvSpPr/>
          <p:nvPr/>
        </p:nvSpPr>
        <p:spPr>
          <a:xfrm>
            <a:off x="5299878" y="5669481"/>
            <a:ext cx="311159" cy="19986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2000" dirty="0"/>
          </a:p>
        </p:txBody>
      </p:sp>
      <p:cxnSp>
        <p:nvCxnSpPr>
          <p:cNvPr id="122" name="Straight Arrow Connector 121">
            <a:extLst>
              <a:ext uri="{FF2B5EF4-FFF2-40B4-BE49-F238E27FC236}">
                <a16:creationId xmlns:a16="http://schemas.microsoft.com/office/drawing/2014/main" id="{78036252-3123-284F-BFE9-128AFA663EAA}"/>
              </a:ext>
            </a:extLst>
          </p:cNvPr>
          <p:cNvCxnSpPr>
            <a:cxnSpLocks/>
          </p:cNvCxnSpPr>
          <p:nvPr/>
        </p:nvCxnSpPr>
        <p:spPr>
          <a:xfrm>
            <a:off x="5414520" y="5675503"/>
            <a:ext cx="0" cy="6823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A633C678-5D1A-BD49-A20C-96B37B08CAEA}"/>
              </a:ext>
            </a:extLst>
          </p:cNvPr>
          <p:cNvCxnSpPr>
            <a:cxnSpLocks/>
          </p:cNvCxnSpPr>
          <p:nvPr/>
        </p:nvCxnSpPr>
        <p:spPr>
          <a:xfrm flipV="1">
            <a:off x="5291441" y="5675438"/>
            <a:ext cx="5262" cy="389542"/>
          </a:xfrm>
          <a:prstGeom prst="straightConnector1">
            <a:avLst/>
          </a:prstGeom>
          <a:ln>
            <a:solidFill>
              <a:schemeClr val="bg1"/>
            </a:solidFill>
            <a:tailEnd type="none"/>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4CA2432C-66D5-0240-9176-BDADBAC5099D}"/>
              </a:ext>
            </a:extLst>
          </p:cNvPr>
          <p:cNvCxnSpPr/>
          <p:nvPr/>
        </p:nvCxnSpPr>
        <p:spPr>
          <a:xfrm>
            <a:off x="6092632" y="2598759"/>
            <a:ext cx="0" cy="6090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0885E2E-57D4-5444-AF6F-A1C869C1B4E9}"/>
              </a:ext>
            </a:extLst>
          </p:cNvPr>
          <p:cNvCxnSpPr/>
          <p:nvPr/>
        </p:nvCxnSpPr>
        <p:spPr>
          <a:xfrm flipH="1">
            <a:off x="4463003" y="3207767"/>
            <a:ext cx="1629629"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2797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14196" indent="-514196">
              <a:buFont typeface="+mj-lt"/>
              <a:buAutoNum type="arabicPeriod"/>
            </a:pPr>
            <a:r>
              <a:rPr lang="en-US" sz="2799" dirty="0"/>
              <a:t>Existing mobile App is in the App Store</a:t>
            </a:r>
          </a:p>
          <a:p>
            <a:pPr marL="514196" indent="-514196">
              <a:buFont typeface="+mj-lt"/>
              <a:buAutoNum type="arabicPeriod"/>
            </a:pPr>
            <a:r>
              <a:rPr lang="en-US" sz="2799" dirty="0"/>
              <a:t>SDK is sent to the customer</a:t>
            </a:r>
          </a:p>
          <a:p>
            <a:pPr marL="514196" indent="-514196">
              <a:buFont typeface="+mj-lt"/>
              <a:buAutoNum type="arabicPeriod"/>
            </a:pPr>
            <a:r>
              <a:rPr lang="en-US" sz="2799" dirty="0"/>
              <a:t>Customer integrates the SDK to his existing Mobile App</a:t>
            </a:r>
          </a:p>
          <a:p>
            <a:pPr marL="514196" indent="-514196">
              <a:buFont typeface="+mj-lt"/>
              <a:buAutoNum type="arabicPeriod"/>
            </a:pPr>
            <a:r>
              <a:rPr lang="en-US" sz="2799" dirty="0"/>
              <a:t>Customer uploads new version of the App to the App Store (includes the new functionality)</a:t>
            </a:r>
          </a:p>
          <a:p>
            <a:pPr marL="514196" indent="-514196">
              <a:buFont typeface="+mj-lt"/>
              <a:buAutoNum type="arabicPeriod"/>
            </a:pPr>
            <a:r>
              <a:rPr lang="en-US" sz="2799" dirty="0"/>
              <a:t>End users download the new App</a:t>
            </a:r>
          </a:p>
          <a:p>
            <a:pPr marL="514196" indent="-514196">
              <a:buFont typeface="+mj-lt"/>
              <a:buAutoNum type="arabicPeriod"/>
            </a:pPr>
            <a:r>
              <a:rPr lang="en-US" sz="2799" dirty="0"/>
              <a:t>ASM now knows that the endpoint is indeed a mobile device with un-tampered app</a:t>
            </a:r>
          </a:p>
        </p:txBody>
      </p:sp>
      <p:sp>
        <p:nvSpPr>
          <p:cNvPr id="2" name="Title 1"/>
          <p:cNvSpPr>
            <a:spLocks noGrp="1"/>
          </p:cNvSpPr>
          <p:nvPr>
            <p:ph type="title"/>
          </p:nvPr>
        </p:nvSpPr>
        <p:spPr/>
        <p:txBody>
          <a:bodyPr/>
          <a:lstStyle/>
          <a:p>
            <a:r>
              <a:rPr lang="en-US" dirty="0"/>
              <a:t>A.Bot SDK Customer Use Case</a:t>
            </a:r>
          </a:p>
        </p:txBody>
      </p:sp>
    </p:spTree>
    <p:extLst>
      <p:ext uri="{BB962C8B-B14F-4D97-AF65-F5344CB8AC3E}">
        <p14:creationId xmlns:p14="http://schemas.microsoft.com/office/powerpoint/2010/main" val="480701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2E297C8-0006-476B-9024-83061503E2A6}"/>
              </a:ext>
            </a:extLst>
          </p:cNvPr>
          <p:cNvPicPr>
            <a:picLocks noChangeAspect="1"/>
          </p:cNvPicPr>
          <p:nvPr/>
        </p:nvPicPr>
        <p:blipFill>
          <a:blip r:embed="rId3"/>
          <a:stretch>
            <a:fillRect/>
          </a:stretch>
        </p:blipFill>
        <p:spPr>
          <a:xfrm>
            <a:off x="781496" y="1236818"/>
            <a:ext cx="10778348" cy="5191970"/>
          </a:xfrm>
          <a:prstGeom prst="rect">
            <a:avLst/>
          </a:prstGeom>
        </p:spPr>
      </p:pic>
      <p:sp>
        <p:nvSpPr>
          <p:cNvPr id="2" name="Title 1">
            <a:extLst>
              <a:ext uri="{FF2B5EF4-FFF2-40B4-BE49-F238E27FC236}">
                <a16:creationId xmlns:a16="http://schemas.microsoft.com/office/drawing/2014/main" id="{3D40A1B8-0FEC-4615-B6CC-65409062A09F}"/>
              </a:ext>
            </a:extLst>
          </p:cNvPr>
          <p:cNvSpPr>
            <a:spLocks noGrp="1"/>
          </p:cNvSpPr>
          <p:nvPr>
            <p:ph type="title"/>
          </p:nvPr>
        </p:nvSpPr>
        <p:spPr/>
        <p:txBody>
          <a:bodyPr/>
          <a:lstStyle/>
          <a:p>
            <a:r>
              <a:rPr lang="en-US" dirty="0"/>
              <a:t>Anti-Bot Mobile SDK</a:t>
            </a:r>
          </a:p>
        </p:txBody>
      </p:sp>
      <p:sp>
        <p:nvSpPr>
          <p:cNvPr id="3" name="Footer Placeholder 2">
            <a:extLst>
              <a:ext uri="{FF2B5EF4-FFF2-40B4-BE49-F238E27FC236}">
                <a16:creationId xmlns:a16="http://schemas.microsoft.com/office/drawing/2014/main" id="{6B08EA14-3BCD-4FE0-96C8-3A1408135056}"/>
              </a:ext>
            </a:extLst>
          </p:cNvPr>
          <p:cNvSpPr>
            <a:spLocks noGrp="1"/>
          </p:cNvSpPr>
          <p:nvPr>
            <p:ph type="ftr" sz="quarter" idx="10"/>
          </p:nvPr>
        </p:nvSpPr>
        <p:spPr/>
        <p:txBody>
          <a:bodyPr/>
          <a:lstStyle/>
          <a:p>
            <a:r>
              <a:rPr lang="en-US" dirty="0">
                <a:gradFill>
                  <a:gsLst>
                    <a:gs pos="0">
                      <a:srgbClr val="FFFFFF"/>
                    </a:gs>
                    <a:gs pos="100000">
                      <a:srgbClr val="FFFFFF"/>
                    </a:gs>
                  </a:gsLst>
                  <a:lin ang="5400000" scaled="1"/>
                </a:gradFill>
              </a:rPr>
              <a:t>© 2017 F5 Networks</a:t>
            </a:r>
          </a:p>
        </p:txBody>
      </p:sp>
      <p:sp>
        <p:nvSpPr>
          <p:cNvPr id="4" name="Slide Number Placeholder 3">
            <a:extLst>
              <a:ext uri="{FF2B5EF4-FFF2-40B4-BE49-F238E27FC236}">
                <a16:creationId xmlns:a16="http://schemas.microsoft.com/office/drawing/2014/main" id="{0A2680B8-8546-49CA-BBBD-BDEDE0FF2437}"/>
              </a:ext>
            </a:extLst>
          </p:cNvPr>
          <p:cNvSpPr>
            <a:spLocks noGrp="1"/>
          </p:cNvSpPr>
          <p:nvPr>
            <p:ph type="sldNum" sz="quarter" idx="11"/>
          </p:nvPr>
        </p:nvSpPr>
        <p:spPr/>
        <p:txBody>
          <a:bodyPr/>
          <a:lstStyle/>
          <a:p>
            <a:fld id="{49DF86D6-4B9D-4B83-AF23-D696D3CD110A}" type="slidenum">
              <a:rPr lang="en-US" smtClean="0">
                <a:gradFill>
                  <a:gsLst>
                    <a:gs pos="0">
                      <a:srgbClr val="FFFFFF"/>
                    </a:gs>
                    <a:gs pos="100000">
                      <a:srgbClr val="FFFFFF"/>
                    </a:gs>
                  </a:gsLst>
                  <a:lin ang="5400000" scaled="1"/>
                </a:gradFill>
              </a:rPr>
              <a:pPr/>
              <a:t>31</a:t>
            </a:fld>
            <a:endParaRPr lang="en-US" dirty="0">
              <a:gradFill>
                <a:gsLst>
                  <a:gs pos="0">
                    <a:srgbClr val="FFFFFF"/>
                  </a:gs>
                  <a:gs pos="100000">
                    <a:srgbClr val="FFFFFF"/>
                  </a:gs>
                </a:gsLst>
                <a:lin ang="5400000" scaled="1"/>
              </a:gradFill>
            </a:endParaRPr>
          </a:p>
        </p:txBody>
      </p:sp>
      <p:sp>
        <p:nvSpPr>
          <p:cNvPr id="7" name="Rectangle 6">
            <a:extLst>
              <a:ext uri="{FF2B5EF4-FFF2-40B4-BE49-F238E27FC236}">
                <a16:creationId xmlns:a16="http://schemas.microsoft.com/office/drawing/2014/main" id="{336B180A-0C4B-4BD0-B0C7-F8CD07D69658}"/>
              </a:ext>
            </a:extLst>
          </p:cNvPr>
          <p:cNvSpPr/>
          <p:nvPr/>
        </p:nvSpPr>
        <p:spPr>
          <a:xfrm>
            <a:off x="866095" y="2425700"/>
            <a:ext cx="1435100" cy="203200"/>
          </a:xfrm>
          <a:prstGeom prst="rect">
            <a:avLst/>
          </a:prstGeom>
          <a:noFill/>
          <a:ln w="31750">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3BD375A-7546-4AD6-BB28-C415F76722F3}"/>
              </a:ext>
            </a:extLst>
          </p:cNvPr>
          <p:cNvSpPr/>
          <p:nvPr/>
        </p:nvSpPr>
        <p:spPr>
          <a:xfrm>
            <a:off x="2383745" y="3098800"/>
            <a:ext cx="7096919" cy="1199856"/>
          </a:xfrm>
          <a:prstGeom prst="rect">
            <a:avLst/>
          </a:prstGeom>
          <a:noFill/>
          <a:ln w="31750">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EA959078-5F1A-4EA8-96C0-4ABC8837CA1C}"/>
              </a:ext>
            </a:extLst>
          </p:cNvPr>
          <p:cNvSpPr/>
          <p:nvPr/>
        </p:nvSpPr>
        <p:spPr>
          <a:xfrm>
            <a:off x="2383745" y="4298656"/>
            <a:ext cx="7096918" cy="1441450"/>
          </a:xfrm>
          <a:prstGeom prst="rect">
            <a:avLst/>
          </a:prstGeom>
          <a:noFill/>
          <a:ln w="31750">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8D6A32DA-A092-40D9-A316-33B4DC21EB10}"/>
              </a:ext>
            </a:extLst>
          </p:cNvPr>
          <p:cNvSpPr/>
          <p:nvPr/>
        </p:nvSpPr>
        <p:spPr>
          <a:xfrm>
            <a:off x="2383744" y="5740106"/>
            <a:ext cx="7096919" cy="688682"/>
          </a:xfrm>
          <a:prstGeom prst="rect">
            <a:avLst/>
          </a:prstGeom>
          <a:noFill/>
          <a:ln w="31750">
            <a:solidFill>
              <a:schemeClr val="accent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0490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C8DE4-D4D1-4613-8C5E-B44C352A8910}"/>
              </a:ext>
            </a:extLst>
          </p:cNvPr>
          <p:cNvSpPr>
            <a:spLocks noGrp="1"/>
          </p:cNvSpPr>
          <p:nvPr>
            <p:ph type="title"/>
          </p:nvPr>
        </p:nvSpPr>
        <p:spPr/>
        <p:txBody>
          <a:bodyPr/>
          <a:lstStyle/>
          <a:p>
            <a:r>
              <a:rPr lang="en-US" dirty="0"/>
              <a:t>Anti-Bot Mobile SDK</a:t>
            </a:r>
          </a:p>
        </p:txBody>
      </p:sp>
      <p:sp>
        <p:nvSpPr>
          <p:cNvPr id="3" name="Footer Placeholder 2">
            <a:extLst>
              <a:ext uri="{FF2B5EF4-FFF2-40B4-BE49-F238E27FC236}">
                <a16:creationId xmlns:a16="http://schemas.microsoft.com/office/drawing/2014/main" id="{6FFF95F7-4ABC-4C3C-B465-4B0408BC3A26}"/>
              </a:ext>
            </a:extLst>
          </p:cNvPr>
          <p:cNvSpPr>
            <a:spLocks noGrp="1"/>
          </p:cNvSpPr>
          <p:nvPr>
            <p:ph type="ftr" sz="quarter" idx="10"/>
          </p:nvPr>
        </p:nvSpPr>
        <p:spPr/>
        <p:txBody>
          <a:bodyPr/>
          <a:lstStyle/>
          <a:p>
            <a:r>
              <a:rPr lang="en-US">
                <a:gradFill>
                  <a:gsLst>
                    <a:gs pos="0">
                      <a:srgbClr val="FFFFFF"/>
                    </a:gs>
                    <a:gs pos="100000">
                      <a:srgbClr val="FFFFFF"/>
                    </a:gs>
                  </a:gsLst>
                  <a:lin ang="5400000" scaled="1"/>
                </a:gradFill>
              </a:rPr>
              <a:t>© 2017 F5 Networks</a:t>
            </a:r>
            <a:endParaRPr lang="en-US" dirty="0">
              <a:gradFill>
                <a:gsLst>
                  <a:gs pos="0">
                    <a:srgbClr val="FFFFFF"/>
                  </a:gs>
                  <a:gs pos="100000">
                    <a:srgbClr val="FFFFFF"/>
                  </a:gs>
                </a:gsLst>
                <a:lin ang="5400000" scaled="1"/>
              </a:gradFill>
            </a:endParaRPr>
          </a:p>
        </p:txBody>
      </p:sp>
      <p:sp>
        <p:nvSpPr>
          <p:cNvPr id="4" name="Slide Number Placeholder 3">
            <a:extLst>
              <a:ext uri="{FF2B5EF4-FFF2-40B4-BE49-F238E27FC236}">
                <a16:creationId xmlns:a16="http://schemas.microsoft.com/office/drawing/2014/main" id="{C68AF11C-F5D6-4B05-B103-C5BA258DC1BD}"/>
              </a:ext>
            </a:extLst>
          </p:cNvPr>
          <p:cNvSpPr>
            <a:spLocks noGrp="1"/>
          </p:cNvSpPr>
          <p:nvPr>
            <p:ph type="sldNum" sz="quarter" idx="11"/>
          </p:nvPr>
        </p:nvSpPr>
        <p:spPr/>
        <p:txBody>
          <a:bodyPr/>
          <a:lstStyle/>
          <a:p>
            <a:fld id="{49DF86D6-4B9D-4B83-AF23-D696D3CD110A}" type="slidenum">
              <a:rPr lang="en-US" smtClean="0">
                <a:gradFill>
                  <a:gsLst>
                    <a:gs pos="0">
                      <a:srgbClr val="FFFFFF"/>
                    </a:gs>
                    <a:gs pos="100000">
                      <a:srgbClr val="FFFFFF"/>
                    </a:gs>
                  </a:gsLst>
                  <a:lin ang="5400000" scaled="1"/>
                </a:gradFill>
              </a:rPr>
              <a:pPr/>
              <a:t>32</a:t>
            </a:fld>
            <a:endParaRPr lang="en-US" dirty="0">
              <a:gradFill>
                <a:gsLst>
                  <a:gs pos="0">
                    <a:srgbClr val="FFFFFF"/>
                  </a:gs>
                  <a:gs pos="100000">
                    <a:srgbClr val="FFFFFF"/>
                  </a:gs>
                </a:gsLst>
                <a:lin ang="5400000" scaled="1"/>
              </a:gradFill>
            </a:endParaRPr>
          </a:p>
        </p:txBody>
      </p:sp>
      <p:sp>
        <p:nvSpPr>
          <p:cNvPr id="5" name="Text Placeholder 4">
            <a:extLst>
              <a:ext uri="{FF2B5EF4-FFF2-40B4-BE49-F238E27FC236}">
                <a16:creationId xmlns:a16="http://schemas.microsoft.com/office/drawing/2014/main" id="{450EA547-D802-4AF9-B7B2-D4CA972C71F2}"/>
              </a:ext>
            </a:extLst>
          </p:cNvPr>
          <p:cNvSpPr>
            <a:spLocks noGrp="1"/>
          </p:cNvSpPr>
          <p:nvPr>
            <p:ph type="body" sz="quarter" idx="12"/>
          </p:nvPr>
        </p:nvSpPr>
        <p:spPr/>
        <p:txBody>
          <a:bodyPr/>
          <a:lstStyle/>
          <a:p>
            <a:r>
              <a:rPr lang="en-US" dirty="0"/>
              <a:t>Mobile Response Page</a:t>
            </a:r>
          </a:p>
        </p:txBody>
      </p:sp>
      <p:pic>
        <p:nvPicPr>
          <p:cNvPr id="6" name="Picture 5">
            <a:extLst>
              <a:ext uri="{FF2B5EF4-FFF2-40B4-BE49-F238E27FC236}">
                <a16:creationId xmlns:a16="http://schemas.microsoft.com/office/drawing/2014/main" id="{E36D4304-2D11-4DC4-BCE2-0EB1450C1727}"/>
              </a:ext>
            </a:extLst>
          </p:cNvPr>
          <p:cNvPicPr>
            <a:picLocks noChangeAspect="1"/>
          </p:cNvPicPr>
          <p:nvPr/>
        </p:nvPicPr>
        <p:blipFill>
          <a:blip r:embed="rId2"/>
          <a:stretch>
            <a:fillRect/>
          </a:stretch>
        </p:blipFill>
        <p:spPr>
          <a:xfrm>
            <a:off x="1603070" y="2057401"/>
            <a:ext cx="9089903" cy="3844925"/>
          </a:xfrm>
          <a:prstGeom prst="rect">
            <a:avLst/>
          </a:prstGeom>
        </p:spPr>
      </p:pic>
      <p:sp>
        <p:nvSpPr>
          <p:cNvPr id="7" name="TextBox 6">
            <a:extLst>
              <a:ext uri="{FF2B5EF4-FFF2-40B4-BE49-F238E27FC236}">
                <a16:creationId xmlns:a16="http://schemas.microsoft.com/office/drawing/2014/main" id="{792A805B-D099-439C-B8F3-CBC2100F4C00}"/>
              </a:ext>
            </a:extLst>
          </p:cNvPr>
          <p:cNvSpPr txBox="1"/>
          <p:nvPr/>
        </p:nvSpPr>
        <p:spPr>
          <a:xfrm>
            <a:off x="4476052" y="6352032"/>
            <a:ext cx="3377184" cy="683264"/>
          </a:xfrm>
          <a:prstGeom prst="rect">
            <a:avLst/>
          </a:prstGeom>
          <a:noFill/>
        </p:spPr>
        <p:txBody>
          <a:bodyPr wrap="square" lIns="155448" tIns="155448" rIns="155448" bIns="155448" rtlCol="0">
            <a:spAutoFit/>
          </a:bodyPr>
          <a:lstStyle/>
          <a:p>
            <a:pPr algn="ctr"/>
            <a:r>
              <a:rPr lang="en-US" sz="2400" dirty="0">
                <a:solidFill>
                  <a:srgbClr val="FF0000"/>
                </a:solidFill>
                <a:latin typeface="Arial" panose="020B0604020202020204" pitchFamily="34" charset="0"/>
                <a:cs typeface="Arial" panose="020B0604020202020204" pitchFamily="34" charset="0"/>
              </a:rPr>
              <a:t>Confidential</a:t>
            </a:r>
          </a:p>
        </p:txBody>
      </p:sp>
    </p:spTree>
    <p:extLst>
      <p:ext uri="{BB962C8B-B14F-4D97-AF65-F5344CB8AC3E}">
        <p14:creationId xmlns:p14="http://schemas.microsoft.com/office/powerpoint/2010/main" val="148952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10428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3DE4D76-9BE3-4849-AECD-AA032BB68CED}"/>
              </a:ext>
            </a:extLst>
          </p:cNvPr>
          <p:cNvCxnSpPr/>
          <p:nvPr/>
        </p:nvCxnSpPr>
        <p:spPr>
          <a:xfrm flipH="1">
            <a:off x="945931" y="1876097"/>
            <a:ext cx="1560786" cy="1087820"/>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39657E9-4C8B-9440-B4F2-E43CCEA46679}"/>
              </a:ext>
            </a:extLst>
          </p:cNvPr>
          <p:cNvSpPr txBox="1"/>
          <p:nvPr/>
        </p:nvSpPr>
        <p:spPr>
          <a:xfrm>
            <a:off x="1031074" y="2940994"/>
            <a:ext cx="1560786" cy="1877437"/>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Canada</a:t>
            </a:r>
          </a:p>
          <a:p>
            <a:r>
              <a:rPr lang="en-US" sz="1400" b="1" dirty="0">
                <a:latin typeface="Arial" panose="020B0604020202020204" pitchFamily="34" charset="0"/>
                <a:cs typeface="Arial" panose="020B0604020202020204" pitchFamily="34" charset="0"/>
              </a:rPr>
              <a:t>Review of the Federal Financial Sector Framework will examine metrics of open banking</a:t>
            </a:r>
          </a:p>
        </p:txBody>
      </p:sp>
      <p:cxnSp>
        <p:nvCxnSpPr>
          <p:cNvPr id="6" name="Straight Connector 5">
            <a:extLst>
              <a:ext uri="{FF2B5EF4-FFF2-40B4-BE49-F238E27FC236}">
                <a16:creationId xmlns:a16="http://schemas.microsoft.com/office/drawing/2014/main" id="{7B1770C5-8657-2743-88E1-B3E900EBD77F}"/>
              </a:ext>
            </a:extLst>
          </p:cNvPr>
          <p:cNvCxnSpPr/>
          <p:nvPr/>
        </p:nvCxnSpPr>
        <p:spPr>
          <a:xfrm flipV="1">
            <a:off x="5880538" y="977462"/>
            <a:ext cx="0" cy="1087821"/>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2517F8E4-481E-8545-A79A-9CFD7771B4D9}"/>
              </a:ext>
            </a:extLst>
          </p:cNvPr>
          <p:cNvSpPr txBox="1"/>
          <p:nvPr/>
        </p:nvSpPr>
        <p:spPr>
          <a:xfrm>
            <a:off x="4319752" y="798097"/>
            <a:ext cx="1560786" cy="1446550"/>
          </a:xfrm>
          <a:prstGeom prst="rect">
            <a:avLst/>
          </a:prstGeom>
          <a:noFill/>
        </p:spPr>
        <p:txBody>
          <a:bodyPr wrap="square" rtlCol="0">
            <a:spAutoFit/>
          </a:bodyPr>
          <a:lstStyle/>
          <a:p>
            <a:pPr algn="r"/>
            <a:r>
              <a:rPr lang="en-US" b="1" dirty="0">
                <a:latin typeface="Arial" panose="020B0604020202020204" pitchFamily="34" charset="0"/>
                <a:cs typeface="Arial" panose="020B0604020202020204" pitchFamily="34" charset="0"/>
              </a:rPr>
              <a:t>UK</a:t>
            </a:r>
          </a:p>
          <a:p>
            <a:pPr algn="r"/>
            <a:r>
              <a:rPr lang="en-US" sz="1400" b="1" dirty="0">
                <a:latin typeface="Arial" panose="020B0604020202020204" pitchFamily="34" charset="0"/>
                <a:cs typeface="Arial" panose="020B0604020202020204" pitchFamily="34" charset="0"/>
              </a:rPr>
              <a:t>Open API standards adopted starting from Jan 2018</a:t>
            </a:r>
          </a:p>
        </p:txBody>
      </p:sp>
      <p:cxnSp>
        <p:nvCxnSpPr>
          <p:cNvPr id="8" name="Straight Connector 7">
            <a:extLst>
              <a:ext uri="{FF2B5EF4-FFF2-40B4-BE49-F238E27FC236}">
                <a16:creationId xmlns:a16="http://schemas.microsoft.com/office/drawing/2014/main" id="{90E47414-8321-484C-B2E1-8FE53AA2FD34}"/>
              </a:ext>
            </a:extLst>
          </p:cNvPr>
          <p:cNvCxnSpPr/>
          <p:nvPr/>
        </p:nvCxnSpPr>
        <p:spPr>
          <a:xfrm flipH="1">
            <a:off x="4099034" y="2420007"/>
            <a:ext cx="2159876" cy="228600"/>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7878B28-F0BC-834D-A2E8-E265F0FC97A6}"/>
              </a:ext>
            </a:extLst>
          </p:cNvPr>
          <p:cNvCxnSpPr/>
          <p:nvPr/>
        </p:nvCxnSpPr>
        <p:spPr>
          <a:xfrm>
            <a:off x="4099034" y="2648607"/>
            <a:ext cx="0" cy="977462"/>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57A86844-0BF3-BF42-B6A9-9257E8147990}"/>
              </a:ext>
            </a:extLst>
          </p:cNvPr>
          <p:cNvSpPr txBox="1"/>
          <p:nvPr/>
        </p:nvSpPr>
        <p:spPr>
          <a:xfrm>
            <a:off x="4083268" y="2648607"/>
            <a:ext cx="1560786" cy="1231106"/>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Europe</a:t>
            </a:r>
          </a:p>
          <a:p>
            <a:r>
              <a:rPr lang="en-US" sz="1400" b="1" dirty="0">
                <a:latin typeface="Arial" panose="020B0604020202020204" pitchFamily="34" charset="0"/>
                <a:cs typeface="Arial" panose="020B0604020202020204" pitchFamily="34" charset="0"/>
              </a:rPr>
              <a:t>PSD2 regulations came into effect in January 2018</a:t>
            </a:r>
          </a:p>
        </p:txBody>
      </p:sp>
      <p:cxnSp>
        <p:nvCxnSpPr>
          <p:cNvPr id="12" name="Straight Connector 11">
            <a:extLst>
              <a:ext uri="{FF2B5EF4-FFF2-40B4-BE49-F238E27FC236}">
                <a16:creationId xmlns:a16="http://schemas.microsoft.com/office/drawing/2014/main" id="{C19F5350-0EF1-574B-BCA0-0D119AC89A0C}"/>
              </a:ext>
            </a:extLst>
          </p:cNvPr>
          <p:cNvCxnSpPr/>
          <p:nvPr/>
        </p:nvCxnSpPr>
        <p:spPr>
          <a:xfrm flipV="1">
            <a:off x="10105697" y="677917"/>
            <a:ext cx="0" cy="2144111"/>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B7704FD-E3C7-8347-98E1-0B259EE146E6}"/>
              </a:ext>
            </a:extLst>
          </p:cNvPr>
          <p:cNvSpPr txBox="1"/>
          <p:nvPr/>
        </p:nvSpPr>
        <p:spPr>
          <a:xfrm>
            <a:off x="10105696" y="591207"/>
            <a:ext cx="1560786" cy="1877437"/>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Japan</a:t>
            </a:r>
          </a:p>
          <a:p>
            <a:r>
              <a:rPr lang="en-US" sz="1400" b="1" dirty="0">
                <a:latin typeface="Arial" panose="020B0604020202020204" pitchFamily="34" charset="0"/>
                <a:cs typeface="Arial" panose="020B0604020202020204" pitchFamily="34" charset="0"/>
              </a:rPr>
              <a:t>Amendment to Banking Act will require open banking APIs for payments within next two years</a:t>
            </a:r>
          </a:p>
        </p:txBody>
      </p:sp>
      <p:cxnSp>
        <p:nvCxnSpPr>
          <p:cNvPr id="14" name="Straight Connector 13">
            <a:extLst>
              <a:ext uri="{FF2B5EF4-FFF2-40B4-BE49-F238E27FC236}">
                <a16:creationId xmlns:a16="http://schemas.microsoft.com/office/drawing/2014/main" id="{A1B2B511-B153-154C-8745-1527B4C7AA43}"/>
              </a:ext>
            </a:extLst>
          </p:cNvPr>
          <p:cNvCxnSpPr>
            <a:cxnSpLocks/>
          </p:cNvCxnSpPr>
          <p:nvPr/>
        </p:nvCxnSpPr>
        <p:spPr>
          <a:xfrm flipH="1">
            <a:off x="7549346" y="4235987"/>
            <a:ext cx="1560786" cy="313689"/>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B8C31B89-0583-434B-A635-CF3EC8E6CED6}"/>
              </a:ext>
            </a:extLst>
          </p:cNvPr>
          <p:cNvCxnSpPr>
            <a:cxnSpLocks/>
          </p:cNvCxnSpPr>
          <p:nvPr/>
        </p:nvCxnSpPr>
        <p:spPr>
          <a:xfrm>
            <a:off x="7549346" y="4549676"/>
            <a:ext cx="0" cy="1800324"/>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956E8E79-0114-1241-8541-4A1ADF3FD488}"/>
              </a:ext>
            </a:extLst>
          </p:cNvPr>
          <p:cNvSpPr txBox="1"/>
          <p:nvPr/>
        </p:nvSpPr>
        <p:spPr>
          <a:xfrm>
            <a:off x="7549346" y="4549676"/>
            <a:ext cx="1560786" cy="2308324"/>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Singapore</a:t>
            </a:r>
          </a:p>
          <a:p>
            <a:r>
              <a:rPr lang="en-US" sz="1400" b="1" dirty="0">
                <a:latin typeface="Arial" panose="020B0604020202020204" pitchFamily="34" charset="0"/>
                <a:cs typeface="Arial" panose="020B0604020202020204" pitchFamily="34" charset="0"/>
              </a:rPr>
              <a:t>Monetary Authority releases API Playbook and encourages APIs as a part of global smart financial center goal</a:t>
            </a:r>
          </a:p>
        </p:txBody>
      </p:sp>
      <p:cxnSp>
        <p:nvCxnSpPr>
          <p:cNvPr id="42" name="Straight Connector 41">
            <a:extLst>
              <a:ext uri="{FF2B5EF4-FFF2-40B4-BE49-F238E27FC236}">
                <a16:creationId xmlns:a16="http://schemas.microsoft.com/office/drawing/2014/main" id="{80BABAB3-7E21-D243-B89B-1D7ACC9D9BD3}"/>
              </a:ext>
            </a:extLst>
          </p:cNvPr>
          <p:cNvCxnSpPr/>
          <p:nvPr/>
        </p:nvCxnSpPr>
        <p:spPr>
          <a:xfrm flipV="1">
            <a:off x="9931400" y="4235987"/>
            <a:ext cx="1981200" cy="882113"/>
          </a:xfrm>
          <a:prstGeom prst="line">
            <a:avLst/>
          </a:prstGeom>
          <a:ln w="12700">
            <a:solidFill>
              <a:srgbClr val="C00000"/>
            </a:solidFill>
            <a:head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7556B8AC-7C9A-F340-B68C-45E8AF93148F}"/>
              </a:ext>
            </a:extLst>
          </p:cNvPr>
          <p:cNvCxnSpPr/>
          <p:nvPr/>
        </p:nvCxnSpPr>
        <p:spPr>
          <a:xfrm flipV="1">
            <a:off x="11912600" y="2822028"/>
            <a:ext cx="0" cy="141395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59A852E6-4B7B-7747-B096-D5757EB93C72}"/>
              </a:ext>
            </a:extLst>
          </p:cNvPr>
          <p:cNvSpPr txBox="1"/>
          <p:nvPr/>
        </p:nvSpPr>
        <p:spPr>
          <a:xfrm>
            <a:off x="10219189" y="2789437"/>
            <a:ext cx="1683846" cy="1446550"/>
          </a:xfrm>
          <a:prstGeom prst="rect">
            <a:avLst/>
          </a:prstGeom>
          <a:noFill/>
        </p:spPr>
        <p:txBody>
          <a:bodyPr wrap="square" rtlCol="0">
            <a:spAutoFit/>
          </a:bodyPr>
          <a:lstStyle/>
          <a:p>
            <a:pPr algn="r"/>
            <a:r>
              <a:rPr lang="en-US" b="1" dirty="0">
                <a:latin typeface="Arial" panose="020B0604020202020204" pitchFamily="34" charset="0"/>
                <a:cs typeface="Arial" panose="020B0604020202020204" pitchFamily="34" charset="0"/>
              </a:rPr>
              <a:t>Australia</a:t>
            </a:r>
          </a:p>
          <a:p>
            <a:pPr algn="r"/>
            <a:r>
              <a:rPr lang="en-US" sz="1400" b="1" dirty="0">
                <a:latin typeface="Arial" panose="020B0604020202020204" pitchFamily="34" charset="0"/>
                <a:cs typeface="Arial" panose="020B0604020202020204" pitchFamily="34" charset="0"/>
              </a:rPr>
              <a:t>Federal Treasurer orders independent review into open banking</a:t>
            </a:r>
          </a:p>
        </p:txBody>
      </p:sp>
      <p:cxnSp>
        <p:nvCxnSpPr>
          <p:cNvPr id="47" name="Straight Connector 46">
            <a:extLst>
              <a:ext uri="{FF2B5EF4-FFF2-40B4-BE49-F238E27FC236}">
                <a16:creationId xmlns:a16="http://schemas.microsoft.com/office/drawing/2014/main" id="{8FF51B05-8379-E84A-A6EE-57E63C77BC8B}"/>
              </a:ext>
            </a:extLst>
          </p:cNvPr>
          <p:cNvCxnSpPr/>
          <p:nvPr/>
        </p:nvCxnSpPr>
        <p:spPr>
          <a:xfrm>
            <a:off x="945931" y="2976617"/>
            <a:ext cx="0" cy="1428914"/>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612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PSD2</a:t>
            </a:r>
            <a:endParaRPr lang="en-US" sz="2000" dirty="0">
              <a:solidFill>
                <a:srgbClr val="FF0000"/>
              </a:solidFill>
            </a:endParaRPr>
          </a:p>
        </p:txBody>
      </p:sp>
      <p:sp>
        <p:nvSpPr>
          <p:cNvPr id="5" name="Footer Placeholder 4"/>
          <p:cNvSpPr>
            <a:spLocks noGrp="1"/>
          </p:cNvSpPr>
          <p:nvPr>
            <p:ph type="ft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gradFill>
                  <a:gsLst>
                    <a:gs pos="0">
                      <a:srgbClr val="FFFFFF"/>
                    </a:gs>
                    <a:gs pos="100000">
                      <a:srgbClr val="FFFFFF"/>
                    </a:gs>
                  </a:gsLst>
                  <a:lin ang="5400000" scaled="1"/>
                </a:gradFill>
                <a:effectLst/>
                <a:uLnTx/>
                <a:uFillTx/>
                <a:latin typeface="Arial"/>
                <a:ea typeface="+mn-ea"/>
                <a:cs typeface="+mn-cs"/>
              </a:rPr>
              <a:t>© 2017 F5 Networks</a:t>
            </a:r>
            <a:endPar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endParaRPr>
          </a:p>
        </p:txBody>
      </p:sp>
      <p:sp>
        <p:nvSpPr>
          <p:cNvPr id="4" name="Slide Number Placeholder 3"/>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9DF86D6-4B9D-4B83-AF23-D696D3CD110A}" type="slidenum">
              <a:rPr kumimoji="0" lang="en-US" sz="1000" b="0" i="0" u="none" strike="noStrike" kern="1200" cap="none" spc="0" normalizeH="0" baseline="0" noProof="0" smtClean="0">
                <a:ln>
                  <a:noFill/>
                </a:ln>
                <a:gradFill>
                  <a:gsLst>
                    <a:gs pos="0">
                      <a:srgbClr val="FFFFFF"/>
                    </a:gs>
                    <a:gs pos="100000">
                      <a:srgbClr val="FFFFFF"/>
                    </a:gs>
                  </a:gsLst>
                  <a:lin ang="5400000" scaled="1"/>
                </a:gradFill>
                <a:effectLst/>
                <a:uLnTx/>
                <a:uFillTx/>
                <a:latin typeface="Aria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dirty="0">
              <a:ln>
                <a:noFill/>
              </a:ln>
              <a:gradFill>
                <a:gsLst>
                  <a:gs pos="0">
                    <a:srgbClr val="FFFFFF"/>
                  </a:gs>
                  <a:gs pos="100000">
                    <a:srgbClr val="FFFFFF"/>
                  </a:gs>
                </a:gsLst>
                <a:lin ang="5400000" scaled="1"/>
              </a:gradFill>
              <a:effectLst/>
              <a:uLnTx/>
              <a:uFillTx/>
              <a:latin typeface="Arial"/>
              <a:ea typeface="+mn-ea"/>
              <a:cs typeface="+mn-cs"/>
            </a:endParaRPr>
          </a:p>
        </p:txBody>
      </p:sp>
      <p:sp>
        <p:nvSpPr>
          <p:cNvPr id="3" name="Content Placeholder 2"/>
          <p:cNvSpPr>
            <a:spLocks noGrp="1"/>
          </p:cNvSpPr>
          <p:nvPr>
            <p:ph type="body" sz="quarter" idx="12"/>
          </p:nvPr>
        </p:nvSpPr>
        <p:spPr>
          <a:xfrm>
            <a:off x="304800" y="1828799"/>
            <a:ext cx="5715000" cy="3234813"/>
          </a:xfrm>
        </p:spPr>
        <p:txBody>
          <a:bodyPr>
            <a:normAutofit fontScale="92500" lnSpcReduction="10000"/>
          </a:bodyPr>
          <a:lstStyle/>
          <a:p>
            <a:pPr marL="457200" indent="-457200">
              <a:lnSpc>
                <a:spcPct val="100000"/>
              </a:lnSpc>
            </a:pPr>
            <a:r>
              <a:rPr lang="en-GB" sz="2800" dirty="0"/>
              <a:t>Objectives:</a:t>
            </a:r>
          </a:p>
          <a:p>
            <a:pPr lvl="1">
              <a:lnSpc>
                <a:spcPct val="110000"/>
              </a:lnSpc>
              <a:buFont typeface="Wingdings" charset="2"/>
              <a:buChar char="ü"/>
            </a:pPr>
            <a:r>
              <a:rPr lang="en-GB" sz="2200" dirty="0">
                <a:solidFill>
                  <a:schemeClr val="bg2">
                    <a:lumMod val="90000"/>
                  </a:schemeClr>
                </a:solidFill>
              </a:rPr>
              <a:t>Allows ‘merchants’ (EBay, Amazon…), retrieving client’s account data from the bank – with permissions</a:t>
            </a:r>
          </a:p>
          <a:p>
            <a:pPr lvl="1">
              <a:lnSpc>
                <a:spcPct val="110000"/>
              </a:lnSpc>
              <a:buFont typeface="Wingdings" charset="2"/>
              <a:buChar char="ü"/>
            </a:pPr>
            <a:r>
              <a:rPr lang="en-GB" sz="2200" dirty="0">
                <a:solidFill>
                  <a:schemeClr val="bg2">
                    <a:lumMod val="90000"/>
                  </a:schemeClr>
                </a:solidFill>
              </a:rPr>
              <a:t>Payments will not require third party (</a:t>
            </a:r>
            <a:r>
              <a:rPr lang="en-GB" sz="2200" dirty="0" err="1">
                <a:solidFill>
                  <a:schemeClr val="bg2">
                    <a:lumMod val="90000"/>
                  </a:schemeClr>
                </a:solidFill>
              </a:rPr>
              <a:t>Paypal</a:t>
            </a:r>
            <a:r>
              <a:rPr lang="en-GB" sz="2200" dirty="0">
                <a:solidFill>
                  <a:schemeClr val="bg2">
                    <a:lumMod val="90000"/>
                  </a:schemeClr>
                </a:solidFill>
              </a:rPr>
              <a:t>, Visa..)</a:t>
            </a:r>
          </a:p>
          <a:p>
            <a:pPr lvl="1">
              <a:lnSpc>
                <a:spcPct val="110000"/>
              </a:lnSpc>
              <a:buFont typeface="Wingdings" charset="2"/>
              <a:buChar char="ü"/>
            </a:pPr>
            <a:r>
              <a:rPr lang="en-GB" sz="2200" dirty="0">
                <a:solidFill>
                  <a:schemeClr val="bg2">
                    <a:lumMod val="90000"/>
                  </a:schemeClr>
                </a:solidFill>
              </a:rPr>
              <a:t>Requires a stronger identity checks when paying online</a:t>
            </a:r>
            <a:endParaRPr lang="en-GB" dirty="0"/>
          </a:p>
          <a:p>
            <a:pPr marL="457200" lvl="1" indent="-457200">
              <a:lnSpc>
                <a:spcPct val="100000"/>
              </a:lnSpc>
              <a:buFont typeface="Arial" panose="020B0604020202020204" pitchFamily="34" charset="0"/>
              <a:buChar char="•"/>
            </a:pPr>
            <a:endParaRPr lang="en-US" dirty="0"/>
          </a:p>
        </p:txBody>
      </p:sp>
      <p:sp>
        <p:nvSpPr>
          <p:cNvPr id="6" name="Text Placeholder 5"/>
          <p:cNvSpPr>
            <a:spLocks noGrp="1"/>
          </p:cNvSpPr>
          <p:nvPr>
            <p:ph type="body" sz="quarter" idx="13"/>
          </p:nvPr>
        </p:nvSpPr>
        <p:spPr/>
        <p:txBody>
          <a:bodyPr/>
          <a:lstStyle/>
          <a:p>
            <a:r>
              <a:rPr lang="en-US" dirty="0"/>
              <a:t>The Second Payment Services Directive</a:t>
            </a:r>
          </a:p>
        </p:txBody>
      </p:sp>
      <p:sp>
        <p:nvSpPr>
          <p:cNvPr id="8" name="Text Placeholder 7"/>
          <p:cNvSpPr>
            <a:spLocks noGrp="1"/>
          </p:cNvSpPr>
          <p:nvPr>
            <p:ph type="body" sz="quarter" idx="14"/>
          </p:nvPr>
        </p:nvSpPr>
        <p:spPr>
          <a:xfrm>
            <a:off x="6019800" y="1828800"/>
            <a:ext cx="6172200" cy="2713703"/>
          </a:xfrm>
        </p:spPr>
        <p:txBody>
          <a:bodyPr/>
          <a:lstStyle/>
          <a:p>
            <a:pPr marL="457200" indent="-457200">
              <a:lnSpc>
                <a:spcPct val="100000"/>
              </a:lnSpc>
              <a:buFont typeface="Arial" panose="020B0604020202020204" pitchFamily="34" charset="0"/>
              <a:buChar char="•"/>
            </a:pPr>
            <a:r>
              <a:rPr lang="en-GB" sz="2800" dirty="0"/>
              <a:t>Implications: </a:t>
            </a:r>
          </a:p>
          <a:p>
            <a:pPr marL="457200" indent="-457200">
              <a:lnSpc>
                <a:spcPct val="100000"/>
              </a:lnSpc>
              <a:buFont typeface="Arial" panose="020B0604020202020204" pitchFamily="34" charset="0"/>
              <a:buChar char="•"/>
            </a:pPr>
            <a:r>
              <a:rPr lang="en-US" sz="2200" dirty="0">
                <a:solidFill>
                  <a:srgbClr val="FF0000"/>
                </a:solidFill>
              </a:rPr>
              <a:t>Mandates opening bank’s APIs to third parties which requires:</a:t>
            </a:r>
            <a:endParaRPr lang="en-GB" sz="2200" dirty="0">
              <a:solidFill>
                <a:srgbClr val="FF0000"/>
              </a:solidFill>
            </a:endParaRPr>
          </a:p>
          <a:p>
            <a:pPr lvl="1">
              <a:lnSpc>
                <a:spcPct val="100000"/>
              </a:lnSpc>
              <a:buFont typeface="Wingdings" charset="2"/>
              <a:buChar char="ü"/>
            </a:pPr>
            <a:r>
              <a:rPr lang="en-GB" sz="2200" dirty="0">
                <a:solidFill>
                  <a:schemeClr val="bg2">
                    <a:lumMod val="90000"/>
                  </a:schemeClr>
                </a:solidFill>
              </a:rPr>
              <a:t>Enhanced security of Internet transactions</a:t>
            </a:r>
          </a:p>
          <a:p>
            <a:pPr lvl="1">
              <a:lnSpc>
                <a:spcPct val="100000"/>
              </a:lnSpc>
              <a:buFont typeface="Wingdings" charset="2"/>
              <a:buChar char="ü"/>
            </a:pPr>
            <a:r>
              <a:rPr lang="en-GB" sz="2200" dirty="0">
                <a:solidFill>
                  <a:schemeClr val="bg2">
                    <a:lumMod val="90000"/>
                  </a:schemeClr>
                </a:solidFill>
              </a:rPr>
              <a:t>Strong authentication and protection against L7/DoS attacks</a:t>
            </a:r>
            <a:endParaRPr lang="en-GB" dirty="0">
              <a:solidFill>
                <a:schemeClr val="tx1"/>
              </a:solidFill>
            </a:endParaRPr>
          </a:p>
          <a:p>
            <a:pPr marL="457200" lvl="1" indent="-457200">
              <a:lnSpc>
                <a:spcPct val="100000"/>
              </a:lnSpc>
              <a:buFont typeface="Arial" panose="020B0604020202020204" pitchFamily="34" charset="0"/>
              <a:buChar char="•"/>
            </a:pPr>
            <a:endParaRPr lang="en-GB" dirty="0">
              <a:solidFill>
                <a:schemeClr val="tx1"/>
              </a:solidFill>
            </a:endParaRPr>
          </a:p>
          <a:p>
            <a:pPr marL="457200" indent="-457200">
              <a:lnSpc>
                <a:spcPct val="100000"/>
              </a:lnSpc>
              <a:buFont typeface="Arial" panose="020B0604020202020204" pitchFamily="34" charset="0"/>
              <a:buChar char="•"/>
            </a:pPr>
            <a:endParaRPr lang="en-GB" sz="2800" dirty="0"/>
          </a:p>
        </p:txBody>
      </p:sp>
      <p:sp>
        <p:nvSpPr>
          <p:cNvPr id="9" name="TextBox 8"/>
          <p:cNvSpPr txBox="1"/>
          <p:nvPr/>
        </p:nvSpPr>
        <p:spPr>
          <a:xfrm>
            <a:off x="1740309" y="5083277"/>
            <a:ext cx="8288593" cy="744819"/>
          </a:xfrm>
          <a:prstGeom prst="rect">
            <a:avLst/>
          </a:prstGeom>
          <a:noFill/>
        </p:spPr>
        <p:txBody>
          <a:bodyPr wrap="square" lIns="155448" tIns="155448" rIns="155448" bIns="155448"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1" i="0" u="none" strike="noStrike" kern="1200" cap="none" spc="0" normalizeH="0" baseline="0" noProof="0">
                <a:ln>
                  <a:noFill/>
                </a:ln>
                <a:solidFill>
                  <a:srgbClr val="D60000"/>
                </a:solidFill>
                <a:effectLst/>
                <a:uLnTx/>
                <a:uFillTx/>
                <a:latin typeface="Arial"/>
                <a:ea typeface="+mn-ea"/>
                <a:cs typeface="+mn-cs"/>
              </a:rPr>
              <a:t>Requires </a:t>
            </a:r>
            <a:r>
              <a:rPr kumimoji="0" lang="en-GB" sz="2800" b="1" i="0" u="none" strike="noStrike" kern="1200" cap="none" spc="0" normalizeH="0" baseline="0" noProof="0" dirty="0">
                <a:ln>
                  <a:noFill/>
                </a:ln>
                <a:solidFill>
                  <a:srgbClr val="D60000"/>
                </a:solidFill>
                <a:effectLst/>
                <a:uLnTx/>
                <a:uFillTx/>
                <a:latin typeface="Arial"/>
                <a:ea typeface="+mn-ea"/>
                <a:cs typeface="+mn-cs"/>
              </a:rPr>
              <a:t>Security Solutions for Compliance  </a:t>
            </a:r>
          </a:p>
        </p:txBody>
      </p:sp>
    </p:spTree>
    <p:extLst>
      <p:ext uri="{BB962C8B-B14F-4D97-AF65-F5344CB8AC3E}">
        <p14:creationId xmlns:p14="http://schemas.microsoft.com/office/powerpoint/2010/main" val="122359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DC22483-E9A0-4045-95B6-BC1CE7F60CCD}"/>
              </a:ext>
            </a:extLst>
          </p:cNvPr>
          <p:cNvSpPr>
            <a:spLocks noGrp="1"/>
          </p:cNvSpPr>
          <p:nvPr>
            <p:ph type="title"/>
          </p:nvPr>
        </p:nvSpPr>
        <p:spPr/>
        <p:txBody>
          <a:bodyPr/>
          <a:lstStyle/>
          <a:p>
            <a:r>
              <a:rPr lang="en-US" dirty="0"/>
              <a:t>API Adoption – Two Cultural Mindsets</a:t>
            </a:r>
          </a:p>
        </p:txBody>
      </p:sp>
      <p:sp>
        <p:nvSpPr>
          <p:cNvPr id="3" name="Footer Placeholder 2">
            <a:extLst>
              <a:ext uri="{FF2B5EF4-FFF2-40B4-BE49-F238E27FC236}">
                <a16:creationId xmlns:a16="http://schemas.microsoft.com/office/drawing/2014/main" id="{C140DB49-E516-504E-9B0E-17E3B47EED46}"/>
              </a:ext>
            </a:extLst>
          </p:cNvPr>
          <p:cNvSpPr>
            <a:spLocks noGrp="1"/>
          </p:cNvSpPr>
          <p:nvPr>
            <p:ph type="ftr" sz="quarter" idx="3"/>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F870CD57-9D19-B24A-B2DC-DECA85D1060A}"/>
              </a:ext>
            </a:extLst>
          </p:cNvPr>
          <p:cNvSpPr>
            <a:spLocks noGrp="1"/>
          </p:cNvSpPr>
          <p:nvPr>
            <p:ph type="sldNum" sz="quarter" idx="4"/>
          </p:nvPr>
        </p:nvSpPr>
        <p:spPr/>
        <p:txBody>
          <a:bodyPr/>
          <a:lstStyle/>
          <a:p>
            <a:fld id="{49DF86D6-4B9D-4B83-AF23-D696D3CD110A}" type="slidenum">
              <a:rPr lang="en-US" smtClean="0"/>
              <a:pPr/>
              <a:t>6</a:t>
            </a:fld>
            <a:endParaRPr lang="en-US" dirty="0"/>
          </a:p>
        </p:txBody>
      </p:sp>
      <p:sp>
        <p:nvSpPr>
          <p:cNvPr id="6" name="Text Placeholder 5">
            <a:extLst>
              <a:ext uri="{FF2B5EF4-FFF2-40B4-BE49-F238E27FC236}">
                <a16:creationId xmlns:a16="http://schemas.microsoft.com/office/drawing/2014/main" id="{C277D5EB-1B49-B643-B1FC-3BF3B1E530BF}"/>
              </a:ext>
            </a:extLst>
          </p:cNvPr>
          <p:cNvSpPr>
            <a:spLocks noGrp="1"/>
          </p:cNvSpPr>
          <p:nvPr>
            <p:ph type="body" sz="quarter" idx="10"/>
          </p:nvPr>
        </p:nvSpPr>
        <p:spPr/>
        <p:txBody>
          <a:bodyPr/>
          <a:lstStyle/>
          <a:p>
            <a:pPr marL="0" indent="0" algn="ctr">
              <a:buNone/>
            </a:pPr>
            <a:r>
              <a:rPr lang="en-US" u="sng" dirty="0"/>
              <a:t>ADAPTAION</a:t>
            </a:r>
          </a:p>
          <a:p>
            <a:pPr marL="0" indent="0">
              <a:buNone/>
            </a:pPr>
            <a:r>
              <a:rPr lang="en-US" sz="2000" dirty="0"/>
              <a:t>Adhering to regulatory requirements to provide a mechanism for customers to make payments directly from their bank accounts and to share their financial information with third party providers</a:t>
            </a:r>
          </a:p>
          <a:p>
            <a:r>
              <a:rPr lang="en-US" sz="2000" dirty="0"/>
              <a:t>Waiting on clear regulator’s guidelines and defined standards of an open API</a:t>
            </a:r>
          </a:p>
          <a:p>
            <a:r>
              <a:rPr lang="en-US" sz="2000" dirty="0"/>
              <a:t>APIs delegated to systems architects teams or given pilot status within </a:t>
            </a:r>
            <a:r>
              <a:rPr lang="en-US" sz="2000" dirty="0" err="1"/>
              <a:t>siloed</a:t>
            </a:r>
            <a:r>
              <a:rPr lang="en-US" sz="2000" dirty="0"/>
              <a:t> innovation lab</a:t>
            </a:r>
          </a:p>
          <a:p>
            <a:r>
              <a:rPr lang="en-US" sz="2000" dirty="0"/>
              <a:t>Creating API which can be used for mobile app</a:t>
            </a:r>
          </a:p>
          <a:p>
            <a:endParaRPr lang="en-US" sz="2000" dirty="0"/>
          </a:p>
        </p:txBody>
      </p:sp>
      <p:sp>
        <p:nvSpPr>
          <p:cNvPr id="7" name="Text Placeholder 6">
            <a:extLst>
              <a:ext uri="{FF2B5EF4-FFF2-40B4-BE49-F238E27FC236}">
                <a16:creationId xmlns:a16="http://schemas.microsoft.com/office/drawing/2014/main" id="{E5BE0089-FAF4-1143-850D-C5D04D87722E}"/>
              </a:ext>
            </a:extLst>
          </p:cNvPr>
          <p:cNvSpPr>
            <a:spLocks noGrp="1"/>
          </p:cNvSpPr>
          <p:nvPr>
            <p:ph type="body" sz="quarter" idx="11"/>
          </p:nvPr>
        </p:nvSpPr>
        <p:spPr/>
        <p:txBody>
          <a:bodyPr/>
          <a:lstStyle/>
          <a:p>
            <a:pPr marL="0" indent="0" algn="ctr">
              <a:buNone/>
            </a:pPr>
            <a:r>
              <a:rPr lang="en-US" u="sng" dirty="0"/>
              <a:t>ADOPTION</a:t>
            </a:r>
          </a:p>
          <a:p>
            <a:pPr marL="0" indent="0">
              <a:buNone/>
            </a:pPr>
            <a:r>
              <a:rPr lang="en-US" sz="2000" dirty="0"/>
              <a:t>APIs seen as an opportunity to better meet customer needs, to create an open banking platform and to foster the growth of new business models</a:t>
            </a:r>
          </a:p>
          <a:p>
            <a:r>
              <a:rPr lang="en-US" sz="2000" dirty="0"/>
              <a:t>Moving forward with an API strategy</a:t>
            </a:r>
          </a:p>
          <a:p>
            <a:r>
              <a:rPr lang="en-US" sz="2000" dirty="0"/>
              <a:t>Reorienting internal systems towards an API and </a:t>
            </a:r>
            <a:r>
              <a:rPr lang="en-US" sz="2000" dirty="0" err="1"/>
              <a:t>microservices</a:t>
            </a:r>
            <a:r>
              <a:rPr lang="en-US" sz="2000" dirty="0"/>
              <a:t> architecture  and recreating work teams with business and technology leads</a:t>
            </a:r>
          </a:p>
          <a:p>
            <a:r>
              <a:rPr lang="en-US" sz="2000" dirty="0"/>
              <a:t>APIs managed by cross-agency innovation programs, as a channel or out of the CEO’s office</a:t>
            </a:r>
          </a:p>
          <a:p>
            <a:endParaRPr lang="en-US" sz="2000" dirty="0"/>
          </a:p>
        </p:txBody>
      </p:sp>
    </p:spTree>
    <p:extLst>
      <p:ext uri="{BB962C8B-B14F-4D97-AF65-F5344CB8AC3E}">
        <p14:creationId xmlns:p14="http://schemas.microsoft.com/office/powerpoint/2010/main" val="3381244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5F75FB6-61A0-4B71-B132-01BF8984223B}"/>
              </a:ext>
            </a:extLst>
          </p:cNvPr>
          <p:cNvSpPr>
            <a:spLocks noGrp="1"/>
          </p:cNvSpPr>
          <p:nvPr>
            <p:ph type="title"/>
          </p:nvPr>
        </p:nvSpPr>
        <p:spPr/>
        <p:txBody>
          <a:bodyPr/>
          <a:lstStyle/>
          <a:p>
            <a:r>
              <a:rPr lang="en-US" dirty="0"/>
              <a:t>{“example” : “Capital One”}</a:t>
            </a:r>
          </a:p>
        </p:txBody>
      </p:sp>
      <p:sp>
        <p:nvSpPr>
          <p:cNvPr id="4" name="Slide Number Placeholder 3">
            <a:extLst>
              <a:ext uri="{FF2B5EF4-FFF2-40B4-BE49-F238E27FC236}">
                <a16:creationId xmlns:a16="http://schemas.microsoft.com/office/drawing/2014/main" id="{AFD83A14-986F-4292-A3E3-BDF37D067C22}"/>
              </a:ext>
            </a:extLst>
          </p:cNvPr>
          <p:cNvSpPr>
            <a:spLocks noGrp="1"/>
          </p:cNvSpPr>
          <p:nvPr>
            <p:ph type="sldNum" sz="quarter" idx="4"/>
          </p:nvPr>
        </p:nvSpPr>
        <p:spPr/>
        <p:txBody>
          <a:bodyPr/>
          <a:lstStyle/>
          <a:p>
            <a:fld id="{49DF86D6-4B9D-4B83-AF23-D696D3CD110A}" type="slidenum">
              <a:rPr lang="en-US" smtClean="0"/>
              <a:pPr/>
              <a:t>7</a:t>
            </a:fld>
            <a:endParaRPr lang="en-US" dirty="0"/>
          </a:p>
        </p:txBody>
      </p:sp>
      <p:pic>
        <p:nvPicPr>
          <p:cNvPr id="7" name="Picture 6">
            <a:extLst>
              <a:ext uri="{FF2B5EF4-FFF2-40B4-BE49-F238E27FC236}">
                <a16:creationId xmlns:a16="http://schemas.microsoft.com/office/drawing/2014/main" id="{96CA527D-BC6C-4BE4-8D02-69B3C48578A9}"/>
              </a:ext>
            </a:extLst>
          </p:cNvPr>
          <p:cNvPicPr>
            <a:picLocks noChangeAspect="1"/>
          </p:cNvPicPr>
          <p:nvPr/>
        </p:nvPicPr>
        <p:blipFill>
          <a:blip r:embed="rId3"/>
          <a:stretch>
            <a:fillRect/>
          </a:stretch>
        </p:blipFill>
        <p:spPr>
          <a:xfrm>
            <a:off x="0" y="1520378"/>
            <a:ext cx="12192000" cy="4283676"/>
          </a:xfrm>
          <a:prstGeom prst="rect">
            <a:avLst/>
          </a:prstGeom>
        </p:spPr>
      </p:pic>
      <p:pic>
        <p:nvPicPr>
          <p:cNvPr id="8" name="Picture 7">
            <a:extLst>
              <a:ext uri="{FF2B5EF4-FFF2-40B4-BE49-F238E27FC236}">
                <a16:creationId xmlns:a16="http://schemas.microsoft.com/office/drawing/2014/main" id="{F2F080B1-C260-4CFB-8781-38F4993C2BD2}"/>
              </a:ext>
            </a:extLst>
          </p:cNvPr>
          <p:cNvPicPr>
            <a:picLocks noChangeAspect="1"/>
          </p:cNvPicPr>
          <p:nvPr/>
        </p:nvPicPr>
        <p:blipFill>
          <a:blip r:embed="rId4"/>
          <a:stretch>
            <a:fillRect/>
          </a:stretch>
        </p:blipFill>
        <p:spPr>
          <a:xfrm>
            <a:off x="0" y="1455778"/>
            <a:ext cx="12192000" cy="4692685"/>
          </a:xfrm>
          <a:prstGeom prst="rect">
            <a:avLst/>
          </a:prstGeom>
        </p:spPr>
      </p:pic>
    </p:spTree>
    <p:extLst>
      <p:ext uri="{BB962C8B-B14F-4D97-AF65-F5344CB8AC3E}">
        <p14:creationId xmlns:p14="http://schemas.microsoft.com/office/powerpoint/2010/main" val="1922148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xit" presetSubtype="0" fill="hold" nodeType="withEffect">
                                  <p:stCondLst>
                                    <p:cond delay="0"/>
                                  </p:stCondLst>
                                  <p:childTnLst>
                                    <p:animEffect transition="out" filter="fade">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5F75FB6-61A0-4B71-B132-01BF8984223B}"/>
              </a:ext>
            </a:extLst>
          </p:cNvPr>
          <p:cNvSpPr>
            <a:spLocks noGrp="1"/>
          </p:cNvSpPr>
          <p:nvPr>
            <p:ph type="title"/>
          </p:nvPr>
        </p:nvSpPr>
        <p:spPr/>
        <p:txBody>
          <a:bodyPr/>
          <a:lstStyle/>
          <a:p>
            <a:r>
              <a:rPr lang="en-US" dirty="0"/>
              <a:t>Capital One – API Maturity </a:t>
            </a:r>
          </a:p>
        </p:txBody>
      </p:sp>
      <p:sp>
        <p:nvSpPr>
          <p:cNvPr id="3" name="Footer Placeholder 2">
            <a:extLst>
              <a:ext uri="{FF2B5EF4-FFF2-40B4-BE49-F238E27FC236}">
                <a16:creationId xmlns:a16="http://schemas.microsoft.com/office/drawing/2014/main" id="{F019C15E-B5C3-4701-BC78-2059FA181A9C}"/>
              </a:ext>
            </a:extLst>
          </p:cNvPr>
          <p:cNvSpPr>
            <a:spLocks noGrp="1"/>
          </p:cNvSpPr>
          <p:nvPr>
            <p:ph type="ftr" sz="quarter" idx="10"/>
          </p:nvPr>
        </p:nvSpPr>
        <p:spPr/>
        <p:txBody>
          <a:bodyPr/>
          <a:lstStyle/>
          <a:p>
            <a:r>
              <a:rPr lang="en-US"/>
              <a:t>© 2017 F5 Networks</a:t>
            </a:r>
            <a:endParaRPr lang="en-US" dirty="0"/>
          </a:p>
        </p:txBody>
      </p:sp>
      <p:sp>
        <p:nvSpPr>
          <p:cNvPr id="4" name="Slide Number Placeholder 3">
            <a:extLst>
              <a:ext uri="{FF2B5EF4-FFF2-40B4-BE49-F238E27FC236}">
                <a16:creationId xmlns:a16="http://schemas.microsoft.com/office/drawing/2014/main" id="{AFD83A14-986F-4292-A3E3-BDF37D067C22}"/>
              </a:ext>
            </a:extLst>
          </p:cNvPr>
          <p:cNvSpPr>
            <a:spLocks noGrp="1"/>
          </p:cNvSpPr>
          <p:nvPr>
            <p:ph type="sldNum" sz="quarter" idx="11"/>
          </p:nvPr>
        </p:nvSpPr>
        <p:spPr/>
        <p:txBody>
          <a:bodyPr/>
          <a:lstStyle/>
          <a:p>
            <a:fld id="{49DF86D6-4B9D-4B83-AF23-D696D3CD110A}" type="slidenum">
              <a:rPr lang="en-US" smtClean="0"/>
              <a:pPr/>
              <a:t>8</a:t>
            </a:fld>
            <a:endParaRPr lang="en-US" dirty="0"/>
          </a:p>
        </p:txBody>
      </p:sp>
      <p:sp>
        <p:nvSpPr>
          <p:cNvPr id="2" name="Text Placeholder 1">
            <a:extLst>
              <a:ext uri="{FF2B5EF4-FFF2-40B4-BE49-F238E27FC236}">
                <a16:creationId xmlns:a16="http://schemas.microsoft.com/office/drawing/2014/main" id="{0DA6060E-026E-4EA8-B02D-F1F05521E74A}"/>
              </a:ext>
            </a:extLst>
          </p:cNvPr>
          <p:cNvSpPr>
            <a:spLocks noGrp="1"/>
          </p:cNvSpPr>
          <p:nvPr>
            <p:ph type="body" sz="quarter" idx="12"/>
          </p:nvPr>
        </p:nvSpPr>
        <p:spPr>
          <a:xfrm>
            <a:off x="381000" y="1339293"/>
            <a:ext cx="5715000" cy="4572000"/>
          </a:xfrm>
        </p:spPr>
        <p:txBody>
          <a:bodyPr/>
          <a:lstStyle/>
          <a:p>
            <a:pPr marL="0" indent="0" fontAlgn="base">
              <a:buNone/>
            </a:pPr>
            <a:r>
              <a:rPr lang="en-US" b="0" dirty="0"/>
              <a:t>Capital One defines five distinctive layers that offer value to any organization doing APIs</a:t>
            </a:r>
          </a:p>
        </p:txBody>
      </p:sp>
      <p:sp>
        <p:nvSpPr>
          <p:cNvPr id="5" name="Text Placeholder 4">
            <a:extLst>
              <a:ext uri="{FF2B5EF4-FFF2-40B4-BE49-F238E27FC236}">
                <a16:creationId xmlns:a16="http://schemas.microsoft.com/office/drawing/2014/main" id="{BF466AE6-DDF0-4828-BB97-D72F4EB97394}"/>
              </a:ext>
            </a:extLst>
          </p:cNvPr>
          <p:cNvSpPr>
            <a:spLocks noGrp="1"/>
          </p:cNvSpPr>
          <p:nvPr>
            <p:ph type="body" sz="quarter" idx="14"/>
          </p:nvPr>
        </p:nvSpPr>
        <p:spPr>
          <a:xfrm>
            <a:off x="5311037" y="1261390"/>
            <a:ext cx="6576164" cy="5680552"/>
          </a:xfrm>
        </p:spPr>
        <p:txBody>
          <a:bodyPr/>
          <a:lstStyle/>
          <a:p>
            <a:pPr fontAlgn="base"/>
            <a:r>
              <a:rPr lang="en-US" sz="2800" dirty="0">
                <a:solidFill>
                  <a:srgbClr val="FF0000"/>
                </a:solidFill>
              </a:rPr>
              <a:t>Functional</a:t>
            </a:r>
            <a:r>
              <a:rPr lang="en-US" sz="2800" b="0" dirty="0"/>
              <a:t> - doing the basics</a:t>
            </a:r>
          </a:p>
          <a:p>
            <a:pPr fontAlgn="base"/>
            <a:r>
              <a:rPr lang="en-US" sz="2800" dirty="0">
                <a:solidFill>
                  <a:srgbClr val="FF0000"/>
                </a:solidFill>
              </a:rPr>
              <a:t>Reliable</a:t>
            </a:r>
            <a:r>
              <a:rPr lang="en-US" sz="2800" b="0" dirty="0"/>
              <a:t> - reliable, scalable</a:t>
            </a:r>
          </a:p>
          <a:p>
            <a:pPr fontAlgn="base"/>
            <a:r>
              <a:rPr lang="en-US" sz="2800" dirty="0">
                <a:solidFill>
                  <a:srgbClr val="FF0000"/>
                </a:solidFill>
              </a:rPr>
              <a:t>Intuitive</a:t>
            </a:r>
            <a:r>
              <a:rPr lang="en-US" sz="2800" b="0" dirty="0"/>
              <a:t> - developer experience is key, standardizing and streamlining </a:t>
            </a:r>
          </a:p>
          <a:p>
            <a:pPr fontAlgn="base"/>
            <a:r>
              <a:rPr lang="en-US" sz="2800" dirty="0">
                <a:solidFill>
                  <a:srgbClr val="FF0000"/>
                </a:solidFill>
              </a:rPr>
              <a:t>Empowering</a:t>
            </a:r>
            <a:r>
              <a:rPr lang="en-US" sz="2800" b="0" dirty="0"/>
              <a:t> - deliver value to an organization by being function, reliable, and intuitive - contributes significantly to operations.</a:t>
            </a:r>
          </a:p>
          <a:p>
            <a:pPr fontAlgn="base"/>
            <a:r>
              <a:rPr lang="en-US" sz="2800" dirty="0">
                <a:solidFill>
                  <a:srgbClr val="FF0000"/>
                </a:solidFill>
              </a:rPr>
              <a:t>Transformative</a:t>
            </a:r>
            <a:r>
              <a:rPr lang="en-US" sz="2800" b="0" dirty="0"/>
              <a:t> - APIs that are game changer. Few ever rise to this level, but all should aspire to this level of maturity.</a:t>
            </a:r>
          </a:p>
          <a:p>
            <a:endParaRPr lang="en-US" sz="2800" dirty="0"/>
          </a:p>
        </p:txBody>
      </p:sp>
      <p:pic>
        <p:nvPicPr>
          <p:cNvPr id="7" name="Picture 6">
            <a:extLst>
              <a:ext uri="{FF2B5EF4-FFF2-40B4-BE49-F238E27FC236}">
                <a16:creationId xmlns:a16="http://schemas.microsoft.com/office/drawing/2014/main" id="{F4CAF227-A40A-4AA4-890D-1AEBE0BFD1BD}"/>
              </a:ext>
            </a:extLst>
          </p:cNvPr>
          <p:cNvPicPr>
            <a:picLocks noChangeAspect="1"/>
          </p:cNvPicPr>
          <p:nvPr/>
        </p:nvPicPr>
        <p:blipFill>
          <a:blip r:embed="rId3"/>
          <a:stretch>
            <a:fillRect/>
          </a:stretch>
        </p:blipFill>
        <p:spPr>
          <a:xfrm>
            <a:off x="676405" y="3496996"/>
            <a:ext cx="4634632" cy="2610225"/>
          </a:xfrm>
          <a:prstGeom prst="rect">
            <a:avLst/>
          </a:prstGeom>
        </p:spPr>
      </p:pic>
    </p:spTree>
    <p:extLst>
      <p:ext uri="{BB962C8B-B14F-4D97-AF65-F5344CB8AC3E}">
        <p14:creationId xmlns:p14="http://schemas.microsoft.com/office/powerpoint/2010/main" val="13158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3839BC-17E0-41F9-BE7A-A19BB2DAF2C8}"/>
              </a:ext>
            </a:extLst>
          </p:cNvPr>
          <p:cNvSpPr>
            <a:spLocks noGrp="1"/>
          </p:cNvSpPr>
          <p:nvPr>
            <p:ph type="title"/>
          </p:nvPr>
        </p:nvSpPr>
        <p:spPr/>
        <p:txBody>
          <a:bodyPr/>
          <a:lstStyle/>
          <a:p>
            <a:r>
              <a:rPr lang="en-US" dirty="0"/>
              <a:t>API Types</a:t>
            </a:r>
          </a:p>
        </p:txBody>
      </p:sp>
      <p:sp>
        <p:nvSpPr>
          <p:cNvPr id="2" name="Footer Placeholder 1">
            <a:extLst>
              <a:ext uri="{FF2B5EF4-FFF2-40B4-BE49-F238E27FC236}">
                <a16:creationId xmlns:a16="http://schemas.microsoft.com/office/drawing/2014/main" id="{8FCAFB37-56A1-4132-99E7-A0CE49F1C3FA}"/>
              </a:ext>
            </a:extLst>
          </p:cNvPr>
          <p:cNvSpPr>
            <a:spLocks noGrp="1"/>
          </p:cNvSpPr>
          <p:nvPr>
            <p:ph type="ftr" sz="quarter" idx="10"/>
          </p:nvPr>
        </p:nvSpPr>
        <p:spPr/>
        <p:txBody>
          <a:bodyPr/>
          <a:lstStyle/>
          <a:p>
            <a:r>
              <a:rPr lang="en-US" dirty="0">
                <a:gradFill>
                  <a:gsLst>
                    <a:gs pos="0">
                      <a:srgbClr val="FFFFFF"/>
                    </a:gs>
                    <a:gs pos="100000">
                      <a:srgbClr val="FFFFFF"/>
                    </a:gs>
                  </a:gsLst>
                  <a:lin ang="5400000" scaled="1"/>
                </a:gradFill>
              </a:rPr>
              <a:t>© 2017 F5 Networks</a:t>
            </a:r>
          </a:p>
        </p:txBody>
      </p:sp>
      <p:sp>
        <p:nvSpPr>
          <p:cNvPr id="3" name="Slide Number Placeholder 2">
            <a:extLst>
              <a:ext uri="{FF2B5EF4-FFF2-40B4-BE49-F238E27FC236}">
                <a16:creationId xmlns:a16="http://schemas.microsoft.com/office/drawing/2014/main" id="{0D1338BD-77A7-402F-B8EF-70D332C09E34}"/>
              </a:ext>
            </a:extLst>
          </p:cNvPr>
          <p:cNvSpPr>
            <a:spLocks noGrp="1"/>
          </p:cNvSpPr>
          <p:nvPr>
            <p:ph type="sldNum" sz="quarter" idx="11"/>
          </p:nvPr>
        </p:nvSpPr>
        <p:spPr/>
        <p:txBody>
          <a:bodyPr/>
          <a:lstStyle/>
          <a:p>
            <a:fld id="{49DF86D6-4B9D-4B83-AF23-D696D3CD110A}" type="slidenum">
              <a:rPr lang="en-US" smtClean="0">
                <a:gradFill>
                  <a:gsLst>
                    <a:gs pos="0">
                      <a:srgbClr val="FFFFFF"/>
                    </a:gs>
                    <a:gs pos="100000">
                      <a:srgbClr val="FFFFFF"/>
                    </a:gs>
                  </a:gsLst>
                  <a:lin ang="5400000" scaled="1"/>
                </a:gradFill>
              </a:rPr>
              <a:pPr/>
              <a:t>9</a:t>
            </a:fld>
            <a:endParaRPr lang="en-US" dirty="0">
              <a:gradFill>
                <a:gsLst>
                  <a:gs pos="0">
                    <a:srgbClr val="FFFFFF"/>
                  </a:gs>
                  <a:gs pos="100000">
                    <a:srgbClr val="FFFFFF"/>
                  </a:gs>
                </a:gsLst>
                <a:lin ang="5400000" scaled="1"/>
              </a:gradFill>
            </a:endParaRPr>
          </a:p>
        </p:txBody>
      </p:sp>
      <p:sp>
        <p:nvSpPr>
          <p:cNvPr id="7" name="Text Placeholder 6">
            <a:extLst>
              <a:ext uri="{FF2B5EF4-FFF2-40B4-BE49-F238E27FC236}">
                <a16:creationId xmlns:a16="http://schemas.microsoft.com/office/drawing/2014/main" id="{DC5096BF-C800-42C1-A4F6-780338B98BE7}"/>
              </a:ext>
            </a:extLst>
          </p:cNvPr>
          <p:cNvSpPr>
            <a:spLocks noGrp="1"/>
          </p:cNvSpPr>
          <p:nvPr>
            <p:ph type="body" sz="quarter" idx="12"/>
          </p:nvPr>
        </p:nvSpPr>
        <p:spPr/>
        <p:txBody>
          <a:bodyPr/>
          <a:lstStyle/>
          <a:p>
            <a:pPr fontAlgn="base"/>
            <a:r>
              <a:rPr lang="en-US" b="0" dirty="0"/>
              <a:t>Internal</a:t>
            </a:r>
          </a:p>
          <a:p>
            <a:pPr lvl="1" fontAlgn="base"/>
            <a:r>
              <a:rPr lang="en-US" dirty="0"/>
              <a:t>Used</a:t>
            </a:r>
            <a:r>
              <a:rPr lang="en-US" b="0" dirty="0"/>
              <a:t> within an organization or company. SOAP/HTTP or .NET has a large presence. Usually REST will wrap an existing SOAP/HTTP or .NET service</a:t>
            </a:r>
          </a:p>
          <a:p>
            <a:pPr fontAlgn="base"/>
            <a:r>
              <a:rPr lang="en-US" b="0" dirty="0"/>
              <a:t>External</a:t>
            </a:r>
          </a:p>
          <a:p>
            <a:pPr lvl="1" fontAlgn="base"/>
            <a:r>
              <a:rPr lang="en-US" b="0" dirty="0"/>
              <a:t>These APIs are primarily available externally to consumers. Commonly today written based on REST/JSON technologies B2B, B2C</a:t>
            </a:r>
          </a:p>
          <a:p>
            <a:pPr fontAlgn="base"/>
            <a:r>
              <a:rPr lang="en-US" b="0" dirty="0"/>
              <a:t>Partner</a:t>
            </a:r>
          </a:p>
          <a:p>
            <a:pPr lvl="1" fontAlgn="base"/>
            <a:r>
              <a:rPr lang="en-US" b="0" dirty="0"/>
              <a:t>Specifically designed for partners to access business functions. Examples include online catalog, ordering, and reconciliation. B2B … </a:t>
            </a:r>
          </a:p>
          <a:p>
            <a:pPr fontAlgn="base"/>
            <a:endParaRPr lang="en-US" b="0" dirty="0"/>
          </a:p>
          <a:p>
            <a:endParaRPr lang="en-US" dirty="0"/>
          </a:p>
        </p:txBody>
      </p:sp>
    </p:spTree>
    <p:extLst>
      <p:ext uri="{BB962C8B-B14F-4D97-AF65-F5344CB8AC3E}">
        <p14:creationId xmlns:p14="http://schemas.microsoft.com/office/powerpoint/2010/main" val="2256930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OFFISYNC_SLIDE_GUID" val="c254f3f8-8a98-45f1-8b40-98953cd5479b"/>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OFFISYNC_SLIDE_GUID" val="c254f3f8-8a98-45f1-8b40-98953cd5479b"/>
</p:tagLst>
</file>

<file path=ppt/theme/_rels/theme8.xml.rels><?xml version="1.0" encoding="UTF-8" standalone="yes"?>
<Relationships xmlns="http://schemas.openxmlformats.org/package/2006/relationships"><Relationship Id="rId1" Type="http://schemas.openxmlformats.org/officeDocument/2006/relationships/image" Target="../media/image13.jpeg"/></Relationships>
</file>

<file path=ppt/theme/theme1.xml><?xml version="1.0" encoding="utf-8"?>
<a:theme xmlns:a="http://schemas.openxmlformats.org/drawingml/2006/main" name="Black Background">
  <a:themeElements>
    <a:clrScheme name="Agility 2016">
      <a:dk1>
        <a:srgbClr val="4D4F53"/>
      </a:dk1>
      <a:lt1>
        <a:srgbClr val="FFFFFF"/>
      </a:lt1>
      <a:dk2>
        <a:srgbClr val="000000"/>
      </a:dk2>
      <a:lt2>
        <a:srgbClr val="F4F4F4"/>
      </a:lt2>
      <a:accent1>
        <a:srgbClr val="0194D2"/>
      </a:accent1>
      <a:accent2>
        <a:srgbClr val="F7901E"/>
      </a:accent2>
      <a:accent3>
        <a:srgbClr val="007D57"/>
      </a:accent3>
      <a:accent4>
        <a:srgbClr val="004892"/>
      </a:accent4>
      <a:accent5>
        <a:srgbClr val="D60000"/>
      </a:accent5>
      <a:accent6>
        <a:srgbClr val="A0BF37"/>
      </a:accent6>
      <a:hlink>
        <a:srgbClr val="D60000"/>
      </a:hlink>
      <a:folHlink>
        <a:srgbClr val="C0C0C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F5 Corporate PowerPoint Template.potx [Read-Only]" id="{20749C0C-2A6A-4B89-BE3C-0166393C9075}" vid="{35C833D8-2928-4CBA-8690-8A2E1BC923F1}"/>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UE">
  <a:themeElements>
    <a:clrScheme name="Custom 1">
      <a:dk1>
        <a:srgbClr val="004B8D"/>
      </a:dk1>
      <a:lt1>
        <a:sysClr val="window" lastClr="FFFFFF"/>
      </a:lt1>
      <a:dk2>
        <a:srgbClr val="004B8D"/>
      </a:dk2>
      <a:lt2>
        <a:srgbClr val="FFC000"/>
      </a:lt2>
      <a:accent1>
        <a:srgbClr val="FFC000"/>
      </a:accent1>
      <a:accent2>
        <a:srgbClr val="FFC000"/>
      </a:accent2>
      <a:accent3>
        <a:srgbClr val="FFC000"/>
      </a:accent3>
      <a:accent4>
        <a:srgbClr val="FFC000"/>
      </a:accent4>
      <a:accent5>
        <a:srgbClr val="FFC000"/>
      </a:accent5>
      <a:accent6>
        <a:srgbClr val="FFC000"/>
      </a:accent6>
      <a:hlink>
        <a:srgbClr val="0000FF"/>
      </a:hlink>
      <a:folHlink>
        <a:srgbClr val="80008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F5 Corporate PowerPoint Template.potx [Read-Only]" id="{20749C0C-2A6A-4B89-BE3C-0166393C9075}" vid="{35C833D8-2928-4CBA-8690-8A2E1BC923F1}"/>
    </a:ext>
  </a:extLst>
</a:theme>
</file>

<file path=ppt/theme/theme3.xml><?xml version="1.0" encoding="utf-8"?>
<a:theme xmlns:a="http://schemas.openxmlformats.org/drawingml/2006/main" name="RED">
  <a:themeElements>
    <a:clrScheme name="Custom 4">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FFBD47"/>
      </a:accent5>
      <a:accent6>
        <a:srgbClr val="FFBD47"/>
      </a:accent6>
      <a:hlink>
        <a:srgbClr val="CC9900"/>
      </a:hlink>
      <a:folHlink>
        <a:srgbClr val="666699"/>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F5 Corporate PowerPoint Template.potx [Read-Only]" id="{20749C0C-2A6A-4B89-BE3C-0166393C9075}" vid="{A1BCEA46-3E74-4FA2-AFED-0BDF7B6689B8}"/>
    </a:ext>
  </a:extLst>
</a:theme>
</file>

<file path=ppt/theme/theme4.xml><?xml version="1.0" encoding="utf-8"?>
<a:theme xmlns:a="http://schemas.openxmlformats.org/drawingml/2006/main" name="YELLOW">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F5 Corporate PowerPoint Template.potx [Read-Only]" id="{20749C0C-2A6A-4B89-BE3C-0166393C9075}" vid="{A1BCEA46-3E74-4FA2-AFED-0BDF7B6689B8}"/>
    </a:ext>
  </a:extLst>
</a:theme>
</file>

<file path=ppt/theme/theme5.xml><?xml version="1.0" encoding="utf-8"?>
<a:theme xmlns:a="http://schemas.openxmlformats.org/drawingml/2006/main" name="White Background">
  <a:themeElements>
    <a:clrScheme name="Custom 3">
      <a:dk1>
        <a:srgbClr val="4D4F53"/>
      </a:dk1>
      <a:lt1>
        <a:srgbClr val="FFFFFF"/>
      </a:lt1>
      <a:dk2>
        <a:srgbClr val="000000"/>
      </a:dk2>
      <a:lt2>
        <a:srgbClr val="F4F4F4"/>
      </a:lt2>
      <a:accent1>
        <a:srgbClr val="0194D2"/>
      </a:accent1>
      <a:accent2>
        <a:srgbClr val="F7901E"/>
      </a:accent2>
      <a:accent3>
        <a:srgbClr val="855FA8"/>
      </a:accent3>
      <a:accent4>
        <a:srgbClr val="004892"/>
      </a:accent4>
      <a:accent5>
        <a:srgbClr val="D60000"/>
      </a:accent5>
      <a:accent6>
        <a:srgbClr val="A0BF37"/>
      </a:accent6>
      <a:hlink>
        <a:srgbClr val="D60000"/>
      </a:hlink>
      <a:folHlink>
        <a:srgbClr val="C0C0C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F5 Corporate PowerPoint.potx  -  Read-Only" id="{7B8377BE-590E-46B2-95E1-9431124CF43B}" vid="{1066C0BE-F99C-44BF-BF1C-8E5A697CBDC7}"/>
    </a:ext>
  </a:extLst>
</a:theme>
</file>

<file path=ppt/theme/theme6.xml><?xml version="1.0" encoding="utf-8"?>
<a:theme xmlns:a="http://schemas.openxmlformats.org/drawingml/2006/main" name="F5-Corporate-Template-2017_(Dark)">
  <a:themeElements>
    <a:clrScheme name="Custom 3">
      <a:dk1>
        <a:srgbClr val="4D4F53"/>
      </a:dk1>
      <a:lt1>
        <a:srgbClr val="FFFFFF"/>
      </a:lt1>
      <a:dk2>
        <a:srgbClr val="000000"/>
      </a:dk2>
      <a:lt2>
        <a:srgbClr val="F4F4F4"/>
      </a:lt2>
      <a:accent1>
        <a:srgbClr val="0194D2"/>
      </a:accent1>
      <a:accent2>
        <a:srgbClr val="F7901E"/>
      </a:accent2>
      <a:accent3>
        <a:srgbClr val="855FA8"/>
      </a:accent3>
      <a:accent4>
        <a:srgbClr val="004892"/>
      </a:accent4>
      <a:accent5>
        <a:srgbClr val="D60000"/>
      </a:accent5>
      <a:accent6>
        <a:srgbClr val="A0BF37"/>
      </a:accent6>
      <a:hlink>
        <a:srgbClr val="D60000"/>
      </a:hlink>
      <a:folHlink>
        <a:srgbClr val="C0C0C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Presentation2" id="{3E066719-8589-5645-AB7F-65F989A6F55F}" vid="{8BBB6B69-98C3-A146-8119-ECC5BE29E0BE}"/>
    </a:ext>
  </a:extLst>
</a:theme>
</file>

<file path=ppt/theme/theme7.xml><?xml version="1.0" encoding="utf-8"?>
<a:theme xmlns:a="http://schemas.openxmlformats.org/drawingml/2006/main" name="F5-Corporate-Template-2016_(Dark)">
  <a:themeElements>
    <a:clrScheme name="Agility 2016">
      <a:dk1>
        <a:srgbClr val="4D4F53"/>
      </a:dk1>
      <a:lt1>
        <a:srgbClr val="FFFFFF"/>
      </a:lt1>
      <a:dk2>
        <a:srgbClr val="000000"/>
      </a:dk2>
      <a:lt2>
        <a:srgbClr val="F4F4F4"/>
      </a:lt2>
      <a:accent1>
        <a:srgbClr val="0194D2"/>
      </a:accent1>
      <a:accent2>
        <a:srgbClr val="F7901E"/>
      </a:accent2>
      <a:accent3>
        <a:srgbClr val="007D57"/>
      </a:accent3>
      <a:accent4>
        <a:srgbClr val="004892"/>
      </a:accent4>
      <a:accent5>
        <a:srgbClr val="D60000"/>
      </a:accent5>
      <a:accent6>
        <a:srgbClr val="A0BF37"/>
      </a:accent6>
      <a:hlink>
        <a:srgbClr val="D60000"/>
      </a:hlink>
      <a:folHlink>
        <a:srgbClr val="C0C0C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lumMod val="50000"/>
          </a:schemeClr>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Presentation1" id="{0D6B1BE3-C62C-EE4F-829C-8B24DCCB526B}" vid="{C88327E3-C774-2E40-84AD-9F3B6EE56F96}"/>
    </a:ext>
  </a:extLst>
</a:theme>
</file>

<file path=ppt/theme/theme8.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ppt/theme/theme9.xml><?xml version="1.0" encoding="utf-8"?>
<a:theme xmlns:a="http://schemas.openxmlformats.org/drawingml/2006/main" name="1_F5-Corporate-Template-2017_(Dark)">
  <a:themeElements>
    <a:clrScheme name="Custom 2">
      <a:dk1>
        <a:srgbClr val="4D4F53"/>
      </a:dk1>
      <a:lt1>
        <a:srgbClr val="FFFFFF"/>
      </a:lt1>
      <a:dk2>
        <a:srgbClr val="000000"/>
      </a:dk2>
      <a:lt2>
        <a:srgbClr val="F4F4F4"/>
      </a:lt2>
      <a:accent1>
        <a:srgbClr val="0194D2"/>
      </a:accent1>
      <a:accent2>
        <a:srgbClr val="F7901E"/>
      </a:accent2>
      <a:accent3>
        <a:srgbClr val="782E7F"/>
      </a:accent3>
      <a:accent4>
        <a:srgbClr val="004892"/>
      </a:accent4>
      <a:accent5>
        <a:srgbClr val="D60000"/>
      </a:accent5>
      <a:accent6>
        <a:srgbClr val="000000"/>
      </a:accent6>
      <a:hlink>
        <a:srgbClr val="D60000"/>
      </a:hlink>
      <a:folHlink>
        <a:srgbClr val="C0C0C0"/>
      </a:folHlink>
    </a:clrScheme>
    <a:fontScheme name="F5 2016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sz="2000" dirty="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155448" tIns="155448" rIns="155448" bIns="155448" rtlCol="0">
        <a:spAutoFit/>
      </a:bodyPr>
      <a:lstStyle>
        <a:defPPr>
          <a:defRPr sz="2400" dirty="0" err="1" smtClean="0">
            <a:gradFill>
              <a:gsLst>
                <a:gs pos="0">
                  <a:schemeClr val="tx1"/>
                </a:gs>
                <a:gs pos="100000">
                  <a:schemeClr val="tx1"/>
                </a:gs>
              </a:gsLst>
              <a:lin ang="5400000" scaled="1"/>
            </a:gra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TMPL-AGILITY-2017-0217" id="{9632795E-E7D5-5247-A637-E6626B21A384}" vid="{B9D9646A-ADC6-1944-ADAD-A37ACA7D74F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5E3AEE68F44924CB9DB40E834AEEADF" ma:contentTypeVersion="6" ma:contentTypeDescription="Create a new document." ma:contentTypeScope="" ma:versionID="f1f6844a06aea5eacdb5ccf860d19ad5">
  <xsd:schema xmlns:xsd="http://www.w3.org/2001/XMLSchema" xmlns:xs="http://www.w3.org/2001/XMLSchema" xmlns:p="http://schemas.microsoft.com/office/2006/metadata/properties" xmlns:ns1="http://schemas.microsoft.com/sharepoint/v3" xmlns:ns2="e7cdeead-6725-48ab-8f7c-6d5489ea45f4" xmlns:ns3="267ccb5a-2af6-494d-880a-8b6777ff2dbb" targetNamespace="http://schemas.microsoft.com/office/2006/metadata/properties" ma:root="true" ma:fieldsID="0908c5b34f0ecf1e906b5485d1b21819" ns1:_="" ns2:_="" ns3:_="">
    <xsd:import namespace="http://schemas.microsoft.com/sharepoint/v3"/>
    <xsd:import namespace="e7cdeead-6725-48ab-8f7c-6d5489ea45f4"/>
    <xsd:import namespace="267ccb5a-2af6-494d-880a-8b6777ff2dbb"/>
    <xsd:element name="properties">
      <xsd:complexType>
        <xsd:sequence>
          <xsd:element name="documentManagement">
            <xsd:complexType>
              <xsd:all>
                <xsd:element ref="ns2:SharedWithUsers" minOccurs="0"/>
                <xsd:element ref="ns2:SharedWithDetails" minOccurs="0"/>
                <xsd:element ref="ns1:_ip_UnifiedCompliancePolicyProperties" minOccurs="0"/>
                <xsd:element ref="ns1:_ip_UnifiedCompliancePolicyUIAction"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cdeead-6725-48ab-8f7c-6d5489ea45f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67ccb5a-2af6-494d-880a-8b6777ff2dbb"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4FC2842-86E8-4A74-BF58-D93152A1FE48}">
  <ds:schemaRefs>
    <ds:schemaRef ds:uri="http://schemas.microsoft.com/sharepoint/v3/contenttype/forms"/>
  </ds:schemaRefs>
</ds:datastoreItem>
</file>

<file path=customXml/itemProps2.xml><?xml version="1.0" encoding="utf-8"?>
<ds:datastoreItem xmlns:ds="http://schemas.openxmlformats.org/officeDocument/2006/customXml" ds:itemID="{17F61DF5-E015-4232-AC51-7D27AF9D2C43}">
  <ds:schemaRefs>
    <ds:schemaRef ds:uri="http://purl.org/dc/terms/"/>
    <ds:schemaRef ds:uri="http://purl.org/dc/elements/1.1/"/>
    <ds:schemaRef ds:uri="http://purl.org/dc/dcmitype/"/>
    <ds:schemaRef ds:uri="http://schemas.microsoft.com/office/infopath/2007/PartnerControls"/>
    <ds:schemaRef ds:uri="267ccb5a-2af6-494d-880a-8b6777ff2dbb"/>
    <ds:schemaRef ds:uri="http://schemas.microsoft.com/office/2006/metadata/properties"/>
    <ds:schemaRef ds:uri="http://schemas.microsoft.com/office/2006/documentManagement/types"/>
    <ds:schemaRef ds:uri="http://schemas.microsoft.com/sharepoint/v3"/>
    <ds:schemaRef ds:uri="http://schemas.openxmlformats.org/package/2006/metadata/core-properties"/>
    <ds:schemaRef ds:uri="e7cdeead-6725-48ab-8f7c-6d5489ea45f4"/>
    <ds:schemaRef ds:uri="http://www.w3.org/XML/1998/namespace"/>
  </ds:schemaRefs>
</ds:datastoreItem>
</file>

<file path=customXml/itemProps3.xml><?xml version="1.0" encoding="utf-8"?>
<ds:datastoreItem xmlns:ds="http://schemas.openxmlformats.org/officeDocument/2006/customXml" ds:itemID="{7176BC76-0476-477F-B35A-77CCC663C8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7cdeead-6725-48ab-8f7c-6d5489ea45f4"/>
    <ds:schemaRef ds:uri="267ccb5a-2af6-494d-880a-8b6777ff2db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F5 Corporate PowerPoint Template 2017</Template>
  <TotalTime>4883</TotalTime>
  <Words>1851</Words>
  <Application>Microsoft Macintosh PowerPoint</Application>
  <PresentationFormat>Widescreen</PresentationFormat>
  <Paragraphs>385</Paragraphs>
  <Slides>33</Slides>
  <Notes>20</Notes>
  <HiddenSlides>4</HiddenSlides>
  <MMClips>0</MMClips>
  <ScaleCrop>false</ScaleCrop>
  <HeadingPairs>
    <vt:vector size="6" baseType="variant">
      <vt:variant>
        <vt:lpstr>Fonts Used</vt:lpstr>
      </vt:variant>
      <vt:variant>
        <vt:i4>10</vt:i4>
      </vt:variant>
      <vt:variant>
        <vt:lpstr>Theme</vt:lpstr>
      </vt:variant>
      <vt:variant>
        <vt:i4>9</vt:i4>
      </vt:variant>
      <vt:variant>
        <vt:lpstr>Slide Titles</vt:lpstr>
      </vt:variant>
      <vt:variant>
        <vt:i4>33</vt:i4>
      </vt:variant>
    </vt:vector>
  </HeadingPairs>
  <TitlesOfParts>
    <vt:vector size="52" baseType="lpstr">
      <vt:lpstr>ＭＳ Ｐゴシック</vt:lpstr>
      <vt:lpstr>Arial</vt:lpstr>
      <vt:lpstr>Calibri</vt:lpstr>
      <vt:lpstr>Calibri Light</vt:lpstr>
      <vt:lpstr>Century Gothic</vt:lpstr>
      <vt:lpstr>Courier New</vt:lpstr>
      <vt:lpstr>Franklin Gothic Book</vt:lpstr>
      <vt:lpstr>Museo Sans 700</vt:lpstr>
      <vt:lpstr>OCRA</vt:lpstr>
      <vt:lpstr>Wingdings</vt:lpstr>
      <vt:lpstr>Black Background</vt:lpstr>
      <vt:lpstr>BLUE</vt:lpstr>
      <vt:lpstr>RED</vt:lpstr>
      <vt:lpstr>YELLOW</vt:lpstr>
      <vt:lpstr>White Background</vt:lpstr>
      <vt:lpstr>F5-Corporate-Template-2017_(Dark)</vt:lpstr>
      <vt:lpstr>F5-Corporate-Template-2016_(Dark)</vt:lpstr>
      <vt:lpstr>Mesh</vt:lpstr>
      <vt:lpstr>1_F5-Corporate-Template-2017_(Dark)</vt:lpstr>
      <vt:lpstr>API protection</vt:lpstr>
      <vt:lpstr>Gartner on APIs</vt:lpstr>
      <vt:lpstr>Four API types for Financial Services org</vt:lpstr>
      <vt:lpstr>PowerPoint Presentation</vt:lpstr>
      <vt:lpstr>PSD2</vt:lpstr>
      <vt:lpstr>API Adoption – Two Cultural Mindsets</vt:lpstr>
      <vt:lpstr>{“example” : “Capital One”}</vt:lpstr>
      <vt:lpstr>Capital One – API Maturity </vt:lpstr>
      <vt:lpstr>API Types</vt:lpstr>
      <vt:lpstr>API Security Challenges </vt:lpstr>
      <vt:lpstr>API Security solution components</vt:lpstr>
      <vt:lpstr>Mobile SDK explained</vt:lpstr>
      <vt:lpstr>Addressable Architecture</vt:lpstr>
      <vt:lpstr>Token based auth</vt:lpstr>
      <vt:lpstr>Two types of tokens</vt:lpstr>
      <vt:lpstr>Opaque vs JWT Token</vt:lpstr>
      <vt:lpstr>JSON Web Token  (JWT) - Explained</vt:lpstr>
      <vt:lpstr>JWT</vt:lpstr>
      <vt:lpstr>JWT – Encoded / Decoded</vt:lpstr>
      <vt:lpstr>Client profiles</vt:lpstr>
      <vt:lpstr>API protection use case</vt:lpstr>
      <vt:lpstr>OAuth configuration – Authorization Server</vt:lpstr>
      <vt:lpstr>OAuth configuration – Resource Server</vt:lpstr>
      <vt:lpstr>Lab 1: Access control</vt:lpstr>
      <vt:lpstr>API Security Features</vt:lpstr>
      <vt:lpstr>REST API Security</vt:lpstr>
      <vt:lpstr>Review – ASM Security Policy Options</vt:lpstr>
      <vt:lpstr>XML-SOAP-Security</vt:lpstr>
      <vt:lpstr>PowerPoint Presentation</vt:lpstr>
      <vt:lpstr>A.Bot SDK Customer Use Case</vt:lpstr>
      <vt:lpstr>Anti-Bot Mobile SDK</vt:lpstr>
      <vt:lpstr>Anti-Bot Mobile SDK</vt:lpstr>
      <vt:lpstr>PowerPoint Presentation</vt:lpstr>
    </vt:vector>
  </TitlesOfParts>
  <Manager>&lt;Speech writer name goes here&gt;</Manager>
  <Company>Encore Event Technologies</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Placeholder</dc:title>
  <dc:subject>F5 Networks</dc:subject>
  <dc:creator>Andrew Tango</dc:creator>
  <cp:lastModifiedBy>Boris Gekhtman</cp:lastModifiedBy>
  <cp:revision>217</cp:revision>
  <cp:lastPrinted>2016-08-10T19:03:55Z</cp:lastPrinted>
  <dcterms:created xsi:type="dcterms:W3CDTF">2017-08-22T18:03:40Z</dcterms:created>
  <dcterms:modified xsi:type="dcterms:W3CDTF">2018-02-13T01:46:02Z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ip_UnifiedCompliancePolicyUIAction">
    <vt:lpwstr/>
  </property>
  <property fmtid="{D5CDD505-2E9C-101B-9397-08002B2CF9AE}" pid="3" name="_ip_UnifiedCompliancePolicyProperties">
    <vt:lpwstr/>
  </property>
  <property fmtid="{D5CDD505-2E9C-101B-9397-08002B2CF9AE}" pid="4" name="ContentTypeId">
    <vt:lpwstr>0x010100E5E3AEE68F44924CB9DB40E834AEEADF</vt:lpwstr>
  </property>
  <property fmtid="{D5CDD505-2E9C-101B-9397-08002B2CF9AE}" pid="5" name="Jive_VersionGuid">
    <vt:lpwstr>6057c370-27fa-46ff-93e2-c996d32d1395</vt:lpwstr>
  </property>
  <property fmtid="{D5CDD505-2E9C-101B-9397-08002B2CF9AE}" pid="6" name="Offisync_ServerID">
    <vt:lpwstr>a7ce21b1-b0ad-4a12-a7c7-82490448801f</vt:lpwstr>
  </property>
  <property fmtid="{D5CDD505-2E9C-101B-9397-08002B2CF9AE}" pid="7" name="Offisync_UniqueId">
    <vt:lpwstr>46765</vt:lpwstr>
  </property>
  <property fmtid="{D5CDD505-2E9C-101B-9397-08002B2CF9AE}" pid="8" name="Offisync_ProviderInitializationData">
    <vt:lpwstr>https://hive.f5.com</vt:lpwstr>
  </property>
  <property fmtid="{D5CDD505-2E9C-101B-9397-08002B2CF9AE}" pid="9" name="Jive_LatestUserAccountName">
    <vt:lpwstr>gekhtman</vt:lpwstr>
  </property>
  <property fmtid="{D5CDD505-2E9C-101B-9397-08002B2CF9AE}" pid="10" name="Offisync_UpdateToken">
    <vt:lpwstr>1</vt:lpwstr>
  </property>
</Properties>
</file>

<file path=docProps/thumbnail.jpeg>
</file>